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5"/>
  </p:sldMasterIdLst>
  <p:notesMasterIdLst>
    <p:notesMasterId r:id="rId18"/>
  </p:notesMasterIdLst>
  <p:handoutMasterIdLst>
    <p:handoutMasterId r:id="rId19"/>
  </p:handoutMasterIdLst>
  <p:sldIdLst>
    <p:sldId id="318" r:id="rId6"/>
    <p:sldId id="266" r:id="rId7"/>
    <p:sldId id="335" r:id="rId8"/>
    <p:sldId id="334" r:id="rId9"/>
    <p:sldId id="320" r:id="rId10"/>
    <p:sldId id="336" r:id="rId11"/>
    <p:sldId id="337" r:id="rId12"/>
    <p:sldId id="332" r:id="rId13"/>
    <p:sldId id="333" r:id="rId14"/>
    <p:sldId id="331" r:id="rId15"/>
    <p:sldId id="338" r:id="rId16"/>
    <p:sldId id="297"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2235" userDrawn="1">
          <p15:clr>
            <a:srgbClr val="A4A3A4"/>
          </p15:clr>
        </p15:guide>
        <p15:guide id="3" pos="4010" userDrawn="1">
          <p15:clr>
            <a:srgbClr val="A4A3A4"/>
          </p15:clr>
        </p15:guide>
        <p15:guide id="4" pos="5785"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est Vontobel, Sonja" initials="RVS" lastIdx="2" clrIdx="0">
    <p:extLst>
      <p:ext uri="{19B8F6BF-5375-455C-9EA6-DF929625EA0E}">
        <p15:presenceInfo xmlns:p15="http://schemas.microsoft.com/office/powerpoint/2012/main" userId="S-1-5-21-1060284298-287218729-1417001333-165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FCB"/>
    <a:srgbClr val="959BB0"/>
    <a:srgbClr val="002756"/>
    <a:srgbClr val="59678E"/>
    <a:srgbClr val="002F65"/>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autoAdjust="0"/>
  </p:normalViewPr>
  <p:slideViewPr>
    <p:cSldViewPr showGuides="1">
      <p:cViewPr varScale="1">
        <p:scale>
          <a:sx n="163" d="100"/>
          <a:sy n="163" d="100"/>
        </p:scale>
        <p:origin x="2466" y="150"/>
      </p:cViewPr>
      <p:guideLst>
        <p:guide pos="3840"/>
        <p:guide pos="2235"/>
        <p:guide pos="4010"/>
        <p:guide pos="5785"/>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38"/>
    </p:cViewPr>
  </p:sorterViewPr>
  <p:notesViewPr>
    <p:cSldViewPr>
      <p:cViewPr varScale="1">
        <p:scale>
          <a:sx n="96" d="100"/>
          <a:sy n="96" d="100"/>
        </p:scale>
        <p:origin x="3538"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bs.ch\jdolddfsroot$\AProjekte\Quartiercourage\Quartierarbeit\Aktiv_Befragung\Aktivierende%20Befragung_Auswertu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s.ch\jdolddfsroot$\AProjekte\Quartiercourage\Quartierarbeit\Aktiv_Befragung\Aktivierende%20Befragung_Auswertu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s.ch\jdolddfsroot$\AProjekte\Quartiercourage\Quartierarbeit\Aktiv_Befragung\Aktivierende%20Befragung_Auswertu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s.ch\jdolddfsroot$\AProjekte\Quartiercourage\Quartierarbeit\Aktiv_Befragung\Aktivierende%20Befragung_Auswertu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bs.ch\jdolddfsroot$\AProjekte\Quartiercourage\Quartierarbeit\Aktiv_Befragung\Kopie%20von%20Auswertung%20Fragen%20Hindernisse%20ansprechen%20und%20was%20hilf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bs.ch\jdolddfsroot$\AProjekte\Quartiercourage\Quartierarbeit\Aktiv_Befragung\Kopie%20von%20Auswertung%20Fragen%20Hindernisse%20ansprechen%20und%20was%20hilf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 was dneken sie'!$B$322:$M$322</c:f>
              <c:strCache>
                <c:ptCount val="12"/>
                <c:pt idx="0">
                  <c:v>geschlechtsspezifische Gewalt, Machtgefälle</c:v>
                </c:pt>
                <c:pt idx="1">
                  <c:v>negative Gefühle (traurig, schlimm, etc)</c:v>
                </c:pt>
                <c:pt idx="2">
                  <c:v>Gegenseitige Gewalt</c:v>
                </c:pt>
                <c:pt idx="3">
                  <c:v>eigene 4 wände</c:v>
                </c:pt>
                <c:pt idx="4">
                  <c:v>Streit</c:v>
                </c:pt>
                <c:pt idx="5">
                  <c:v>Familie</c:v>
                </c:pt>
                <c:pt idx="6">
                  <c:v>Gewalt gegen Kinder</c:v>
                </c:pt>
                <c:pt idx="7">
                  <c:v>Mann schlägt/übt Gewalt aus</c:v>
                </c:pt>
                <c:pt idx="8">
                  <c:v>Paarbeziehung/Mann-Frau</c:v>
                </c:pt>
                <c:pt idx="9">
                  <c:v>psychische Gewalt</c:v>
                </c:pt>
                <c:pt idx="10">
                  <c:v>Gewalt gegen Frauen</c:v>
                </c:pt>
                <c:pt idx="11">
                  <c:v>körperliche Gewalt, Verletzungen</c:v>
                </c:pt>
              </c:strCache>
            </c:strRef>
          </c:cat>
          <c:val>
            <c:numRef>
              <c:f>'An was dneken sie'!$B$323:$M$323</c:f>
              <c:numCache>
                <c:formatCode>General</c:formatCode>
                <c:ptCount val="12"/>
                <c:pt idx="0">
                  <c:v>15</c:v>
                </c:pt>
                <c:pt idx="1">
                  <c:v>19</c:v>
                </c:pt>
                <c:pt idx="2">
                  <c:v>21</c:v>
                </c:pt>
                <c:pt idx="3">
                  <c:v>26</c:v>
                </c:pt>
                <c:pt idx="4">
                  <c:v>28</c:v>
                </c:pt>
                <c:pt idx="5">
                  <c:v>32</c:v>
                </c:pt>
                <c:pt idx="6">
                  <c:v>35</c:v>
                </c:pt>
                <c:pt idx="7">
                  <c:v>52</c:v>
                </c:pt>
                <c:pt idx="8">
                  <c:v>56</c:v>
                </c:pt>
                <c:pt idx="9">
                  <c:v>66</c:v>
                </c:pt>
                <c:pt idx="10">
                  <c:v>66</c:v>
                </c:pt>
                <c:pt idx="11">
                  <c:v>126</c:v>
                </c:pt>
              </c:numCache>
            </c:numRef>
          </c:val>
          <c:extLst>
            <c:ext xmlns:c16="http://schemas.microsoft.com/office/drawing/2014/chart" uri="{C3380CC4-5D6E-409C-BE32-E72D297353CC}">
              <c16:uniqueId val="{00000000-441D-41CF-82CF-55DAF24243E8}"/>
            </c:ext>
          </c:extLst>
        </c:ser>
        <c:dLbls>
          <c:dLblPos val="inEnd"/>
          <c:showLegendKey val="0"/>
          <c:showVal val="1"/>
          <c:showCatName val="0"/>
          <c:showSerName val="0"/>
          <c:showPercent val="0"/>
          <c:showBubbleSize val="0"/>
        </c:dLbls>
        <c:gapWidth val="182"/>
        <c:axId val="607986592"/>
        <c:axId val="607992496"/>
      </c:barChart>
      <c:catAx>
        <c:axId val="60798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07992496"/>
        <c:crosses val="autoZero"/>
        <c:auto val="1"/>
        <c:lblAlgn val="ctr"/>
        <c:lblOffset val="100"/>
        <c:noMultiLvlLbl val="0"/>
      </c:catAx>
      <c:valAx>
        <c:axId val="607992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07986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Diagramme!$B$6</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Diagramme!$A$7:$A$15</c:f>
              <c:strCache>
                <c:ptCount val="9"/>
                <c:pt idx="0">
                  <c:v>Eifersucht</c:v>
                </c:pt>
                <c:pt idx="1">
                  <c:v>Abwertende Äusserungen über Partner:in</c:v>
                </c:pt>
                <c:pt idx="2">
                  <c:v>Verbote</c:v>
                </c:pt>
                <c:pt idx="3">
                  <c:v>ängstlich, traurig sein</c:v>
                </c:pt>
                <c:pt idx="4">
                  <c:v>Kontrolle</c:v>
                </c:pt>
                <c:pt idx="5">
                  <c:v>Aggressives Verhalten ggüb Partner:in</c:v>
                </c:pt>
                <c:pt idx="6">
                  <c:v>Person verändert sich mit Beziehung stark</c:v>
                </c:pt>
                <c:pt idx="7">
                  <c:v>Sozialer Rückzug</c:v>
                </c:pt>
                <c:pt idx="8">
                  <c:v>Körperliche Verletzungen</c:v>
                </c:pt>
              </c:strCache>
            </c:strRef>
          </c:cat>
          <c:val>
            <c:numRef>
              <c:f>Diagramme!$B$7:$B$15</c:f>
              <c:numCache>
                <c:formatCode>0.0%</c:formatCode>
                <c:ptCount val="9"/>
                <c:pt idx="0">
                  <c:v>0.10199999999999999</c:v>
                </c:pt>
                <c:pt idx="1">
                  <c:v>0.11600000000000001</c:v>
                </c:pt>
                <c:pt idx="2">
                  <c:v>0.11900000000000001</c:v>
                </c:pt>
                <c:pt idx="3">
                  <c:v>0.16600000000000001</c:v>
                </c:pt>
                <c:pt idx="4">
                  <c:v>0.184</c:v>
                </c:pt>
                <c:pt idx="5">
                  <c:v>0.248</c:v>
                </c:pt>
                <c:pt idx="6">
                  <c:v>0.25900000000000001</c:v>
                </c:pt>
                <c:pt idx="7">
                  <c:v>0.36399999999999999</c:v>
                </c:pt>
                <c:pt idx="8">
                  <c:v>0.80300000000000005</c:v>
                </c:pt>
              </c:numCache>
            </c:numRef>
          </c:val>
          <c:extLst>
            <c:ext xmlns:c16="http://schemas.microsoft.com/office/drawing/2014/chart" uri="{C3380CC4-5D6E-409C-BE32-E72D297353CC}">
              <c16:uniqueId val="{00000000-4260-4081-B236-8CD00C85EC1F}"/>
            </c:ext>
          </c:extLst>
        </c:ser>
        <c:dLbls>
          <c:dLblPos val="inEnd"/>
          <c:showLegendKey val="0"/>
          <c:showVal val="1"/>
          <c:showCatName val="0"/>
          <c:showSerName val="0"/>
          <c:showPercent val="0"/>
          <c:showBubbleSize val="0"/>
        </c:dLbls>
        <c:gapWidth val="182"/>
        <c:axId val="611317120"/>
        <c:axId val="611316464"/>
      </c:barChart>
      <c:catAx>
        <c:axId val="61131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11316464"/>
        <c:crosses val="autoZero"/>
        <c:auto val="1"/>
        <c:lblAlgn val="ctr"/>
        <c:lblOffset val="100"/>
        <c:noMultiLvlLbl val="0"/>
      </c:catAx>
      <c:valAx>
        <c:axId val="611316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1131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Diagramme!$B$43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Diagramme!$A$44:$A$47</c:f>
              <c:strCache>
                <c:ptCount val="4"/>
                <c:pt idx="0">
                  <c:v>Person am nächsten Tag ansprechen</c:v>
                </c:pt>
                <c:pt idx="1">
                  <c:v>Nichs tun</c:v>
                </c:pt>
                <c:pt idx="2">
                  <c:v>Klingeln</c:v>
                </c:pt>
                <c:pt idx="3">
                  <c:v>Polizei rufen</c:v>
                </c:pt>
              </c:strCache>
            </c:strRef>
          </c:cat>
          <c:val>
            <c:numRef>
              <c:f>Diagramme!$B$44:$B$47</c:f>
              <c:numCache>
                <c:formatCode>0.0%</c:formatCode>
                <c:ptCount val="4"/>
                <c:pt idx="0">
                  <c:v>0.104</c:v>
                </c:pt>
                <c:pt idx="1">
                  <c:v>0.107</c:v>
                </c:pt>
                <c:pt idx="2">
                  <c:v>0.438</c:v>
                </c:pt>
                <c:pt idx="3">
                  <c:v>0.66200000000000003</c:v>
                </c:pt>
              </c:numCache>
            </c:numRef>
          </c:val>
          <c:extLst>
            <c:ext xmlns:c16="http://schemas.microsoft.com/office/drawing/2014/chart" uri="{C3380CC4-5D6E-409C-BE32-E72D297353CC}">
              <c16:uniqueId val="{00000000-3328-4843-91B4-815E16626F43}"/>
            </c:ext>
          </c:extLst>
        </c:ser>
        <c:dLbls>
          <c:dLblPos val="inEnd"/>
          <c:showLegendKey val="0"/>
          <c:showVal val="1"/>
          <c:showCatName val="0"/>
          <c:showSerName val="0"/>
          <c:showPercent val="0"/>
          <c:showBubbleSize val="0"/>
        </c:dLbls>
        <c:gapWidth val="182"/>
        <c:axId val="583472336"/>
        <c:axId val="583464792"/>
      </c:barChart>
      <c:catAx>
        <c:axId val="58347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83464792"/>
        <c:crosses val="autoZero"/>
        <c:auto val="1"/>
        <c:lblAlgn val="ctr"/>
        <c:lblOffset val="100"/>
        <c:noMultiLvlLbl val="0"/>
      </c:catAx>
      <c:valAx>
        <c:axId val="583464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8347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Diagramme!$A$63:$A$66</c:f>
              <c:strCache>
                <c:ptCount val="4"/>
                <c:pt idx="0">
                  <c:v>Mich informieren</c:v>
                </c:pt>
                <c:pt idx="1">
                  <c:v>Übergriffige Person ansprechen </c:v>
                </c:pt>
                <c:pt idx="2">
                  <c:v>Hilfe anbieten</c:v>
                </c:pt>
                <c:pt idx="3">
                  <c:v>Betroffene ansprechen</c:v>
                </c:pt>
              </c:strCache>
            </c:strRef>
          </c:cat>
          <c:val>
            <c:numRef>
              <c:f>Diagramme!$B$63:$B$66</c:f>
              <c:numCache>
                <c:formatCode>0.0%</c:formatCode>
                <c:ptCount val="4"/>
                <c:pt idx="0">
                  <c:v>6.6000000000000003E-2</c:v>
                </c:pt>
                <c:pt idx="1">
                  <c:v>0.25900000000000001</c:v>
                </c:pt>
                <c:pt idx="2">
                  <c:v>0.28299999999999997</c:v>
                </c:pt>
                <c:pt idx="3">
                  <c:v>0.70699999999999996</c:v>
                </c:pt>
              </c:numCache>
            </c:numRef>
          </c:val>
          <c:extLst>
            <c:ext xmlns:c16="http://schemas.microsoft.com/office/drawing/2014/chart" uri="{C3380CC4-5D6E-409C-BE32-E72D297353CC}">
              <c16:uniqueId val="{00000000-3294-4180-A9E4-9C51C422A8AC}"/>
            </c:ext>
          </c:extLst>
        </c:ser>
        <c:dLbls>
          <c:dLblPos val="inEnd"/>
          <c:showLegendKey val="0"/>
          <c:showVal val="1"/>
          <c:showCatName val="0"/>
          <c:showSerName val="0"/>
          <c:showPercent val="0"/>
          <c:showBubbleSize val="0"/>
        </c:dLbls>
        <c:gapWidth val="182"/>
        <c:axId val="443485440"/>
        <c:axId val="443480192"/>
      </c:barChart>
      <c:catAx>
        <c:axId val="44348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43480192"/>
        <c:crosses val="autoZero"/>
        <c:auto val="1"/>
        <c:lblAlgn val="ctr"/>
        <c:lblOffset val="100"/>
        <c:noMultiLvlLbl val="0"/>
      </c:catAx>
      <c:valAx>
        <c:axId val="443480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4348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Fehlendes Vertrauensverhältnis zur Betroffenen</c:v>
                </c:pt>
                <c:pt idx="1">
                  <c:v>Belastung / Verantwortung übernehmen / eigene Ressourcen</c:v>
                </c:pt>
                <c:pt idx="2">
                  <c:v>Unsicher, die Situation richtig einzuschätzen</c:v>
                </c:pt>
                <c:pt idx="3">
                  <c:v>Privat / Persönlich/ Angst Betroffenen zu nahe zu treten / grenzüberschreitend sein</c:v>
                </c:pt>
                <c:pt idx="4">
                  <c:v>Betroffene will nicht darüber sprechen/ streitet ab (Annahme oder tatsächlich) </c:v>
                </c:pt>
                <c:pt idx="5">
                  <c:v>Angst etwas falsch zu machen </c:v>
                </c:pt>
                <c:pt idx="6">
                  <c:v>Angst vor negativer Reaktion der Betroffenen (z.B. Kontaktabbruch) </c:v>
                </c:pt>
                <c:pt idx="7">
                  <c:v>Scham </c:v>
                </c:pt>
                <c:pt idx="8">
                  <c:v>Angst um eigene Sicherheit </c:v>
                </c:pt>
                <c:pt idx="9">
                  <c:v>Angst Situation zu verschlechtern </c:v>
                </c:pt>
              </c:strCache>
            </c:strRef>
          </c:cat>
          <c:val>
            <c:numRef>
              <c:f>Tabelle1!$B$2:$B$11</c:f>
              <c:numCache>
                <c:formatCode>General</c:formatCode>
                <c:ptCount val="10"/>
                <c:pt idx="0">
                  <c:v>24</c:v>
                </c:pt>
                <c:pt idx="1">
                  <c:v>14</c:v>
                </c:pt>
                <c:pt idx="2">
                  <c:v>25</c:v>
                </c:pt>
                <c:pt idx="3">
                  <c:v>43</c:v>
                </c:pt>
                <c:pt idx="4">
                  <c:v>37</c:v>
                </c:pt>
                <c:pt idx="5">
                  <c:v>33</c:v>
                </c:pt>
                <c:pt idx="6">
                  <c:v>29</c:v>
                </c:pt>
                <c:pt idx="7">
                  <c:v>29</c:v>
                </c:pt>
                <c:pt idx="8">
                  <c:v>24</c:v>
                </c:pt>
                <c:pt idx="9">
                  <c:v>16</c:v>
                </c:pt>
              </c:numCache>
            </c:numRef>
          </c:val>
          <c:extLst>
            <c:ext xmlns:c16="http://schemas.microsoft.com/office/drawing/2014/chart" uri="{C3380CC4-5D6E-409C-BE32-E72D297353CC}">
              <c16:uniqueId val="{00000000-B3E9-4F69-8C41-DC1196EAE4FD}"/>
            </c:ext>
          </c:extLst>
        </c:ser>
        <c:dLbls>
          <c:dLblPos val="inEnd"/>
          <c:showLegendKey val="0"/>
          <c:showVal val="1"/>
          <c:showCatName val="0"/>
          <c:showSerName val="0"/>
          <c:showPercent val="0"/>
          <c:showBubbleSize val="0"/>
        </c:dLbls>
        <c:gapWidth val="182"/>
        <c:axId val="646537480"/>
        <c:axId val="646540104"/>
      </c:barChart>
      <c:catAx>
        <c:axId val="646537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646540104"/>
        <c:crosses val="autoZero"/>
        <c:auto val="1"/>
        <c:lblAlgn val="ctr"/>
        <c:lblOffset val="100"/>
        <c:noMultiLvlLbl val="0"/>
      </c:catAx>
      <c:valAx>
        <c:axId val="646540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646537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Tabelle2!$A$319:$A$329</c:f>
              <c:strCache>
                <c:ptCount val="11"/>
                <c:pt idx="0">
                  <c:v>Betroffene ist allein </c:v>
                </c:pt>
                <c:pt idx="1">
                  <c:v>Vertrauen zur Betroffenen schaffen und Feingefühl </c:v>
                </c:pt>
                <c:pt idx="2">
                  <c:v>Betroffene (gut) kennen</c:v>
                </c:pt>
                <c:pt idx="3">
                  <c:v>Mehr Aufklärung zu Häuslicher Gewalt</c:v>
                </c:pt>
                <c:pt idx="4">
                  <c:v>Hilfesystem, welches unterstützt (zB anonyme Hotline, Beratungsstelle) </c:v>
                </c:pt>
                <c:pt idx="5">
                  <c:v>Infos und Wissen zum Hilfesystem ( Anlaufstellen,Notfallkarte, Anleitung, Adressen, Flyer ) </c:v>
                </c:pt>
                <c:pt idx="6">
                  <c:v>Unterstützung von anderen </c:v>
                </c:pt>
                <c:pt idx="7">
                  <c:v>"Gute" Polizei (nimmt ernst / empathisch/ niederschwellig/ gewährt Anonymität)</c:v>
                </c:pt>
                <c:pt idx="8">
                  <c:v>Betroffene signalisiert, dass Hilfe gewollt ist</c:v>
                </c:pt>
                <c:pt idx="9">
                  <c:v>(mehr) Selbstsicherheit</c:v>
                </c:pt>
                <c:pt idx="10">
                  <c:v>gleiche Sprache / Kultur</c:v>
                </c:pt>
              </c:strCache>
            </c:strRef>
          </c:cat>
          <c:val>
            <c:numRef>
              <c:f>Tabelle2!$B$319:$B$329</c:f>
              <c:numCache>
                <c:formatCode>General</c:formatCode>
                <c:ptCount val="11"/>
                <c:pt idx="0">
                  <c:v>13</c:v>
                </c:pt>
                <c:pt idx="1">
                  <c:v>22</c:v>
                </c:pt>
                <c:pt idx="2">
                  <c:v>28</c:v>
                </c:pt>
                <c:pt idx="3">
                  <c:v>19</c:v>
                </c:pt>
                <c:pt idx="4">
                  <c:v>27</c:v>
                </c:pt>
                <c:pt idx="5">
                  <c:v>26</c:v>
                </c:pt>
                <c:pt idx="6">
                  <c:v>33</c:v>
                </c:pt>
                <c:pt idx="7">
                  <c:v>12</c:v>
                </c:pt>
                <c:pt idx="8">
                  <c:v>10</c:v>
                </c:pt>
                <c:pt idx="9">
                  <c:v>15</c:v>
                </c:pt>
                <c:pt idx="10">
                  <c:v>10</c:v>
                </c:pt>
              </c:numCache>
            </c:numRef>
          </c:val>
          <c:extLst>
            <c:ext xmlns:c16="http://schemas.microsoft.com/office/drawing/2014/chart" uri="{C3380CC4-5D6E-409C-BE32-E72D297353CC}">
              <c16:uniqueId val="{00000000-B27B-432E-ACE7-0BE8F79B8B66}"/>
            </c:ext>
          </c:extLst>
        </c:ser>
        <c:dLbls>
          <c:dLblPos val="inEnd"/>
          <c:showLegendKey val="0"/>
          <c:showVal val="1"/>
          <c:showCatName val="0"/>
          <c:showSerName val="0"/>
          <c:showPercent val="0"/>
          <c:showBubbleSize val="0"/>
        </c:dLbls>
        <c:gapWidth val="182"/>
        <c:axId val="752908520"/>
        <c:axId val="752908192"/>
      </c:barChart>
      <c:catAx>
        <c:axId val="752908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752908192"/>
        <c:crosses val="autoZero"/>
        <c:auto val="1"/>
        <c:lblAlgn val="ctr"/>
        <c:lblOffset val="100"/>
        <c:noMultiLvlLbl val="0"/>
      </c:catAx>
      <c:valAx>
        <c:axId val="752908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752908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19.08.2024</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19.08.2024</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5" name="Bildplatzhalter 4">
            <a:extLst>
              <a:ext uri="{FF2B5EF4-FFF2-40B4-BE49-F238E27FC236}">
                <a16:creationId xmlns:a16="http://schemas.microsoft.com/office/drawing/2014/main" id="{494AEDB7-BCF4-F116-DB16-AB6B9E9F42EF}"/>
              </a:ext>
            </a:extLst>
          </p:cNvPr>
          <p:cNvSpPr>
            <a:spLocks noGrp="1"/>
          </p:cNvSpPr>
          <p:nvPr>
            <p:ph type="pic" sz="quarter" idx="15" hasCustomPrompt="1"/>
          </p:nvPr>
        </p:nvSpPr>
        <p:spPr>
          <a:xfrm>
            <a:off x="0" y="0"/>
            <a:ext cx="12192000" cy="3248980"/>
          </a:xfrm>
          <a:pattFill prst="lgCheck">
            <a:fgClr>
              <a:schemeClr val="bg1">
                <a:lumMod val="85000"/>
              </a:schemeClr>
            </a:fgClr>
            <a:bgClr>
              <a:schemeClr val="bg1"/>
            </a:bgClr>
          </a:pattFill>
        </p:spPr>
        <p:txBody>
          <a:bodyPr tIns="0" bIns="936000" anchor="ctr"/>
          <a:lstStyle>
            <a:lvl1pPr algn="ctr">
              <a:defRPr sz="1200"/>
            </a:lvl1pPr>
          </a:lstStyle>
          <a:p>
            <a:r>
              <a:rPr lang="de-DE" dirty="0"/>
              <a:t>Bild durch «Drag &amp; Drop» in den Bildplatzhalter ziehen</a:t>
            </a:r>
            <a:endParaRPr lang="de-CH" dirty="0"/>
          </a:p>
        </p:txBody>
      </p:sp>
      <p:sp>
        <p:nvSpPr>
          <p:cNvPr id="2" name="Titel 1"/>
          <p:cNvSpPr>
            <a:spLocks noGrp="1"/>
          </p:cNvSpPr>
          <p:nvPr>
            <p:ph type="ctrTitle"/>
          </p:nvPr>
        </p:nvSpPr>
        <p:spPr>
          <a:xfrm>
            <a:off x="-1" y="1736725"/>
            <a:ext cx="12191999" cy="1512255"/>
          </a:xfrm>
          <a:solidFill>
            <a:schemeClr val="accent1">
              <a:alpha val="70000"/>
            </a:schemeClr>
          </a:solidFill>
        </p:spPr>
        <p:txBody>
          <a:bodyPr lIns="734400" rIns="720000" bIns="72000" anchor="b"/>
          <a:lstStyle>
            <a:lvl1pPr algn="l">
              <a:defRPr sz="4000">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731405" y="3429000"/>
            <a:ext cx="9936595" cy="900100"/>
          </a:xfrm>
        </p:spPr>
        <p:txBody>
          <a:bodyPr/>
          <a:lstStyle>
            <a:lvl1pPr marL="0" indent="0" algn="l">
              <a:buNone/>
              <a:defRPr sz="2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
        <p:nvSpPr>
          <p:cNvPr id="10" name="Textplatzhalter 9">
            <a:extLst>
              <a:ext uri="{FF2B5EF4-FFF2-40B4-BE49-F238E27FC236}">
                <a16:creationId xmlns:a16="http://schemas.microsoft.com/office/drawing/2014/main" id="{DC573555-4639-5B26-74E0-035946D4B32B}"/>
              </a:ext>
            </a:extLst>
          </p:cNvPr>
          <p:cNvSpPr>
            <a:spLocks noGrp="1"/>
          </p:cNvSpPr>
          <p:nvPr>
            <p:ph type="body" sz="quarter" idx="13" hasCustomPrompt="1"/>
          </p:nvPr>
        </p:nvSpPr>
        <p:spPr>
          <a:xfrm>
            <a:off x="731838" y="4839940"/>
            <a:ext cx="9936162" cy="641698"/>
          </a:xfrm>
        </p:spPr>
        <p:txBody>
          <a:bodyPr/>
          <a:lstStyle>
            <a:lvl1pPr>
              <a:defRPr sz="2200">
                <a:solidFill>
                  <a:schemeClr val="accent1"/>
                </a:solidFill>
              </a:defRPr>
            </a:lvl1pPr>
          </a:lstStyle>
          <a:p>
            <a:pPr lvl="0"/>
            <a:r>
              <a:rPr lang="de-DE" dirty="0"/>
              <a:t>Autor des Dokumentes hinzufügen</a:t>
            </a:r>
          </a:p>
        </p:txBody>
      </p:sp>
      <p:sp>
        <p:nvSpPr>
          <p:cNvPr id="14" name="Textplatzhalter 9">
            <a:extLst>
              <a:ext uri="{FF2B5EF4-FFF2-40B4-BE49-F238E27FC236}">
                <a16:creationId xmlns:a16="http://schemas.microsoft.com/office/drawing/2014/main" id="{5D686DAA-6D9C-4446-FC98-0EC991A98957}"/>
              </a:ext>
            </a:extLst>
          </p:cNvPr>
          <p:cNvSpPr>
            <a:spLocks noGrp="1"/>
          </p:cNvSpPr>
          <p:nvPr>
            <p:ph type="body" sz="quarter" idx="14" hasCustomPrompt="1"/>
          </p:nvPr>
        </p:nvSpPr>
        <p:spPr>
          <a:xfrm>
            <a:off x="731406" y="5589240"/>
            <a:ext cx="9936162" cy="576610"/>
          </a:xfrm>
        </p:spPr>
        <p:txBody>
          <a:bodyPr anchor="b"/>
          <a:lstStyle>
            <a:lvl1pPr>
              <a:defRPr sz="1400">
                <a:solidFill>
                  <a:schemeClr val="tx1"/>
                </a:solidFill>
              </a:defRPr>
            </a:lvl1pPr>
          </a:lstStyle>
          <a:p>
            <a:pPr lvl="0"/>
            <a:r>
              <a:rPr lang="de-DE" dirty="0"/>
              <a:t>Optional Abteilung</a:t>
            </a:r>
          </a:p>
        </p:txBody>
      </p:sp>
      <p:sp>
        <p:nvSpPr>
          <p:cNvPr id="18" name="Textplatzhalter 9">
            <a:extLst>
              <a:ext uri="{FF2B5EF4-FFF2-40B4-BE49-F238E27FC236}">
                <a16:creationId xmlns:a16="http://schemas.microsoft.com/office/drawing/2014/main" id="{C6D38015-03A1-0EC3-9EBE-D3B9C877B8B5}"/>
              </a:ext>
            </a:extLst>
          </p:cNvPr>
          <p:cNvSpPr>
            <a:spLocks noGrp="1"/>
          </p:cNvSpPr>
          <p:nvPr>
            <p:ph type="body" sz="quarter" idx="16" hasCustomPrompt="1"/>
          </p:nvPr>
        </p:nvSpPr>
        <p:spPr>
          <a:xfrm>
            <a:off x="320400" y="223200"/>
            <a:ext cx="4179600" cy="820800"/>
          </a:xfrm>
          <a:blipFill>
            <a:blip r:embed="rId2"/>
            <a:stretch>
              <a:fillRect/>
            </a:stretch>
          </a:blipFill>
        </p:spPr>
        <p:txBody>
          <a:bodyPr anchor="b"/>
          <a:lstStyle>
            <a:lvl1pPr>
              <a:defRPr sz="100">
                <a:solidFill>
                  <a:schemeClr val="bg1"/>
                </a:solidFill>
              </a:defRPr>
            </a:lvl1pPr>
          </a:lstStyle>
          <a:p>
            <a:pPr lvl="0"/>
            <a:r>
              <a:rPr lang="de-DE" dirty="0"/>
              <a:t>  </a:t>
            </a: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sechs Bilder">
    <p:spTree>
      <p:nvGrpSpPr>
        <p:cNvPr id="1" name=""/>
        <p:cNvGrpSpPr/>
        <p:nvPr/>
      </p:nvGrpSpPr>
      <p:grpSpPr>
        <a:xfrm>
          <a:off x="0" y="0"/>
          <a:ext cx="0" cy="0"/>
          <a:chOff x="0" y="0"/>
          <a:chExt cx="0" cy="0"/>
        </a:xfrm>
      </p:grpSpPr>
      <p:sp>
        <p:nvSpPr>
          <p:cNvPr id="6" name="Bildplatzhalter 4">
            <a:extLst>
              <a:ext uri="{FF2B5EF4-FFF2-40B4-BE49-F238E27FC236}">
                <a16:creationId xmlns:a16="http://schemas.microsoft.com/office/drawing/2014/main" id="{EE30CEE6-4425-3F4B-4923-6F47F4AE3922}"/>
              </a:ext>
            </a:extLst>
          </p:cNvPr>
          <p:cNvSpPr>
            <a:spLocks noGrp="1"/>
          </p:cNvSpPr>
          <p:nvPr>
            <p:ph type="pic" sz="quarter" idx="15"/>
          </p:nvPr>
        </p:nvSpPr>
        <p:spPr>
          <a:xfrm>
            <a:off x="0" y="1736726"/>
            <a:ext cx="3863752" cy="189766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AD0BF66E-C031-4985-8048-DC08C49FC83C}"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5" name="Bildplatzhalter 4">
            <a:extLst>
              <a:ext uri="{FF2B5EF4-FFF2-40B4-BE49-F238E27FC236}">
                <a16:creationId xmlns:a16="http://schemas.microsoft.com/office/drawing/2014/main" id="{81253799-47B5-C300-A7EB-4E204F442E57}"/>
              </a:ext>
            </a:extLst>
          </p:cNvPr>
          <p:cNvSpPr>
            <a:spLocks noGrp="1"/>
          </p:cNvSpPr>
          <p:nvPr>
            <p:ph type="pic" sz="quarter" idx="13"/>
          </p:nvPr>
        </p:nvSpPr>
        <p:spPr>
          <a:xfrm>
            <a:off x="8328250" y="1736725"/>
            <a:ext cx="3863750" cy="189766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4" name="Bildplatzhalter 4">
            <a:extLst>
              <a:ext uri="{FF2B5EF4-FFF2-40B4-BE49-F238E27FC236}">
                <a16:creationId xmlns:a16="http://schemas.microsoft.com/office/drawing/2014/main" id="{F3CBA0FB-C6D8-F5CA-4C5B-4446C27C0E94}"/>
              </a:ext>
            </a:extLst>
          </p:cNvPr>
          <p:cNvSpPr>
            <a:spLocks noGrp="1"/>
          </p:cNvSpPr>
          <p:nvPr>
            <p:ph type="pic" sz="quarter" idx="14"/>
          </p:nvPr>
        </p:nvSpPr>
        <p:spPr>
          <a:xfrm>
            <a:off x="4167202" y="1731170"/>
            <a:ext cx="3857599" cy="1903082"/>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Textplatzhalter 12">
            <a:extLst>
              <a:ext uri="{FF2B5EF4-FFF2-40B4-BE49-F238E27FC236}">
                <a16:creationId xmlns:a16="http://schemas.microsoft.com/office/drawing/2014/main" id="{8B0299E7-CAD1-84B5-E7E8-BBE7C649FAB2}"/>
              </a:ext>
            </a:extLst>
          </p:cNvPr>
          <p:cNvSpPr>
            <a:spLocks noGrp="1"/>
          </p:cNvSpPr>
          <p:nvPr>
            <p:ph type="body" sz="quarter" idx="16"/>
          </p:nvPr>
        </p:nvSpPr>
        <p:spPr>
          <a:xfrm>
            <a:off x="731838" y="5949280"/>
            <a:ext cx="3132137"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14" name="Textplatzhalter 12">
            <a:extLst>
              <a:ext uri="{FF2B5EF4-FFF2-40B4-BE49-F238E27FC236}">
                <a16:creationId xmlns:a16="http://schemas.microsoft.com/office/drawing/2014/main" id="{4D5BC81D-4888-DC00-F5F7-11A130A961DA}"/>
              </a:ext>
            </a:extLst>
          </p:cNvPr>
          <p:cNvSpPr>
            <a:spLocks noGrp="1"/>
          </p:cNvSpPr>
          <p:nvPr>
            <p:ph type="body" sz="quarter" idx="17"/>
          </p:nvPr>
        </p:nvSpPr>
        <p:spPr>
          <a:xfrm>
            <a:off x="4167202" y="5949280"/>
            <a:ext cx="3840291"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15" name="Textplatzhalter 12">
            <a:extLst>
              <a:ext uri="{FF2B5EF4-FFF2-40B4-BE49-F238E27FC236}">
                <a16:creationId xmlns:a16="http://schemas.microsoft.com/office/drawing/2014/main" id="{481E7D00-4884-C102-77D6-F705803A9571}"/>
              </a:ext>
            </a:extLst>
          </p:cNvPr>
          <p:cNvSpPr>
            <a:spLocks noGrp="1"/>
          </p:cNvSpPr>
          <p:nvPr>
            <p:ph type="body" sz="quarter" idx="18"/>
          </p:nvPr>
        </p:nvSpPr>
        <p:spPr>
          <a:xfrm>
            <a:off x="8328250" y="5949280"/>
            <a:ext cx="3132137"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3" name="Bildplatzhalter 4">
            <a:extLst>
              <a:ext uri="{FF2B5EF4-FFF2-40B4-BE49-F238E27FC236}">
                <a16:creationId xmlns:a16="http://schemas.microsoft.com/office/drawing/2014/main" id="{A47E54B6-0034-78BE-2595-3DDF30E242EA}"/>
              </a:ext>
            </a:extLst>
          </p:cNvPr>
          <p:cNvSpPr>
            <a:spLocks noGrp="1"/>
          </p:cNvSpPr>
          <p:nvPr>
            <p:ph type="pic" sz="quarter" idx="19"/>
          </p:nvPr>
        </p:nvSpPr>
        <p:spPr>
          <a:xfrm>
            <a:off x="6154" y="3979610"/>
            <a:ext cx="3857598" cy="189766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0" name="Bildplatzhalter 4">
            <a:extLst>
              <a:ext uri="{FF2B5EF4-FFF2-40B4-BE49-F238E27FC236}">
                <a16:creationId xmlns:a16="http://schemas.microsoft.com/office/drawing/2014/main" id="{4EC6D727-DA75-50FC-37B2-D9BBFE5D6EB4}"/>
              </a:ext>
            </a:extLst>
          </p:cNvPr>
          <p:cNvSpPr>
            <a:spLocks noGrp="1"/>
          </p:cNvSpPr>
          <p:nvPr>
            <p:ph type="pic" sz="quarter" idx="20"/>
          </p:nvPr>
        </p:nvSpPr>
        <p:spPr>
          <a:xfrm>
            <a:off x="8328250" y="3979610"/>
            <a:ext cx="3863750" cy="189766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Bildplatzhalter 4">
            <a:extLst>
              <a:ext uri="{FF2B5EF4-FFF2-40B4-BE49-F238E27FC236}">
                <a16:creationId xmlns:a16="http://schemas.microsoft.com/office/drawing/2014/main" id="{80100CF2-7E47-D78A-5D1A-5C609103DAF0}"/>
              </a:ext>
            </a:extLst>
          </p:cNvPr>
          <p:cNvSpPr>
            <a:spLocks noGrp="1"/>
          </p:cNvSpPr>
          <p:nvPr>
            <p:ph type="pic" sz="quarter" idx="21"/>
          </p:nvPr>
        </p:nvSpPr>
        <p:spPr>
          <a:xfrm>
            <a:off x="4167202" y="3974054"/>
            <a:ext cx="3857599" cy="189766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2" name="Textplatzhalter 12">
            <a:extLst>
              <a:ext uri="{FF2B5EF4-FFF2-40B4-BE49-F238E27FC236}">
                <a16:creationId xmlns:a16="http://schemas.microsoft.com/office/drawing/2014/main" id="{E67AD26F-8480-F523-B2DF-8A47CBA2D769}"/>
              </a:ext>
            </a:extLst>
          </p:cNvPr>
          <p:cNvSpPr>
            <a:spLocks noGrp="1"/>
          </p:cNvSpPr>
          <p:nvPr>
            <p:ph type="body" sz="quarter" idx="22"/>
          </p:nvPr>
        </p:nvSpPr>
        <p:spPr>
          <a:xfrm>
            <a:off x="731838" y="3696187"/>
            <a:ext cx="3132137"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16" name="Textplatzhalter 12">
            <a:extLst>
              <a:ext uri="{FF2B5EF4-FFF2-40B4-BE49-F238E27FC236}">
                <a16:creationId xmlns:a16="http://schemas.microsoft.com/office/drawing/2014/main" id="{45811496-2046-8C5E-AE2E-B889ED3AA6CF}"/>
              </a:ext>
            </a:extLst>
          </p:cNvPr>
          <p:cNvSpPr>
            <a:spLocks noGrp="1"/>
          </p:cNvSpPr>
          <p:nvPr>
            <p:ph type="body" sz="quarter" idx="23"/>
          </p:nvPr>
        </p:nvSpPr>
        <p:spPr>
          <a:xfrm>
            <a:off x="4167202" y="3696187"/>
            <a:ext cx="3840291"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17" name="Textplatzhalter 12">
            <a:extLst>
              <a:ext uri="{FF2B5EF4-FFF2-40B4-BE49-F238E27FC236}">
                <a16:creationId xmlns:a16="http://schemas.microsoft.com/office/drawing/2014/main" id="{7BCCD9D0-AB56-7759-D4CD-3870A0F5A6CA}"/>
              </a:ext>
            </a:extLst>
          </p:cNvPr>
          <p:cNvSpPr>
            <a:spLocks noGrp="1"/>
          </p:cNvSpPr>
          <p:nvPr>
            <p:ph type="body" sz="quarter" idx="24"/>
          </p:nvPr>
        </p:nvSpPr>
        <p:spPr>
          <a:xfrm>
            <a:off x="8328250" y="3696187"/>
            <a:ext cx="3132137"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Tree>
    <p:extLst>
      <p:ext uri="{BB962C8B-B14F-4D97-AF65-F5344CB8AC3E}">
        <p14:creationId xmlns:p14="http://schemas.microsoft.com/office/powerpoint/2010/main" val="370055679"/>
      </p:ext>
    </p:extLst>
  </p:cSld>
  <p:clrMapOvr>
    <a:masterClrMapping/>
  </p:clrMapOvr>
  <p:extLst>
    <p:ext uri="{DCECCB84-F9BA-43D5-87BE-67443E8EF086}">
      <p15:sldGuideLst xmlns:p15="http://schemas.microsoft.com/office/powerpoint/2012/main">
        <p15:guide id="1" orient="horz" pos="2296" userDrawn="1">
          <p15:clr>
            <a:srgbClr val="A4A3A4"/>
          </p15:clr>
        </p15:guide>
        <p15:guide id="2" orient="horz" pos="250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6" name="Bildplatzhalter 4">
            <a:extLst>
              <a:ext uri="{FF2B5EF4-FFF2-40B4-BE49-F238E27FC236}">
                <a16:creationId xmlns:a16="http://schemas.microsoft.com/office/drawing/2014/main" id="{EE30CEE6-4425-3F4B-4923-6F47F4AE3922}"/>
              </a:ext>
            </a:extLst>
          </p:cNvPr>
          <p:cNvSpPr>
            <a:spLocks noGrp="1"/>
          </p:cNvSpPr>
          <p:nvPr>
            <p:ph type="pic" sz="quarter" idx="15"/>
          </p:nvPr>
        </p:nvSpPr>
        <p:spPr>
          <a:xfrm>
            <a:off x="731404" y="1736725"/>
            <a:ext cx="5112183" cy="378050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8AFD44BA-0C60-444D-B74E-1C6A3B34551F}"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5" name="Bildplatzhalter 4">
            <a:extLst>
              <a:ext uri="{FF2B5EF4-FFF2-40B4-BE49-F238E27FC236}">
                <a16:creationId xmlns:a16="http://schemas.microsoft.com/office/drawing/2014/main" id="{81253799-47B5-C300-A7EB-4E204F442E57}"/>
              </a:ext>
            </a:extLst>
          </p:cNvPr>
          <p:cNvSpPr>
            <a:spLocks noGrp="1"/>
          </p:cNvSpPr>
          <p:nvPr>
            <p:ph type="pic" sz="quarter" idx="13"/>
          </p:nvPr>
        </p:nvSpPr>
        <p:spPr>
          <a:xfrm>
            <a:off x="6348416" y="1736725"/>
            <a:ext cx="5111748" cy="378050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Textplatzhalter 12">
            <a:extLst>
              <a:ext uri="{FF2B5EF4-FFF2-40B4-BE49-F238E27FC236}">
                <a16:creationId xmlns:a16="http://schemas.microsoft.com/office/drawing/2014/main" id="{8B0299E7-CAD1-84B5-E7E8-BBE7C649FAB2}"/>
              </a:ext>
            </a:extLst>
          </p:cNvPr>
          <p:cNvSpPr>
            <a:spLocks noGrp="1"/>
          </p:cNvSpPr>
          <p:nvPr>
            <p:ph type="body" sz="quarter" idx="16"/>
          </p:nvPr>
        </p:nvSpPr>
        <p:spPr>
          <a:xfrm>
            <a:off x="731838" y="5620088"/>
            <a:ext cx="5111749" cy="540606"/>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p:txBody>
      </p:sp>
      <p:sp>
        <p:nvSpPr>
          <p:cNvPr id="15" name="Textplatzhalter 12">
            <a:extLst>
              <a:ext uri="{FF2B5EF4-FFF2-40B4-BE49-F238E27FC236}">
                <a16:creationId xmlns:a16="http://schemas.microsoft.com/office/drawing/2014/main" id="{481E7D00-4884-C102-77D6-F705803A9571}"/>
              </a:ext>
            </a:extLst>
          </p:cNvPr>
          <p:cNvSpPr>
            <a:spLocks noGrp="1"/>
          </p:cNvSpPr>
          <p:nvPr>
            <p:ph type="body" sz="quarter" idx="18"/>
          </p:nvPr>
        </p:nvSpPr>
        <p:spPr>
          <a:xfrm>
            <a:off x="6348414" y="5620088"/>
            <a:ext cx="5115672" cy="540606"/>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2571341549"/>
      </p:ext>
    </p:extLst>
  </p:cSld>
  <p:clrMapOvr>
    <a:masterClrMapping/>
  </p:clrMapOvr>
  <p:extLst>
    <p:ext uri="{DCECCB84-F9BA-43D5-87BE-67443E8EF086}">
      <p15:sldGuideLst xmlns:p15="http://schemas.microsoft.com/office/powerpoint/2012/main">
        <p15:guide id="1" pos="3999">
          <p15:clr>
            <a:srgbClr val="A4A3A4"/>
          </p15:clr>
        </p15:guide>
        <p15:guide id="2" pos="368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731838" y="1736725"/>
            <a:ext cx="10728324" cy="4440238"/>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7" name="Datumsplatzhalter 6">
            <a:extLst>
              <a:ext uri="{FF2B5EF4-FFF2-40B4-BE49-F238E27FC236}">
                <a16:creationId xmlns:a16="http://schemas.microsoft.com/office/drawing/2014/main" id="{29D4069B-8EFF-92C1-D2ED-1395F2360A3D}"/>
              </a:ext>
            </a:extLst>
          </p:cNvPr>
          <p:cNvSpPr>
            <a:spLocks noGrp="1"/>
          </p:cNvSpPr>
          <p:nvPr>
            <p:ph type="dt" sz="half" idx="14"/>
          </p:nvPr>
        </p:nvSpPr>
        <p:spPr/>
        <p:txBody>
          <a:bodyPr/>
          <a:lstStyle/>
          <a:p>
            <a:fld id="{145294AE-BF64-4418-BD99-6D8D9776C8AE}" type="datetime1">
              <a:rPr lang="de-CH" smtClean="0"/>
              <a:t>19.08.2024</a:t>
            </a:fld>
            <a:endParaRPr lang="de-CH" dirty="0"/>
          </a:p>
        </p:txBody>
      </p:sp>
      <p:sp>
        <p:nvSpPr>
          <p:cNvPr id="8" name="Fußzeilenplatzhalter 7">
            <a:extLst>
              <a:ext uri="{FF2B5EF4-FFF2-40B4-BE49-F238E27FC236}">
                <a16:creationId xmlns:a16="http://schemas.microsoft.com/office/drawing/2014/main" id="{47467873-86E3-B8E9-68D8-27E3C0E6CBBD}"/>
              </a:ext>
            </a:extLst>
          </p:cNvPr>
          <p:cNvSpPr>
            <a:spLocks noGrp="1"/>
          </p:cNvSpPr>
          <p:nvPr>
            <p:ph type="ftr" sz="quarter" idx="15"/>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3259AF1F-2911-C84B-A230-B734D075CB46}"/>
              </a:ext>
            </a:extLst>
          </p:cNvPr>
          <p:cNvSpPr>
            <a:spLocks noGrp="1"/>
          </p:cNvSpPr>
          <p:nvPr>
            <p:ph type="sldNum" sz="quarter" idx="16"/>
          </p:nvPr>
        </p:nvSpPr>
        <p:spPr/>
        <p:txBody>
          <a:bodyPr/>
          <a:lstStyle/>
          <a:p>
            <a:pPr algn="l"/>
            <a:r>
              <a:rPr lang="de-CH"/>
              <a:t>  |  </a:t>
            </a:r>
            <a:fld id="{442AD375-037F-43D0-B059-5172DA06796A}" type="slidenum">
              <a:rPr lang="de-CH" smtClean="0"/>
              <a:pPr algn="l"/>
              <a:t>‹Nr.›</a:t>
            </a:fld>
            <a:endParaRPr lang="de-CH" dirty="0"/>
          </a:p>
        </p:txBody>
      </p:sp>
      <p:sp>
        <p:nvSpPr>
          <p:cNvPr id="11" name="Textplatzhalter 12">
            <a:extLst>
              <a:ext uri="{FF2B5EF4-FFF2-40B4-BE49-F238E27FC236}">
                <a16:creationId xmlns:a16="http://schemas.microsoft.com/office/drawing/2014/main" id="{4BB1C8FE-10F7-3D2D-E49B-645598133CEC}"/>
              </a:ext>
            </a:extLst>
          </p:cNvPr>
          <p:cNvSpPr>
            <a:spLocks noGrp="1"/>
          </p:cNvSpPr>
          <p:nvPr>
            <p:ph type="body" sz="quarter" idx="17" hasCustomPrompt="1"/>
          </p:nvPr>
        </p:nvSpPr>
        <p:spPr>
          <a:xfrm>
            <a:off x="731838" y="5888815"/>
            <a:ext cx="5111749" cy="288147"/>
          </a:xfrm>
          <a:solidFill>
            <a:schemeClr val="bg1">
              <a:alpha val="70000"/>
            </a:schemeClr>
          </a:solidFill>
        </p:spPr>
        <p:txBody>
          <a:bodyPr lIns="72000" tIns="36000" rIns="72000" bIns="36000" anchor="b">
            <a:spAutoFit/>
          </a:bodyPr>
          <a:lstStyle>
            <a:lvl1pPr>
              <a:defRPr sz="1400"/>
            </a:lvl1pPr>
            <a:lvl2pPr>
              <a:defRPr sz="1400"/>
            </a:lvl2pPr>
            <a:lvl3pPr>
              <a:defRPr sz="1400"/>
            </a:lvl3pPr>
            <a:lvl4pPr>
              <a:defRPr sz="1400"/>
            </a:lvl4pPr>
            <a:lvl5pPr>
              <a:defRPr sz="1400"/>
            </a:lvl5pPr>
          </a:lstStyle>
          <a:p>
            <a:pPr lvl="0"/>
            <a:r>
              <a:rPr lang="de-DE" dirty="0"/>
              <a:t>Optionale Bildlegende hinzufügen</a:t>
            </a:r>
          </a:p>
        </p:txBody>
      </p:sp>
    </p:spTree>
    <p:extLst>
      <p:ext uri="{BB962C8B-B14F-4D97-AF65-F5344CB8AC3E}">
        <p14:creationId xmlns:p14="http://schemas.microsoft.com/office/powerpoint/2010/main" val="245175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0" y="0"/>
            <a:ext cx="12192000"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endParaRPr lang="de-CH" dirty="0"/>
          </a:p>
        </p:txBody>
      </p:sp>
      <p:sp>
        <p:nvSpPr>
          <p:cNvPr id="7" name="Datumsplatzhalter 6">
            <a:extLst>
              <a:ext uri="{FF2B5EF4-FFF2-40B4-BE49-F238E27FC236}">
                <a16:creationId xmlns:a16="http://schemas.microsoft.com/office/drawing/2014/main" id="{29D4069B-8EFF-92C1-D2ED-1395F2360A3D}"/>
              </a:ext>
            </a:extLst>
          </p:cNvPr>
          <p:cNvSpPr>
            <a:spLocks noGrp="1"/>
          </p:cNvSpPr>
          <p:nvPr>
            <p:ph type="dt" sz="half" idx="14"/>
          </p:nvPr>
        </p:nvSpPr>
        <p:spPr/>
        <p:txBody>
          <a:bodyPr/>
          <a:lstStyle>
            <a:lvl1pPr>
              <a:defRPr>
                <a:solidFill>
                  <a:schemeClr val="bg1"/>
                </a:solidFill>
              </a:defRPr>
            </a:lvl1pPr>
          </a:lstStyle>
          <a:p>
            <a:fld id="{2BC308EC-1112-43D4-9917-7AB58FF1EF99}" type="datetime1">
              <a:rPr lang="de-CH" smtClean="0"/>
              <a:t>19.08.2024</a:t>
            </a:fld>
            <a:endParaRPr lang="de-CH" dirty="0"/>
          </a:p>
        </p:txBody>
      </p:sp>
      <p:sp>
        <p:nvSpPr>
          <p:cNvPr id="8" name="Fußzeilenplatzhalter 7">
            <a:extLst>
              <a:ext uri="{FF2B5EF4-FFF2-40B4-BE49-F238E27FC236}">
                <a16:creationId xmlns:a16="http://schemas.microsoft.com/office/drawing/2014/main" id="{47467873-86E3-B8E9-68D8-27E3C0E6CBBD}"/>
              </a:ext>
            </a:extLst>
          </p:cNvPr>
          <p:cNvSpPr>
            <a:spLocks noGrp="1"/>
          </p:cNvSpPr>
          <p:nvPr>
            <p:ph type="ftr" sz="quarter" idx="15"/>
          </p:nvPr>
        </p:nvSpPr>
        <p:spPr/>
        <p:txBody>
          <a:bodyPr/>
          <a:lstStyle>
            <a:lvl1pPr>
              <a:defRPr>
                <a:solidFill>
                  <a:schemeClr val="bg1"/>
                </a:solidFill>
              </a:defRPr>
            </a:lvl1p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3259AF1F-2911-C84B-A230-B734D075CB46}"/>
              </a:ext>
            </a:extLst>
          </p:cNvPr>
          <p:cNvSpPr>
            <a:spLocks noGrp="1"/>
          </p:cNvSpPr>
          <p:nvPr>
            <p:ph type="sldNum" sz="quarter" idx="16"/>
          </p:nvPr>
        </p:nvSpPr>
        <p:spPr/>
        <p:txBody>
          <a:bodyPr/>
          <a:lstStyle>
            <a:lvl1pPr>
              <a:defRPr>
                <a:solidFill>
                  <a:schemeClr val="bg1"/>
                </a:solidFill>
              </a:defRPr>
            </a:lvl1pPr>
          </a:lstStyle>
          <a:p>
            <a:pPr algn="l"/>
            <a:r>
              <a:rPr lang="de-CH"/>
              <a:t>  |  </a:t>
            </a:r>
            <a:fld id="{442AD375-037F-43D0-B059-5172DA06796A}" type="slidenum">
              <a:rPr lang="de-CH" smtClean="0"/>
              <a:pPr algn="l"/>
              <a:t>‹Nr.›</a:t>
            </a:fld>
            <a:endParaRPr lang="de-CH" dirty="0"/>
          </a:p>
        </p:txBody>
      </p:sp>
      <p:sp>
        <p:nvSpPr>
          <p:cNvPr id="11" name="Textplatzhalter 12">
            <a:extLst>
              <a:ext uri="{FF2B5EF4-FFF2-40B4-BE49-F238E27FC236}">
                <a16:creationId xmlns:a16="http://schemas.microsoft.com/office/drawing/2014/main" id="{4BB1C8FE-10F7-3D2D-E49B-645598133CEC}"/>
              </a:ext>
            </a:extLst>
          </p:cNvPr>
          <p:cNvSpPr>
            <a:spLocks noGrp="1"/>
          </p:cNvSpPr>
          <p:nvPr>
            <p:ph type="body" sz="quarter" idx="17" hasCustomPrompt="1"/>
          </p:nvPr>
        </p:nvSpPr>
        <p:spPr>
          <a:xfrm>
            <a:off x="731838" y="5888815"/>
            <a:ext cx="5111749" cy="288147"/>
          </a:xfrm>
          <a:noFill/>
        </p:spPr>
        <p:txBody>
          <a:bodyPr lIns="0" tIns="36000" rIns="72000" bIns="36000" anchor="b">
            <a:spAutoFit/>
          </a:bodyPr>
          <a:lstStyle>
            <a:lvl1pPr>
              <a:defRPr sz="1400">
                <a:solidFill>
                  <a:schemeClr val="bg1"/>
                </a:solidFill>
              </a:defRPr>
            </a:lvl1pPr>
            <a:lvl2pPr>
              <a:defRPr sz="1400"/>
            </a:lvl2pPr>
            <a:lvl3pPr>
              <a:defRPr sz="1400"/>
            </a:lvl3pPr>
            <a:lvl4pPr>
              <a:defRPr sz="1400"/>
            </a:lvl4pPr>
            <a:lvl5pPr>
              <a:defRPr sz="1400"/>
            </a:lvl5pPr>
          </a:lstStyle>
          <a:p>
            <a:pPr lvl="0"/>
            <a:r>
              <a:rPr lang="de-DE" dirty="0"/>
              <a:t>Optionale Bildlegende hinzufügen</a:t>
            </a:r>
          </a:p>
        </p:txBody>
      </p:sp>
    </p:spTree>
    <p:extLst>
      <p:ext uri="{BB962C8B-B14F-4D97-AF65-F5344CB8AC3E}">
        <p14:creationId xmlns:p14="http://schemas.microsoft.com/office/powerpoint/2010/main" val="241999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31839" y="710255"/>
            <a:ext cx="8856550" cy="882541"/>
          </a:xfrm>
        </p:spPr>
        <p:txBody>
          <a:bodyPr/>
          <a:lstStyle>
            <a:lvl1pPr>
              <a:defRPr>
                <a:solidFill>
                  <a:schemeClr val="accent1"/>
                </a:solidFill>
              </a:defRPr>
            </a:lvl1pPr>
          </a:lstStyle>
          <a:p>
            <a:r>
              <a:rPr lang="de-CH" dirty="0"/>
              <a:t>Optionaler Titel hinzufügen</a:t>
            </a:r>
          </a:p>
        </p:txBody>
      </p:sp>
      <p:sp>
        <p:nvSpPr>
          <p:cNvPr id="3" name="Inhaltsplatzhalter 2"/>
          <p:cNvSpPr>
            <a:spLocks noGrp="1"/>
          </p:cNvSpPr>
          <p:nvPr>
            <p:ph idx="1" hasCustomPrompt="1"/>
          </p:nvPr>
        </p:nvSpPr>
        <p:spPr>
          <a:xfrm>
            <a:off x="731838" y="1736726"/>
            <a:ext cx="8856550" cy="4429124"/>
          </a:xfrm>
        </p:spPr>
        <p:txBody>
          <a:bodyPr/>
          <a:lstStyle>
            <a:lvl1pPr>
              <a:lnSpc>
                <a:spcPct val="103000"/>
              </a:lnSpc>
              <a:defRPr sz="3200">
                <a:solidFill>
                  <a:schemeClr val="accent1"/>
                </a:solidFill>
              </a:defRPr>
            </a:lvl1pPr>
            <a:lvl2pPr marL="0" indent="0">
              <a:buFontTx/>
              <a:buNone/>
              <a:defRPr>
                <a:solidFill>
                  <a:schemeClr val="accent1"/>
                </a:solidFill>
              </a:defRPr>
            </a:lvl2pPr>
          </a:lstStyle>
          <a:p>
            <a:pPr lvl="0"/>
            <a:r>
              <a:rPr lang="de-CH" noProof="0" dirty="0"/>
              <a:t>«Statement» hinzufügen</a:t>
            </a:r>
          </a:p>
          <a:p>
            <a:pPr lvl="1"/>
            <a:r>
              <a:rPr lang="de-DE" dirty="0"/>
              <a:t>Zweite </a:t>
            </a:r>
            <a:r>
              <a:rPr lang="de-CH" noProof="0" dirty="0"/>
              <a:t>Ebenen (Autor)</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lvl1pPr>
              <a:defRPr>
                <a:solidFill>
                  <a:schemeClr val="accent1"/>
                </a:solidFill>
              </a:defRPr>
            </a:lvl1pPr>
          </a:lstStyle>
          <a:p>
            <a:fld id="{5BE8DDC0-157C-4088-86C9-C1DD8E8168F0}"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lvl1pPr>
              <a:defRPr>
                <a:solidFill>
                  <a:schemeClr val="accent1"/>
                </a:solidFill>
              </a:defRPr>
            </a:lvl1p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lvl1pPr>
              <a:defRPr>
                <a:solidFill>
                  <a:schemeClr val="accent1"/>
                </a:solidFill>
              </a:defRPr>
            </a:lvl1pPr>
          </a:lstStyle>
          <a:p>
            <a:pPr algn="l"/>
            <a:r>
              <a:rPr lang="de-CH"/>
              <a:t>  |  </a:t>
            </a:r>
            <a:fld id="{442AD375-037F-43D0-B059-5172DA06796A}" type="slidenum">
              <a:rPr lang="de-CH" smtClean="0"/>
              <a:pPr algn="l"/>
              <a:t>‹Nr.›</a:t>
            </a:fld>
            <a:endParaRPr lang="de-CH" dirty="0"/>
          </a:p>
        </p:txBody>
      </p:sp>
    </p:spTree>
    <p:extLst>
      <p:ext uri="{BB962C8B-B14F-4D97-AF65-F5344CB8AC3E}">
        <p14:creationId xmlns:p14="http://schemas.microsoft.com/office/powerpoint/2010/main" val="303166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mit Bild">
    <p:bg>
      <p:bgPr>
        <a:solidFill>
          <a:schemeClr val="bg1"/>
        </a:solidFill>
        <a:effectLst/>
      </p:bgPr>
    </p:bg>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BEED2F41-4813-9649-F5C6-6159F80DEE32}"/>
              </a:ext>
            </a:extLst>
          </p:cNvPr>
          <p:cNvSpPr>
            <a:spLocks noGrp="1"/>
          </p:cNvSpPr>
          <p:nvPr>
            <p:ph type="pic" sz="quarter" idx="13"/>
          </p:nvPr>
        </p:nvSpPr>
        <p:spPr>
          <a:xfrm>
            <a:off x="0" y="0"/>
            <a:ext cx="12192000" cy="68580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title" hasCustomPrompt="1"/>
          </p:nvPr>
        </p:nvSpPr>
        <p:spPr>
          <a:xfrm>
            <a:off x="731839" y="710255"/>
            <a:ext cx="8856550" cy="882541"/>
          </a:xfrm>
        </p:spPr>
        <p:txBody>
          <a:bodyPr/>
          <a:lstStyle>
            <a:lvl1pPr>
              <a:defRPr>
                <a:solidFill>
                  <a:schemeClr val="accent1"/>
                </a:solidFill>
              </a:defRPr>
            </a:lvl1pPr>
          </a:lstStyle>
          <a:p>
            <a:r>
              <a:rPr lang="de-CH" dirty="0"/>
              <a:t>Optionaler Titel hinzufügen</a:t>
            </a:r>
          </a:p>
        </p:txBody>
      </p:sp>
      <p:sp>
        <p:nvSpPr>
          <p:cNvPr id="3" name="Inhaltsplatzhalter 2"/>
          <p:cNvSpPr>
            <a:spLocks noGrp="1"/>
          </p:cNvSpPr>
          <p:nvPr>
            <p:ph idx="1" hasCustomPrompt="1"/>
          </p:nvPr>
        </p:nvSpPr>
        <p:spPr>
          <a:xfrm>
            <a:off x="731838" y="1736726"/>
            <a:ext cx="8856550" cy="4429124"/>
          </a:xfrm>
        </p:spPr>
        <p:txBody>
          <a:bodyPr/>
          <a:lstStyle>
            <a:lvl1pPr>
              <a:lnSpc>
                <a:spcPct val="103000"/>
              </a:lnSpc>
              <a:defRPr sz="3200">
                <a:solidFill>
                  <a:schemeClr val="accent1"/>
                </a:solidFill>
              </a:defRPr>
            </a:lvl1pPr>
            <a:lvl2pPr marL="0" indent="0">
              <a:buFontTx/>
              <a:buNone/>
              <a:defRPr>
                <a:solidFill>
                  <a:schemeClr val="accent1"/>
                </a:solidFill>
              </a:defRPr>
            </a:lvl2pPr>
          </a:lstStyle>
          <a:p>
            <a:pPr lvl="0"/>
            <a:r>
              <a:rPr lang="de-CH" noProof="0" dirty="0"/>
              <a:t>«Statement» hinzufügen</a:t>
            </a:r>
          </a:p>
          <a:p>
            <a:pPr lvl="1"/>
            <a:r>
              <a:rPr lang="de-DE" dirty="0"/>
              <a:t>Zweite </a:t>
            </a:r>
            <a:r>
              <a:rPr lang="de-CH" noProof="0" dirty="0"/>
              <a:t>Ebenen (Autor)</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lvl1pPr>
              <a:defRPr>
                <a:solidFill>
                  <a:schemeClr val="accent1"/>
                </a:solidFill>
              </a:defRPr>
            </a:lvl1pPr>
          </a:lstStyle>
          <a:p>
            <a:fld id="{FCBE1A70-460B-40D6-9E10-3E4C0D28B092}"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lvl1pPr>
              <a:defRPr>
                <a:solidFill>
                  <a:schemeClr val="accent1"/>
                </a:solidFill>
              </a:defRPr>
            </a:lvl1p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lvl1pPr>
              <a:defRPr>
                <a:solidFill>
                  <a:schemeClr val="accent1"/>
                </a:solidFill>
              </a:defRPr>
            </a:lvl1pPr>
          </a:lstStyle>
          <a:p>
            <a:pPr algn="l"/>
            <a:r>
              <a:rPr lang="de-CH"/>
              <a:t>  |  </a:t>
            </a:r>
            <a:fld id="{442AD375-037F-43D0-B059-5172DA06796A}" type="slidenum">
              <a:rPr lang="de-CH" smtClean="0"/>
              <a:pPr algn="l"/>
              <a:t>‹Nr.›</a:t>
            </a:fld>
            <a:endParaRPr lang="de-CH" dirty="0"/>
          </a:p>
        </p:txBody>
      </p:sp>
    </p:spTree>
    <p:extLst>
      <p:ext uri="{BB962C8B-B14F-4D97-AF65-F5344CB8AC3E}">
        <p14:creationId xmlns:p14="http://schemas.microsoft.com/office/powerpoint/2010/main" val="290748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31839" y="1772816"/>
            <a:ext cx="6732313" cy="1260140"/>
          </a:xfrm>
        </p:spPr>
        <p:txBody>
          <a:bodyPr/>
          <a:lstStyle>
            <a:lvl1pPr>
              <a:defRPr>
                <a:solidFill>
                  <a:schemeClr val="bg1"/>
                </a:solidFill>
              </a:defRPr>
            </a:lvl1pPr>
          </a:lstStyle>
          <a:p>
            <a:r>
              <a:rPr lang="de-CH" dirty="0"/>
              <a:t>Dank hinzufügen</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lvl1pPr>
              <a:defRPr>
                <a:solidFill>
                  <a:schemeClr val="bg1"/>
                </a:solidFill>
              </a:defRPr>
            </a:lvl1pPr>
          </a:lstStyle>
          <a:p>
            <a:fld id="{D9AC40EE-AF20-40D1-A521-D73E0ADC5DA2}"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lvl1pPr>
              <a:defRPr>
                <a:solidFill>
                  <a:schemeClr val="bg1"/>
                </a:solidFill>
              </a:defRPr>
            </a:lvl1p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lvl1pPr>
              <a:defRPr>
                <a:solidFill>
                  <a:schemeClr val="bg1"/>
                </a:solidFill>
              </a:defRPr>
            </a:lvl1pPr>
          </a:lstStyle>
          <a:p>
            <a:pPr algn="l"/>
            <a:r>
              <a:rPr lang="de-CH"/>
              <a:t>  |  </a:t>
            </a:r>
            <a:fld id="{442AD375-037F-43D0-B059-5172DA06796A}" type="slidenum">
              <a:rPr lang="de-CH" smtClean="0"/>
              <a:pPr algn="l"/>
              <a:t>‹Nr.›</a:t>
            </a:fld>
            <a:endParaRPr lang="de-CH" dirty="0"/>
          </a:p>
        </p:txBody>
      </p:sp>
      <p:sp>
        <p:nvSpPr>
          <p:cNvPr id="4" name="Bildplatzhalter 4">
            <a:extLst>
              <a:ext uri="{FF2B5EF4-FFF2-40B4-BE49-F238E27FC236}">
                <a16:creationId xmlns:a16="http://schemas.microsoft.com/office/drawing/2014/main" id="{98391ADA-019F-20DF-5DD4-962100C7084D}"/>
              </a:ext>
            </a:extLst>
          </p:cNvPr>
          <p:cNvSpPr>
            <a:spLocks noGrp="1"/>
          </p:cNvSpPr>
          <p:nvPr>
            <p:ph type="pic" sz="quarter" idx="13"/>
          </p:nvPr>
        </p:nvSpPr>
        <p:spPr>
          <a:xfrm>
            <a:off x="8832305" y="1736726"/>
            <a:ext cx="1512167" cy="1429610"/>
          </a:xfrm>
          <a:noFill/>
        </p:spPr>
        <p:txBody>
          <a:bodyPr tIns="720000" anchor="ctr"/>
          <a:lstStyle>
            <a:lvl1pPr algn="ctr">
              <a:defRPr sz="1050">
                <a:solidFill>
                  <a:schemeClr val="bg1"/>
                </a:solidFill>
              </a:defRPr>
            </a:lvl1pPr>
          </a:lstStyle>
          <a:p>
            <a:r>
              <a:rPr lang="de-DE"/>
              <a:t>Bild durch Klicken auf Symbol hinzufügen</a:t>
            </a:r>
            <a:endParaRPr lang="de-CH"/>
          </a:p>
        </p:txBody>
      </p:sp>
      <p:sp>
        <p:nvSpPr>
          <p:cNvPr id="5" name="Textplatzhalter 12">
            <a:extLst>
              <a:ext uri="{FF2B5EF4-FFF2-40B4-BE49-F238E27FC236}">
                <a16:creationId xmlns:a16="http://schemas.microsoft.com/office/drawing/2014/main" id="{DF6AE3E4-CA90-8484-C8BE-7E05D523B68B}"/>
              </a:ext>
            </a:extLst>
          </p:cNvPr>
          <p:cNvSpPr>
            <a:spLocks noGrp="1"/>
          </p:cNvSpPr>
          <p:nvPr>
            <p:ph type="body" sz="quarter" idx="18" hasCustomPrompt="1"/>
          </p:nvPr>
        </p:nvSpPr>
        <p:spPr>
          <a:xfrm>
            <a:off x="8832304" y="5481228"/>
            <a:ext cx="2628083" cy="679466"/>
          </a:xfrm>
        </p:spPr>
        <p:txBody>
          <a:bodyPr/>
          <a:lstStyle>
            <a:lvl1pPr>
              <a:defRPr sz="1300">
                <a:solidFill>
                  <a:schemeClr val="bg1"/>
                </a:solidFill>
              </a:defRPr>
            </a:lvl1pPr>
            <a:lvl2pPr>
              <a:defRPr sz="1400"/>
            </a:lvl2pPr>
            <a:lvl3pPr>
              <a:defRPr sz="1400"/>
            </a:lvl3pPr>
            <a:lvl4pPr>
              <a:defRPr sz="1400"/>
            </a:lvl4pPr>
            <a:lvl5pPr>
              <a:defRPr sz="1400"/>
            </a:lvl5pPr>
          </a:lstStyle>
          <a:p>
            <a:pPr lvl="0"/>
            <a:r>
              <a:rPr lang="de-DE" dirty="0"/>
              <a:t>Optional Vorname Name</a:t>
            </a:r>
            <a:br>
              <a:rPr lang="de-DE" dirty="0"/>
            </a:br>
            <a:r>
              <a:rPr lang="de-DE" dirty="0"/>
              <a:t>Funktion</a:t>
            </a:r>
            <a:br>
              <a:rPr lang="de-DE" dirty="0"/>
            </a:br>
            <a:r>
              <a:rPr lang="de-DE" dirty="0"/>
              <a:t>E-Mail, Telefon</a:t>
            </a:r>
          </a:p>
        </p:txBody>
      </p:sp>
      <p:sp>
        <p:nvSpPr>
          <p:cNvPr id="6" name="Bildplatzhalter 4">
            <a:extLst>
              <a:ext uri="{FF2B5EF4-FFF2-40B4-BE49-F238E27FC236}">
                <a16:creationId xmlns:a16="http://schemas.microsoft.com/office/drawing/2014/main" id="{F1BD649B-98AC-C00F-8E81-BD247FBBDEE1}"/>
              </a:ext>
            </a:extLst>
          </p:cNvPr>
          <p:cNvSpPr>
            <a:spLocks noGrp="1"/>
          </p:cNvSpPr>
          <p:nvPr>
            <p:ph type="pic" sz="quarter" idx="20"/>
          </p:nvPr>
        </p:nvSpPr>
        <p:spPr>
          <a:xfrm>
            <a:off x="8832305" y="3979611"/>
            <a:ext cx="1512167" cy="1429610"/>
          </a:xfrm>
          <a:noFill/>
        </p:spPr>
        <p:txBody>
          <a:bodyPr tIns="720000" anchor="ctr"/>
          <a:lstStyle>
            <a:lvl1pPr algn="ctr">
              <a:defRPr sz="1050">
                <a:solidFill>
                  <a:schemeClr val="bg1"/>
                </a:solidFill>
              </a:defRPr>
            </a:lvl1pPr>
          </a:lstStyle>
          <a:p>
            <a:r>
              <a:rPr lang="de-DE"/>
              <a:t>Bild durch Klicken auf Symbol hinzufügen</a:t>
            </a:r>
            <a:endParaRPr lang="de-CH" dirty="0"/>
          </a:p>
        </p:txBody>
      </p:sp>
      <p:sp>
        <p:nvSpPr>
          <p:cNvPr id="10" name="Textplatzhalter 12">
            <a:extLst>
              <a:ext uri="{FF2B5EF4-FFF2-40B4-BE49-F238E27FC236}">
                <a16:creationId xmlns:a16="http://schemas.microsoft.com/office/drawing/2014/main" id="{1A192F38-C85F-8CA6-47E2-0ED966BA6292}"/>
              </a:ext>
            </a:extLst>
          </p:cNvPr>
          <p:cNvSpPr>
            <a:spLocks noGrp="1"/>
          </p:cNvSpPr>
          <p:nvPr>
            <p:ph type="body" sz="quarter" idx="24" hasCustomPrompt="1"/>
          </p:nvPr>
        </p:nvSpPr>
        <p:spPr>
          <a:xfrm>
            <a:off x="8832304" y="3228135"/>
            <a:ext cx="2628083" cy="679466"/>
          </a:xfrm>
        </p:spPr>
        <p:txBody>
          <a:bodyPr/>
          <a:lstStyle>
            <a:lvl1pPr>
              <a:defRPr sz="1300">
                <a:solidFill>
                  <a:schemeClr val="bg1"/>
                </a:solidFill>
              </a:defRPr>
            </a:lvl1pPr>
            <a:lvl2pPr>
              <a:defRPr sz="1400"/>
            </a:lvl2pPr>
            <a:lvl3pPr>
              <a:defRPr sz="1400"/>
            </a:lvl3pPr>
            <a:lvl4pPr>
              <a:defRPr sz="1400"/>
            </a:lvl4pPr>
            <a:lvl5pPr>
              <a:defRPr sz="1400"/>
            </a:lvl5pPr>
          </a:lstStyle>
          <a:p>
            <a:pPr lvl="0"/>
            <a:r>
              <a:rPr lang="de-DE" dirty="0"/>
              <a:t>Optional Vorname Name</a:t>
            </a:r>
            <a:br>
              <a:rPr lang="de-DE" dirty="0"/>
            </a:br>
            <a:r>
              <a:rPr lang="de-DE" dirty="0"/>
              <a:t>Funktion</a:t>
            </a:r>
            <a:br>
              <a:rPr lang="de-DE" dirty="0"/>
            </a:br>
            <a:r>
              <a:rPr lang="de-DE" dirty="0"/>
              <a:t>E-Mail, Telefon</a:t>
            </a:r>
          </a:p>
        </p:txBody>
      </p:sp>
      <p:sp>
        <p:nvSpPr>
          <p:cNvPr id="12" name="Textplatzhalter 11">
            <a:extLst>
              <a:ext uri="{FF2B5EF4-FFF2-40B4-BE49-F238E27FC236}">
                <a16:creationId xmlns:a16="http://schemas.microsoft.com/office/drawing/2014/main" id="{3DC13A85-F769-B445-3770-8A08A38A527B}"/>
              </a:ext>
            </a:extLst>
          </p:cNvPr>
          <p:cNvSpPr>
            <a:spLocks noGrp="1"/>
          </p:cNvSpPr>
          <p:nvPr>
            <p:ph type="body" sz="quarter" idx="25" hasCustomPrompt="1"/>
          </p:nvPr>
        </p:nvSpPr>
        <p:spPr>
          <a:xfrm>
            <a:off x="731839" y="3979610"/>
            <a:ext cx="6732314" cy="2186239"/>
          </a:xfrm>
        </p:spPr>
        <p:txBody>
          <a:bodyPr/>
          <a:lstStyle>
            <a:lvl1pPr>
              <a:defRPr sz="1800">
                <a:solidFill>
                  <a:schemeClr val="bg1"/>
                </a:solidFill>
              </a:defRPr>
            </a:lvl1pPr>
            <a:lvl2pPr>
              <a:defRPr sz="1800">
                <a:solidFill>
                  <a:schemeClr val="bg1"/>
                </a:solidFill>
              </a:defRPr>
            </a:lvl2pPr>
          </a:lstStyle>
          <a:p>
            <a:pPr lvl="0"/>
            <a:r>
              <a:rPr lang="de-DE" dirty="0"/>
              <a:t>Optional Adresse hinzufügen</a:t>
            </a:r>
          </a:p>
          <a:p>
            <a:pPr lvl="1"/>
            <a:r>
              <a:rPr lang="de-DE" dirty="0"/>
              <a:t>Zweite Ebene</a:t>
            </a:r>
          </a:p>
        </p:txBody>
      </p:sp>
      <p:pic>
        <p:nvPicPr>
          <p:cNvPr id="13" name="Grafik 12">
            <a:extLst>
              <a:ext uri="{FF2B5EF4-FFF2-40B4-BE49-F238E27FC236}">
                <a16:creationId xmlns:a16="http://schemas.microsoft.com/office/drawing/2014/main" id="{D469D9F2-C103-75EB-0414-D1D6B597D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00" y="223200"/>
            <a:ext cx="4183200" cy="820883"/>
          </a:xfrm>
          <a:prstGeom prst="rect">
            <a:avLst/>
          </a:prstGeom>
        </p:spPr>
      </p:pic>
    </p:spTree>
    <p:extLst>
      <p:ext uri="{BB962C8B-B14F-4D97-AF65-F5344CB8AC3E}">
        <p14:creationId xmlns:p14="http://schemas.microsoft.com/office/powerpoint/2010/main" val="52842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a:extLst>
              <a:ext uri="{FF2B5EF4-FFF2-40B4-BE49-F238E27FC236}">
                <a16:creationId xmlns:a16="http://schemas.microsoft.com/office/drawing/2014/main" id="{77BC07E8-A7E0-E9F3-F5C8-A54CFF4F7C18}"/>
              </a:ext>
            </a:extLst>
          </p:cNvPr>
          <p:cNvSpPr>
            <a:spLocks noGrp="1"/>
          </p:cNvSpPr>
          <p:nvPr>
            <p:ph type="dt" sz="half" idx="10"/>
          </p:nvPr>
        </p:nvSpPr>
        <p:spPr/>
        <p:txBody>
          <a:bodyPr/>
          <a:lstStyle/>
          <a:p>
            <a:fld id="{BB69AC2B-B4B8-476B-BE2F-257D8B346705}" type="datetime1">
              <a:rPr lang="de-CH" smtClean="0"/>
              <a:t>19.08.2024</a:t>
            </a:fld>
            <a:endParaRPr lang="de-CH" dirty="0"/>
          </a:p>
        </p:txBody>
      </p:sp>
      <p:sp>
        <p:nvSpPr>
          <p:cNvPr id="7" name="Fußzeilenplatzhalter 6">
            <a:extLst>
              <a:ext uri="{FF2B5EF4-FFF2-40B4-BE49-F238E27FC236}">
                <a16:creationId xmlns:a16="http://schemas.microsoft.com/office/drawing/2014/main" id="{4AFCCC16-AE26-11A7-F6F1-FA6247397002}"/>
              </a:ext>
            </a:extLst>
          </p:cNvPr>
          <p:cNvSpPr>
            <a:spLocks noGrp="1"/>
          </p:cNvSpPr>
          <p:nvPr>
            <p:ph type="ftr" sz="quarter" idx="11"/>
          </p:nvPr>
        </p:nvSpPr>
        <p:spPr/>
        <p:txBody>
          <a:bodyPr/>
          <a:lstStyle/>
          <a:p>
            <a:r>
              <a:rPr lang="de-CH"/>
              <a:t>Pilotprojekt "Halt Gewalt"</a:t>
            </a:r>
            <a:endParaRPr lang="de-CH" dirty="0"/>
          </a:p>
        </p:txBody>
      </p:sp>
      <p:sp>
        <p:nvSpPr>
          <p:cNvPr id="8" name="Foliennummernplatzhalter 7">
            <a:extLst>
              <a:ext uri="{FF2B5EF4-FFF2-40B4-BE49-F238E27FC236}">
                <a16:creationId xmlns:a16="http://schemas.microsoft.com/office/drawing/2014/main" id="{A95A6928-12E0-299B-2BA1-4D1CE392D278}"/>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5DCBB549-8BBA-CCE2-6A9D-28DA641148AF}"/>
              </a:ext>
            </a:extLst>
          </p:cNvPr>
          <p:cNvSpPr>
            <a:spLocks noGrp="1"/>
          </p:cNvSpPr>
          <p:nvPr>
            <p:ph type="dt" sz="half" idx="10"/>
          </p:nvPr>
        </p:nvSpPr>
        <p:spPr/>
        <p:txBody>
          <a:bodyPr/>
          <a:lstStyle/>
          <a:p>
            <a:fld id="{D2448BAD-7B69-4BE7-A3FA-DF9C09F4A586}" type="datetime1">
              <a:rPr lang="de-CH" smtClean="0"/>
              <a:t>19.08.2024</a:t>
            </a:fld>
            <a:endParaRPr lang="de-CH" dirty="0"/>
          </a:p>
        </p:txBody>
      </p:sp>
      <p:sp>
        <p:nvSpPr>
          <p:cNvPr id="6" name="Fußzeilenplatzhalter 5">
            <a:extLst>
              <a:ext uri="{FF2B5EF4-FFF2-40B4-BE49-F238E27FC236}">
                <a16:creationId xmlns:a16="http://schemas.microsoft.com/office/drawing/2014/main" id="{0AD274B4-26EB-78E1-459F-8D84E0C4636A}"/>
              </a:ext>
            </a:extLst>
          </p:cNvPr>
          <p:cNvSpPr>
            <a:spLocks noGrp="1"/>
          </p:cNvSpPr>
          <p:nvPr>
            <p:ph type="ftr" sz="quarter" idx="11"/>
          </p:nvPr>
        </p:nvSpPr>
        <p:spPr/>
        <p:txBody>
          <a:bodyPr/>
          <a:lstStyle/>
          <a:p>
            <a:r>
              <a:rPr lang="de-CH"/>
              <a:t>Pilotprojekt "Halt Gewalt"</a:t>
            </a:r>
            <a:endParaRPr lang="de-CH" dirty="0"/>
          </a:p>
        </p:txBody>
      </p:sp>
      <p:sp>
        <p:nvSpPr>
          <p:cNvPr id="7" name="Foliennummernplatzhalter 6">
            <a:extLst>
              <a:ext uri="{FF2B5EF4-FFF2-40B4-BE49-F238E27FC236}">
                <a16:creationId xmlns:a16="http://schemas.microsoft.com/office/drawing/2014/main" id="{1233E1E0-CA16-9FC7-C8A9-46C251D3904D}"/>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5E30EBF-5BF3-A6B1-1B3C-775ED7D39E8F}"/>
              </a:ext>
            </a:extLst>
          </p:cNvPr>
          <p:cNvSpPr/>
          <p:nvPr userDrawn="1"/>
        </p:nvSpPr>
        <p:spPr>
          <a:xfrm flipV="1">
            <a:off x="0" y="3248980"/>
            <a:ext cx="12192000" cy="3609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p:cNvSpPr>
            <a:spLocks noGrp="1"/>
          </p:cNvSpPr>
          <p:nvPr>
            <p:ph type="ctrTitle"/>
          </p:nvPr>
        </p:nvSpPr>
        <p:spPr>
          <a:xfrm>
            <a:off x="731838" y="1736725"/>
            <a:ext cx="10728325" cy="1512255"/>
          </a:xfrm>
          <a:noFill/>
        </p:spPr>
        <p:txBody>
          <a:bodyPr lIns="0" bIns="72000" anchor="b"/>
          <a:lstStyle>
            <a:lvl1pPr algn="l">
              <a:defRPr sz="4000">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731405" y="3429000"/>
            <a:ext cx="9936595" cy="900100"/>
          </a:xfrm>
        </p:spPr>
        <p:txBody>
          <a:bodyPr/>
          <a:lstStyle>
            <a:lvl1pPr marL="0" indent="0" algn="l">
              <a:buNone/>
              <a:defRPr sz="2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
        <p:nvSpPr>
          <p:cNvPr id="10" name="Textplatzhalter 9">
            <a:extLst>
              <a:ext uri="{FF2B5EF4-FFF2-40B4-BE49-F238E27FC236}">
                <a16:creationId xmlns:a16="http://schemas.microsoft.com/office/drawing/2014/main" id="{DC573555-4639-5B26-74E0-035946D4B32B}"/>
              </a:ext>
            </a:extLst>
          </p:cNvPr>
          <p:cNvSpPr>
            <a:spLocks noGrp="1"/>
          </p:cNvSpPr>
          <p:nvPr>
            <p:ph type="body" sz="quarter" idx="13" hasCustomPrompt="1"/>
          </p:nvPr>
        </p:nvSpPr>
        <p:spPr>
          <a:xfrm>
            <a:off x="731838" y="4839940"/>
            <a:ext cx="9936162" cy="641698"/>
          </a:xfrm>
        </p:spPr>
        <p:txBody>
          <a:bodyPr/>
          <a:lstStyle>
            <a:lvl1pPr>
              <a:defRPr sz="2200">
                <a:solidFill>
                  <a:schemeClr val="accent1"/>
                </a:solidFill>
              </a:defRPr>
            </a:lvl1pPr>
          </a:lstStyle>
          <a:p>
            <a:pPr lvl="0"/>
            <a:r>
              <a:rPr lang="de-DE" dirty="0"/>
              <a:t>Autor des Dokumentes hinzufügen</a:t>
            </a:r>
          </a:p>
        </p:txBody>
      </p:sp>
      <p:sp>
        <p:nvSpPr>
          <p:cNvPr id="14" name="Textplatzhalter 9">
            <a:extLst>
              <a:ext uri="{FF2B5EF4-FFF2-40B4-BE49-F238E27FC236}">
                <a16:creationId xmlns:a16="http://schemas.microsoft.com/office/drawing/2014/main" id="{5D686DAA-6D9C-4446-FC98-0EC991A98957}"/>
              </a:ext>
            </a:extLst>
          </p:cNvPr>
          <p:cNvSpPr>
            <a:spLocks noGrp="1"/>
          </p:cNvSpPr>
          <p:nvPr>
            <p:ph type="body" sz="quarter" idx="14" hasCustomPrompt="1"/>
          </p:nvPr>
        </p:nvSpPr>
        <p:spPr>
          <a:xfrm>
            <a:off x="731406" y="5589240"/>
            <a:ext cx="9936162" cy="576610"/>
          </a:xfrm>
        </p:spPr>
        <p:txBody>
          <a:bodyPr anchor="b"/>
          <a:lstStyle>
            <a:lvl1pPr>
              <a:defRPr sz="1400">
                <a:solidFill>
                  <a:schemeClr val="tx1"/>
                </a:solidFill>
              </a:defRPr>
            </a:lvl1pPr>
          </a:lstStyle>
          <a:p>
            <a:pPr lvl="0"/>
            <a:r>
              <a:rPr lang="de-DE" dirty="0"/>
              <a:t>Optional Abteilung</a:t>
            </a:r>
          </a:p>
        </p:txBody>
      </p:sp>
      <p:pic>
        <p:nvPicPr>
          <p:cNvPr id="6" name="Grafik 5">
            <a:extLst>
              <a:ext uri="{FF2B5EF4-FFF2-40B4-BE49-F238E27FC236}">
                <a16:creationId xmlns:a16="http://schemas.microsoft.com/office/drawing/2014/main" id="{FB3B1EAB-72DE-36D3-27DA-5A6733D4FD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00" y="223200"/>
            <a:ext cx="4183200" cy="820883"/>
          </a:xfrm>
          <a:prstGeom prst="rect">
            <a:avLst/>
          </a:prstGeom>
        </p:spPr>
      </p:pic>
    </p:spTree>
    <p:extLst>
      <p:ext uri="{BB962C8B-B14F-4D97-AF65-F5344CB8AC3E}">
        <p14:creationId xmlns:p14="http://schemas.microsoft.com/office/powerpoint/2010/main" val="154643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31839" y="1736725"/>
            <a:ext cx="9936162" cy="1512255"/>
          </a:xfrm>
          <a:noFill/>
        </p:spPr>
        <p:txBody>
          <a:bodyPr lIns="0" bIns="72000" anchor="b"/>
          <a:lstStyle>
            <a:lvl1pPr algn="l">
              <a:defRPr sz="4000">
                <a:solidFill>
                  <a:schemeClr val="bg1"/>
                </a:solidFill>
              </a:defRPr>
            </a:lvl1pPr>
          </a:lstStyle>
          <a:p>
            <a:r>
              <a:rPr lang="de-CH" dirty="0"/>
              <a:t>Kapiteltitel hinzufügen</a:t>
            </a:r>
          </a:p>
        </p:txBody>
      </p:sp>
      <p:sp>
        <p:nvSpPr>
          <p:cNvPr id="3" name="Untertitel 2"/>
          <p:cNvSpPr>
            <a:spLocks noGrp="1"/>
          </p:cNvSpPr>
          <p:nvPr>
            <p:ph type="subTitle" idx="1"/>
          </p:nvPr>
        </p:nvSpPr>
        <p:spPr>
          <a:xfrm>
            <a:off x="731405" y="3429000"/>
            <a:ext cx="9936595" cy="900100"/>
          </a:xfrm>
        </p:spPr>
        <p:txBody>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
        <p:nvSpPr>
          <p:cNvPr id="5" name="Datumsplatzhalter 4">
            <a:extLst>
              <a:ext uri="{FF2B5EF4-FFF2-40B4-BE49-F238E27FC236}">
                <a16:creationId xmlns:a16="http://schemas.microsoft.com/office/drawing/2014/main" id="{51066195-9291-C78B-6B85-58BE0DFBE30E}"/>
              </a:ext>
            </a:extLst>
          </p:cNvPr>
          <p:cNvSpPr>
            <a:spLocks noGrp="1"/>
          </p:cNvSpPr>
          <p:nvPr>
            <p:ph type="dt" sz="half" idx="10"/>
          </p:nvPr>
        </p:nvSpPr>
        <p:spPr/>
        <p:txBody>
          <a:bodyPr/>
          <a:lstStyle>
            <a:lvl1pPr>
              <a:defRPr>
                <a:solidFill>
                  <a:schemeClr val="bg1"/>
                </a:solidFill>
              </a:defRPr>
            </a:lvl1pPr>
          </a:lstStyle>
          <a:p>
            <a:fld id="{2003B2DD-C9F4-4FCD-A94E-C11B22E978D7}" type="datetime1">
              <a:rPr lang="de-CH" smtClean="0"/>
              <a:t>19.08.2024</a:t>
            </a:fld>
            <a:endParaRPr lang="de-CH" dirty="0"/>
          </a:p>
        </p:txBody>
      </p:sp>
      <p:sp>
        <p:nvSpPr>
          <p:cNvPr id="7" name="Fußzeilenplatzhalter 6">
            <a:extLst>
              <a:ext uri="{FF2B5EF4-FFF2-40B4-BE49-F238E27FC236}">
                <a16:creationId xmlns:a16="http://schemas.microsoft.com/office/drawing/2014/main" id="{5F7D5FAE-5D93-B84B-0502-BD756332A7DA}"/>
              </a:ext>
            </a:extLst>
          </p:cNvPr>
          <p:cNvSpPr>
            <a:spLocks noGrp="1"/>
          </p:cNvSpPr>
          <p:nvPr>
            <p:ph type="ftr" sz="quarter" idx="11"/>
          </p:nvPr>
        </p:nvSpPr>
        <p:spPr/>
        <p:txBody>
          <a:bodyPr/>
          <a:lstStyle>
            <a:lvl1pPr>
              <a:defRPr>
                <a:solidFill>
                  <a:schemeClr val="bg1"/>
                </a:solidFill>
              </a:defRPr>
            </a:lvl1pPr>
          </a:lstStyle>
          <a:p>
            <a:r>
              <a:rPr lang="de-CH"/>
              <a:t>Pilotprojekt "Halt Gewalt"</a:t>
            </a:r>
            <a:endParaRPr lang="de-CH" dirty="0"/>
          </a:p>
        </p:txBody>
      </p:sp>
      <p:sp>
        <p:nvSpPr>
          <p:cNvPr id="8" name="Foliennummernplatzhalter 7">
            <a:extLst>
              <a:ext uri="{FF2B5EF4-FFF2-40B4-BE49-F238E27FC236}">
                <a16:creationId xmlns:a16="http://schemas.microsoft.com/office/drawing/2014/main" id="{0796BD81-B92A-233B-9A9E-52571A38EDA3}"/>
              </a:ext>
            </a:extLst>
          </p:cNvPr>
          <p:cNvSpPr>
            <a:spLocks noGrp="1"/>
          </p:cNvSpPr>
          <p:nvPr>
            <p:ph type="sldNum" sz="quarter" idx="12"/>
          </p:nvPr>
        </p:nvSpPr>
        <p:spPr/>
        <p:txBody>
          <a:bodyPr/>
          <a:lstStyle>
            <a:lvl1pPr>
              <a:defRPr>
                <a:solidFill>
                  <a:schemeClr val="bg1"/>
                </a:solidFill>
              </a:defRPr>
            </a:lvl1pPr>
          </a:lstStyle>
          <a:p>
            <a:pPr algn="l"/>
            <a:r>
              <a:rPr lang="de-CH"/>
              <a:t>  |  </a:t>
            </a:r>
            <a:fld id="{442AD375-037F-43D0-B059-5172DA06796A}" type="slidenum">
              <a:rPr lang="de-CH" smtClean="0"/>
              <a:pPr algn="l"/>
              <a:t>‹Nr.›</a:t>
            </a:fld>
            <a:endParaRPr lang="de-CH" dirty="0"/>
          </a:p>
        </p:txBody>
      </p:sp>
    </p:spTree>
    <p:extLst>
      <p:ext uri="{BB962C8B-B14F-4D97-AF65-F5344CB8AC3E}">
        <p14:creationId xmlns:p14="http://schemas.microsoft.com/office/powerpoint/2010/main" val="18586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F3D81A10-2C08-4994-8D38-001D65D499D8}"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schmales Bild">
    <p:spTree>
      <p:nvGrpSpPr>
        <p:cNvPr id="1" name=""/>
        <p:cNvGrpSpPr/>
        <p:nvPr/>
      </p:nvGrpSpPr>
      <p:grpSpPr>
        <a:xfrm>
          <a:off x="0" y="0"/>
          <a:ext cx="0" cy="0"/>
          <a:chOff x="0" y="0"/>
          <a:chExt cx="0" cy="0"/>
        </a:xfrm>
      </p:grpSpPr>
      <p:sp>
        <p:nvSpPr>
          <p:cNvPr id="2" name="Titel 1"/>
          <p:cNvSpPr>
            <a:spLocks noGrp="1"/>
          </p:cNvSpPr>
          <p:nvPr>
            <p:ph type="title"/>
          </p:nvPr>
        </p:nvSpPr>
        <p:spPr>
          <a:xfrm>
            <a:off x="731838" y="710255"/>
            <a:ext cx="8928559" cy="882541"/>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731838" y="1736726"/>
            <a:ext cx="8928558" cy="4429124"/>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CABE0A9D-60DB-4372-97E0-55BB317D417F}"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6" name="Bildplatzhalter 4">
            <a:extLst>
              <a:ext uri="{FF2B5EF4-FFF2-40B4-BE49-F238E27FC236}">
                <a16:creationId xmlns:a16="http://schemas.microsoft.com/office/drawing/2014/main" id="{8B5EB17D-BA7B-CEB8-1E04-70CF293545ED}"/>
              </a:ext>
            </a:extLst>
          </p:cNvPr>
          <p:cNvSpPr>
            <a:spLocks noGrp="1"/>
          </p:cNvSpPr>
          <p:nvPr>
            <p:ph type="pic" sz="quarter" idx="13"/>
          </p:nvPr>
        </p:nvSpPr>
        <p:spPr>
          <a:xfrm>
            <a:off x="10128250" y="765175"/>
            <a:ext cx="2063750" cy="540067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021050463"/>
      </p:ext>
    </p:extLst>
  </p:cSld>
  <p:clrMapOvr>
    <a:masterClrMapping/>
  </p:clrMapOvr>
  <p:extLst>
    <p:ext uri="{DCECCB84-F9BA-43D5-87BE-67443E8EF086}">
      <p15:sldGuideLst xmlns:p15="http://schemas.microsoft.com/office/powerpoint/2012/main">
        <p15:guide id="1" pos="638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731838" y="1736726"/>
            <a:ext cx="5111750" cy="4429124"/>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E1C1BB47-7B79-49B4-AD36-76A2141FB073}"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4" name="Inhaltsplatzhalter 2">
            <a:extLst>
              <a:ext uri="{FF2B5EF4-FFF2-40B4-BE49-F238E27FC236}">
                <a16:creationId xmlns:a16="http://schemas.microsoft.com/office/drawing/2014/main" id="{0686F906-CA28-FC97-9C3F-135A449689F0}"/>
              </a:ext>
            </a:extLst>
          </p:cNvPr>
          <p:cNvSpPr>
            <a:spLocks noGrp="1"/>
          </p:cNvSpPr>
          <p:nvPr>
            <p:ph idx="13" hasCustomPrompt="1"/>
          </p:nvPr>
        </p:nvSpPr>
        <p:spPr>
          <a:xfrm>
            <a:off x="6348414" y="1736726"/>
            <a:ext cx="5111750" cy="4429124"/>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p:txBody>
      </p:sp>
    </p:spTree>
    <p:extLst>
      <p:ext uri="{BB962C8B-B14F-4D97-AF65-F5344CB8AC3E}">
        <p14:creationId xmlns:p14="http://schemas.microsoft.com/office/powerpoint/2010/main" val="4100596917"/>
      </p:ext>
    </p:extLst>
  </p:cSld>
  <p:clrMapOvr>
    <a:masterClrMapping/>
  </p:clrMapOvr>
  <p:extLst>
    <p:ext uri="{DCECCB84-F9BA-43D5-87BE-67443E8EF086}">
      <p15:sldGuideLst xmlns:p15="http://schemas.microsoft.com/office/powerpoint/2012/main">
        <p15:guide id="1" pos="3999" userDrawn="1">
          <p15:clr>
            <a:srgbClr val="A4A3A4"/>
          </p15:clr>
        </p15:guide>
        <p15:guide id="2" pos="3681"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731838" y="1736726"/>
            <a:ext cx="5111750" cy="4429124"/>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476433B2-0B21-429B-B6B2-2AACEA279330}"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5" name="Bildplatzhalter 4">
            <a:extLst>
              <a:ext uri="{FF2B5EF4-FFF2-40B4-BE49-F238E27FC236}">
                <a16:creationId xmlns:a16="http://schemas.microsoft.com/office/drawing/2014/main" id="{81253799-47B5-C300-A7EB-4E204F442E57}"/>
              </a:ext>
            </a:extLst>
          </p:cNvPr>
          <p:cNvSpPr>
            <a:spLocks noGrp="1"/>
          </p:cNvSpPr>
          <p:nvPr>
            <p:ph type="pic" sz="quarter" idx="13"/>
          </p:nvPr>
        </p:nvSpPr>
        <p:spPr>
          <a:xfrm>
            <a:off x="6348413" y="1736725"/>
            <a:ext cx="5843587" cy="442912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207752800"/>
      </p:ext>
    </p:extLst>
  </p:cSld>
  <p:clrMapOvr>
    <a:masterClrMapping/>
  </p:clrMapOvr>
  <p:extLst>
    <p:ext uri="{DCECCB84-F9BA-43D5-87BE-67443E8EF086}">
      <p15:sldGuideLst xmlns:p15="http://schemas.microsoft.com/office/powerpoint/2012/main">
        <p15:guide id="1" pos="3999">
          <p15:clr>
            <a:srgbClr val="A4A3A4"/>
          </p15:clr>
        </p15:guide>
        <p15:guide id="2" pos="368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Inhalt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731838" y="1736726"/>
            <a:ext cx="3131914" cy="4429124"/>
          </a:xfrm>
        </p:spPr>
        <p:txBody>
          <a:bodyPr/>
          <a:lstStyle>
            <a:lvl1pPr>
              <a:defRPr sz="1600"/>
            </a:lvl1pPr>
            <a:lvl2pPr>
              <a:defRPr sz="1600"/>
            </a:lvl2pPr>
            <a:lvl3pPr>
              <a:defRPr sz="1600"/>
            </a:lvl3pPr>
          </a:lstStyle>
          <a:p>
            <a:pPr lvl="0"/>
            <a:r>
              <a:rPr lang="de-DE" dirty="0"/>
              <a:t>Inhalt hinzufügen</a:t>
            </a:r>
          </a:p>
          <a:p>
            <a:pPr lvl="1"/>
            <a:r>
              <a:rPr lang="de-DE" dirty="0"/>
              <a:t>Zweite </a:t>
            </a:r>
            <a:r>
              <a:rPr lang="de-CH" noProof="0" dirty="0"/>
              <a:t>Ebene</a:t>
            </a:r>
          </a:p>
          <a:p>
            <a:pPr lvl="2"/>
            <a:r>
              <a:rPr lang="de-DE" dirty="0"/>
              <a:t>Dritte Ebene</a:t>
            </a:r>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BD0D697B-69D0-4117-8409-0C57902C291F}"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5" name="Bildplatzhalter 4">
            <a:extLst>
              <a:ext uri="{FF2B5EF4-FFF2-40B4-BE49-F238E27FC236}">
                <a16:creationId xmlns:a16="http://schemas.microsoft.com/office/drawing/2014/main" id="{81253799-47B5-C300-A7EB-4E204F442E57}"/>
              </a:ext>
            </a:extLst>
          </p:cNvPr>
          <p:cNvSpPr>
            <a:spLocks noGrp="1"/>
          </p:cNvSpPr>
          <p:nvPr>
            <p:ph type="pic" sz="quarter" idx="13"/>
          </p:nvPr>
        </p:nvSpPr>
        <p:spPr>
          <a:xfrm>
            <a:off x="8328250" y="1736725"/>
            <a:ext cx="3863750" cy="442912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4" name="Bildplatzhalter 4">
            <a:extLst>
              <a:ext uri="{FF2B5EF4-FFF2-40B4-BE49-F238E27FC236}">
                <a16:creationId xmlns:a16="http://schemas.microsoft.com/office/drawing/2014/main" id="{F3CBA0FB-C6D8-F5CA-4C5B-4446C27C0E94}"/>
              </a:ext>
            </a:extLst>
          </p:cNvPr>
          <p:cNvSpPr>
            <a:spLocks noGrp="1"/>
          </p:cNvSpPr>
          <p:nvPr>
            <p:ph type="pic" sz="quarter" idx="14"/>
          </p:nvPr>
        </p:nvSpPr>
        <p:spPr>
          <a:xfrm>
            <a:off x="4167202" y="1731169"/>
            <a:ext cx="3857599" cy="442912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504747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6" name="Bildplatzhalter 4">
            <a:extLst>
              <a:ext uri="{FF2B5EF4-FFF2-40B4-BE49-F238E27FC236}">
                <a16:creationId xmlns:a16="http://schemas.microsoft.com/office/drawing/2014/main" id="{EE30CEE6-4425-3F4B-4923-6F47F4AE3922}"/>
              </a:ext>
            </a:extLst>
          </p:cNvPr>
          <p:cNvSpPr>
            <a:spLocks noGrp="1"/>
          </p:cNvSpPr>
          <p:nvPr>
            <p:ph type="pic" sz="quarter" idx="15"/>
          </p:nvPr>
        </p:nvSpPr>
        <p:spPr>
          <a:xfrm>
            <a:off x="6154" y="1736725"/>
            <a:ext cx="3857598" cy="414054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a:extLst>
              <a:ext uri="{FF2B5EF4-FFF2-40B4-BE49-F238E27FC236}">
                <a16:creationId xmlns:a16="http://schemas.microsoft.com/office/drawing/2014/main" id="{69AFF706-5D5B-8063-1C34-4C72CDB53631}"/>
              </a:ext>
            </a:extLst>
          </p:cNvPr>
          <p:cNvSpPr>
            <a:spLocks noGrp="1"/>
          </p:cNvSpPr>
          <p:nvPr>
            <p:ph type="dt" sz="half" idx="10"/>
          </p:nvPr>
        </p:nvSpPr>
        <p:spPr/>
        <p:txBody>
          <a:bodyPr/>
          <a:lstStyle/>
          <a:p>
            <a:fld id="{0D078389-12C8-4FBD-BF60-86527A69EC4A}" type="datetime1">
              <a:rPr lang="de-CH" smtClean="0"/>
              <a:t>19.08.2024</a:t>
            </a:fld>
            <a:endParaRPr lang="de-CH" dirty="0"/>
          </a:p>
        </p:txBody>
      </p:sp>
      <p:sp>
        <p:nvSpPr>
          <p:cNvPr id="8" name="Fußzeilenplatzhalter 7">
            <a:extLst>
              <a:ext uri="{FF2B5EF4-FFF2-40B4-BE49-F238E27FC236}">
                <a16:creationId xmlns:a16="http://schemas.microsoft.com/office/drawing/2014/main" id="{3ACF4E6E-3203-F782-D46C-A40942C11B00}"/>
              </a:ext>
            </a:extLst>
          </p:cNvPr>
          <p:cNvSpPr>
            <a:spLocks noGrp="1"/>
          </p:cNvSpPr>
          <p:nvPr>
            <p:ph type="ftr" sz="quarter" idx="11"/>
          </p:nvPr>
        </p:nvSpPr>
        <p:spPr/>
        <p:txBody>
          <a:bodyPr/>
          <a:lstStyle/>
          <a:p>
            <a:r>
              <a:rPr lang="de-CH"/>
              <a:t>Pilotprojekt "Halt Gewalt"</a:t>
            </a:r>
            <a:endParaRPr lang="de-CH" dirty="0"/>
          </a:p>
        </p:txBody>
      </p:sp>
      <p:sp>
        <p:nvSpPr>
          <p:cNvPr id="9" name="Foliennummernplatzhalter 8">
            <a:extLst>
              <a:ext uri="{FF2B5EF4-FFF2-40B4-BE49-F238E27FC236}">
                <a16:creationId xmlns:a16="http://schemas.microsoft.com/office/drawing/2014/main" id="{E24947A6-3455-5FE3-EB02-5C8C5B78FED3}"/>
              </a:ext>
            </a:extLst>
          </p:cNvPr>
          <p:cNvSpPr>
            <a:spLocks noGrp="1"/>
          </p:cNvSpPr>
          <p:nvPr>
            <p:ph type="sldNum" sz="quarter" idx="12"/>
          </p:nvPr>
        </p:nvSpPr>
        <p:spPr/>
        <p:txBody>
          <a:bodyPr/>
          <a:lstStyle/>
          <a:p>
            <a:pPr algn="l"/>
            <a:r>
              <a:rPr lang="de-CH"/>
              <a:t>  |  </a:t>
            </a:r>
            <a:fld id="{442AD375-037F-43D0-B059-5172DA06796A}" type="slidenum">
              <a:rPr lang="de-CH" smtClean="0"/>
              <a:pPr algn="l"/>
              <a:t>‹Nr.›</a:t>
            </a:fld>
            <a:endParaRPr lang="de-CH" dirty="0"/>
          </a:p>
        </p:txBody>
      </p:sp>
      <p:sp>
        <p:nvSpPr>
          <p:cNvPr id="5" name="Bildplatzhalter 4">
            <a:extLst>
              <a:ext uri="{FF2B5EF4-FFF2-40B4-BE49-F238E27FC236}">
                <a16:creationId xmlns:a16="http://schemas.microsoft.com/office/drawing/2014/main" id="{81253799-47B5-C300-A7EB-4E204F442E57}"/>
              </a:ext>
            </a:extLst>
          </p:cNvPr>
          <p:cNvSpPr>
            <a:spLocks noGrp="1"/>
          </p:cNvSpPr>
          <p:nvPr>
            <p:ph type="pic" sz="quarter" idx="13"/>
          </p:nvPr>
        </p:nvSpPr>
        <p:spPr>
          <a:xfrm>
            <a:off x="8328250" y="1736725"/>
            <a:ext cx="3863750" cy="414054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4" name="Bildplatzhalter 4">
            <a:extLst>
              <a:ext uri="{FF2B5EF4-FFF2-40B4-BE49-F238E27FC236}">
                <a16:creationId xmlns:a16="http://schemas.microsoft.com/office/drawing/2014/main" id="{F3CBA0FB-C6D8-F5CA-4C5B-4446C27C0E94}"/>
              </a:ext>
            </a:extLst>
          </p:cNvPr>
          <p:cNvSpPr>
            <a:spLocks noGrp="1"/>
          </p:cNvSpPr>
          <p:nvPr>
            <p:ph type="pic" sz="quarter" idx="14"/>
          </p:nvPr>
        </p:nvSpPr>
        <p:spPr>
          <a:xfrm>
            <a:off x="4167202" y="1731169"/>
            <a:ext cx="3857599" cy="4140547"/>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3" name="Textplatzhalter 12">
            <a:extLst>
              <a:ext uri="{FF2B5EF4-FFF2-40B4-BE49-F238E27FC236}">
                <a16:creationId xmlns:a16="http://schemas.microsoft.com/office/drawing/2014/main" id="{8B0299E7-CAD1-84B5-E7E8-BBE7C649FAB2}"/>
              </a:ext>
            </a:extLst>
          </p:cNvPr>
          <p:cNvSpPr>
            <a:spLocks noGrp="1"/>
          </p:cNvSpPr>
          <p:nvPr>
            <p:ph type="body" sz="quarter" idx="16"/>
          </p:nvPr>
        </p:nvSpPr>
        <p:spPr>
          <a:xfrm>
            <a:off x="731838" y="5949280"/>
            <a:ext cx="3132137"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14" name="Textplatzhalter 12">
            <a:extLst>
              <a:ext uri="{FF2B5EF4-FFF2-40B4-BE49-F238E27FC236}">
                <a16:creationId xmlns:a16="http://schemas.microsoft.com/office/drawing/2014/main" id="{4D5BC81D-4888-DC00-F5F7-11A130A961DA}"/>
              </a:ext>
            </a:extLst>
          </p:cNvPr>
          <p:cNvSpPr>
            <a:spLocks noGrp="1"/>
          </p:cNvSpPr>
          <p:nvPr>
            <p:ph type="body" sz="quarter" idx="17"/>
          </p:nvPr>
        </p:nvSpPr>
        <p:spPr>
          <a:xfrm>
            <a:off x="4167202" y="5949280"/>
            <a:ext cx="3840291"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
        <p:nvSpPr>
          <p:cNvPr id="15" name="Textplatzhalter 12">
            <a:extLst>
              <a:ext uri="{FF2B5EF4-FFF2-40B4-BE49-F238E27FC236}">
                <a16:creationId xmlns:a16="http://schemas.microsoft.com/office/drawing/2014/main" id="{481E7D00-4884-C102-77D6-F705803A9571}"/>
              </a:ext>
            </a:extLst>
          </p:cNvPr>
          <p:cNvSpPr>
            <a:spLocks noGrp="1"/>
          </p:cNvSpPr>
          <p:nvPr>
            <p:ph type="body" sz="quarter" idx="18"/>
          </p:nvPr>
        </p:nvSpPr>
        <p:spPr>
          <a:xfrm>
            <a:off x="8328250" y="5949280"/>
            <a:ext cx="3132137" cy="211414"/>
          </a:xfrm>
        </p:spPr>
        <p:txBody>
          <a:bodyPr/>
          <a:lstStyle>
            <a:lvl1pPr>
              <a:defRPr sz="1400"/>
            </a:lvl1pPr>
            <a:lvl2pPr>
              <a:defRPr sz="1400"/>
            </a:lvl2pPr>
            <a:lvl3pPr>
              <a:defRPr sz="1400"/>
            </a:lvl3pPr>
            <a:lvl4pPr>
              <a:defRPr sz="1400"/>
            </a:lvl4pPr>
            <a:lvl5pPr>
              <a:defRPr sz="1400"/>
            </a:lvl5pPr>
          </a:lstStyle>
          <a:p>
            <a:pPr lvl="0"/>
            <a:r>
              <a:rPr lang="de-DE"/>
              <a:t>Formatvorlagen des Textmasters bearbeiten</a:t>
            </a:r>
          </a:p>
        </p:txBody>
      </p:sp>
    </p:spTree>
    <p:extLst>
      <p:ext uri="{BB962C8B-B14F-4D97-AF65-F5344CB8AC3E}">
        <p14:creationId xmlns:p14="http://schemas.microsoft.com/office/powerpoint/2010/main" val="37480834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1838" y="710255"/>
            <a:ext cx="10728325" cy="88254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731838" y="1736726"/>
            <a:ext cx="10728324" cy="4429124"/>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731405" y="6453336"/>
            <a:ext cx="1728192" cy="144016"/>
          </a:xfrm>
          <a:prstGeom prst="rect">
            <a:avLst/>
          </a:prstGeom>
        </p:spPr>
        <p:txBody>
          <a:bodyPr vert="horz" lIns="0" tIns="0" rIns="0" bIns="0" rtlCol="0" anchor="t" anchorCtr="0"/>
          <a:lstStyle>
            <a:lvl1pPr algn="l">
              <a:defRPr sz="1000">
                <a:solidFill>
                  <a:schemeClr val="accent1"/>
                </a:solidFill>
              </a:defRPr>
            </a:lvl1pPr>
          </a:lstStyle>
          <a:p>
            <a:fld id="{6F10F88C-491B-4D73-95DA-50F229209708}" type="datetime1">
              <a:rPr lang="de-CH" smtClean="0"/>
              <a:t>19.08.2024</a:t>
            </a:fld>
            <a:endParaRPr lang="de-CH" dirty="0"/>
          </a:p>
        </p:txBody>
      </p:sp>
      <p:sp>
        <p:nvSpPr>
          <p:cNvPr id="5" name="Fußzeilenplatzhalter 4"/>
          <p:cNvSpPr>
            <a:spLocks noGrp="1"/>
          </p:cNvSpPr>
          <p:nvPr>
            <p:ph type="ftr" sz="quarter" idx="3"/>
          </p:nvPr>
        </p:nvSpPr>
        <p:spPr>
          <a:xfrm>
            <a:off x="2531604" y="6453336"/>
            <a:ext cx="8842750" cy="144016"/>
          </a:xfrm>
          <a:prstGeom prst="rect">
            <a:avLst/>
          </a:prstGeom>
        </p:spPr>
        <p:txBody>
          <a:bodyPr vert="horz" lIns="0" tIns="0" rIns="0" bIns="0" rtlCol="0" anchor="t" anchorCtr="0"/>
          <a:lstStyle>
            <a:lvl1pPr algn="r">
              <a:defRPr sz="1000">
                <a:solidFill>
                  <a:schemeClr val="accent1"/>
                </a:solidFill>
              </a:defRPr>
            </a:lvl1pPr>
          </a:lstStyle>
          <a:p>
            <a:r>
              <a:rPr lang="de-CH"/>
              <a:t>Pilotprojekt "Halt Gewalt"</a:t>
            </a:r>
            <a:endParaRPr lang="de-CH" dirty="0"/>
          </a:p>
        </p:txBody>
      </p:sp>
      <p:sp>
        <p:nvSpPr>
          <p:cNvPr id="6" name="Foliennummernplatzhalter 5"/>
          <p:cNvSpPr>
            <a:spLocks noGrp="1"/>
          </p:cNvSpPr>
          <p:nvPr>
            <p:ph type="sldNum" sz="quarter" idx="4"/>
          </p:nvPr>
        </p:nvSpPr>
        <p:spPr>
          <a:xfrm>
            <a:off x="11374354" y="6453336"/>
            <a:ext cx="518290" cy="144016"/>
          </a:xfrm>
          <a:prstGeom prst="rect">
            <a:avLst/>
          </a:prstGeom>
        </p:spPr>
        <p:txBody>
          <a:bodyPr vert="horz" lIns="0" tIns="0" rIns="0" bIns="0" rtlCol="0" anchor="t" anchorCtr="0"/>
          <a:lstStyle>
            <a:lvl1pPr algn="r">
              <a:defRPr sz="1000">
                <a:solidFill>
                  <a:schemeClr val="accent1"/>
                </a:solidFill>
              </a:defRPr>
            </a:lvl1pPr>
          </a:lstStyle>
          <a:p>
            <a:pPr algn="l"/>
            <a:r>
              <a:rPr lang="de-CH" dirty="0"/>
              <a:t>  |  </a:t>
            </a:r>
            <a:fld id="{442AD375-037F-43D0-B059-5172DA06796A}" type="slidenum">
              <a:rPr lang="de-CH" smtClean="0"/>
              <a:pPr algn="l"/>
              <a:t>‹Nr.›</a:t>
            </a:fld>
            <a:endParaRPr lang="de-CH"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67" r:id="rId3"/>
    <p:sldLayoutId id="2147483659" r:id="rId4"/>
    <p:sldLayoutId id="2147483669" r:id="rId5"/>
    <p:sldLayoutId id="2147483668" r:id="rId6"/>
    <p:sldLayoutId id="2147483670" r:id="rId7"/>
    <p:sldLayoutId id="2147483671" r:id="rId8"/>
    <p:sldLayoutId id="2147483672" r:id="rId9"/>
    <p:sldLayoutId id="2147483675" r:id="rId10"/>
    <p:sldLayoutId id="2147483673" r:id="rId11"/>
    <p:sldLayoutId id="2147483665" r:id="rId12"/>
    <p:sldLayoutId id="2147483674" r:id="rId13"/>
    <p:sldLayoutId id="2147483676" r:id="rId14"/>
    <p:sldLayoutId id="2147483678" r:id="rId15"/>
    <p:sldLayoutId id="2147483677" r:id="rId16"/>
    <p:sldLayoutId id="2147483663" r:id="rId17"/>
    <p:sldLayoutId id="2147483664" r:id="rId18"/>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mj-lt"/>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0"/>
        </a:spcBef>
        <a:spcAft>
          <a:spcPts val="300"/>
        </a:spcAft>
        <a:buFont typeface="Arial" panose="020B0604020202020204" pitchFamily="34" charset="0"/>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077913" indent="-2730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A4A3A4"/>
          </p15:clr>
        </p15:guide>
        <p15:guide id="2" pos="7219" userDrawn="1">
          <p15:clr>
            <a:srgbClr val="A4A3A4"/>
          </p15:clr>
        </p15:guide>
        <p15:guide id="3" orient="horz" pos="3884" userDrawn="1">
          <p15:clr>
            <a:srgbClr val="A4A3A4"/>
          </p15:clr>
        </p15:guide>
        <p15:guide id="4" orient="horz" pos="1094" userDrawn="1">
          <p15:clr>
            <a:srgbClr val="A4A3A4"/>
          </p15:clr>
        </p15:guide>
        <p15:guide id="6" orient="horz" pos="48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62" b="2162"/>
          <a:stretch>
            <a:fillRect/>
          </a:stretch>
        </p:blipFill>
        <p:spPr/>
      </p:pic>
      <p:sp>
        <p:nvSpPr>
          <p:cNvPr id="3" name="Titel 2">
            <a:extLst>
              <a:ext uri="{FF2B5EF4-FFF2-40B4-BE49-F238E27FC236}">
                <a16:creationId xmlns:a16="http://schemas.microsoft.com/office/drawing/2014/main" id="{46D306AE-80D5-300C-9067-4A74668B9676}"/>
              </a:ext>
            </a:extLst>
          </p:cNvPr>
          <p:cNvSpPr>
            <a:spLocks noGrp="1"/>
          </p:cNvSpPr>
          <p:nvPr>
            <p:ph type="ctrTitle"/>
          </p:nvPr>
        </p:nvSpPr>
        <p:spPr/>
        <p:txBody>
          <a:bodyPr/>
          <a:lstStyle/>
          <a:p>
            <a:r>
              <a:rPr lang="de-CH" b="0" dirty="0"/>
              <a:t/>
            </a:r>
            <a:br>
              <a:rPr lang="de-CH" b="0" dirty="0"/>
            </a:br>
            <a:r>
              <a:rPr lang="de-CH" dirty="0"/>
              <a:t>Aktivierende Befragung «Halt Gewalt»</a:t>
            </a:r>
          </a:p>
        </p:txBody>
      </p:sp>
      <p:sp>
        <p:nvSpPr>
          <p:cNvPr id="4" name="Untertitel 3">
            <a:extLst>
              <a:ext uri="{FF2B5EF4-FFF2-40B4-BE49-F238E27FC236}">
                <a16:creationId xmlns:a16="http://schemas.microsoft.com/office/drawing/2014/main" id="{C04060BE-958A-8CBA-CA62-C3AF93B4E467}"/>
              </a:ext>
            </a:extLst>
          </p:cNvPr>
          <p:cNvSpPr>
            <a:spLocks noGrp="1"/>
          </p:cNvSpPr>
          <p:nvPr>
            <p:ph type="subTitle" idx="1"/>
          </p:nvPr>
        </p:nvSpPr>
        <p:spPr/>
        <p:txBody>
          <a:bodyPr/>
          <a:lstStyle/>
          <a:p>
            <a:r>
              <a:rPr lang="de-CH" b="0" dirty="0"/>
              <a:t>Eckpunkte und wichtigste Resultate</a:t>
            </a:r>
          </a:p>
        </p:txBody>
      </p:sp>
      <p:sp>
        <p:nvSpPr>
          <p:cNvPr id="5" name="Textplatzhalter 4">
            <a:extLst>
              <a:ext uri="{FF2B5EF4-FFF2-40B4-BE49-F238E27FC236}">
                <a16:creationId xmlns:a16="http://schemas.microsoft.com/office/drawing/2014/main" id="{41C30127-51AF-E0C8-157C-2CEED1694138}"/>
              </a:ext>
            </a:extLst>
          </p:cNvPr>
          <p:cNvSpPr>
            <a:spLocks noGrp="1"/>
          </p:cNvSpPr>
          <p:nvPr>
            <p:ph type="body" sz="quarter" idx="13"/>
          </p:nvPr>
        </p:nvSpPr>
        <p:spPr/>
        <p:txBody>
          <a:bodyPr/>
          <a:lstStyle/>
          <a:p>
            <a:r>
              <a:rPr lang="de-CH" dirty="0"/>
              <a:t>Sonja Roest, Abteilung Gewaltschutz und Opferhilfe</a:t>
            </a:r>
          </a:p>
          <a:p>
            <a:r>
              <a:rPr lang="de-CH" dirty="0"/>
              <a:t>Imma Mäder, Abteilung Polizeiwissenschaften</a:t>
            </a:r>
          </a:p>
          <a:p>
            <a:r>
              <a:rPr lang="de-CH" dirty="0"/>
              <a:t>Clara Wittich, Stadtteilsekretariat Kleinbasel</a:t>
            </a:r>
          </a:p>
          <a:p>
            <a:endParaRPr lang="de-CH" dirty="0"/>
          </a:p>
        </p:txBody>
      </p:sp>
      <p:sp>
        <p:nvSpPr>
          <p:cNvPr id="7" name="Textplatzhalter 6">
            <a:extLst>
              <a:ext uri="{FF2B5EF4-FFF2-40B4-BE49-F238E27FC236}">
                <a16:creationId xmlns:a16="http://schemas.microsoft.com/office/drawing/2014/main" id="{B7B7301A-3E62-FF3B-DE07-51694CCB3667}"/>
              </a:ext>
            </a:extLst>
          </p:cNvPr>
          <p:cNvSpPr>
            <a:spLocks noGrp="1"/>
          </p:cNvSpPr>
          <p:nvPr>
            <p:ph type="body" sz="quarter" idx="16"/>
          </p:nvPr>
        </p:nvSpPr>
        <p:spPr/>
        <p:txBody>
          <a:bodyPr/>
          <a:lstStyle/>
          <a:p>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2464" y="145765"/>
            <a:ext cx="1614788" cy="1080930"/>
          </a:xfrm>
          <a:prstGeom prst="rect">
            <a:avLst/>
          </a:prstGeom>
        </p:spPr>
      </p:pic>
    </p:spTree>
    <p:extLst>
      <p:ext uri="{BB962C8B-B14F-4D97-AF65-F5344CB8AC3E}">
        <p14:creationId xmlns:p14="http://schemas.microsoft.com/office/powerpoint/2010/main" val="93778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Fazit und Erkenntnisse</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a:t>Pilotprojekt "Halt Gewalt"</a:t>
            </a:r>
            <a:endParaRPr lang="de-CH" dirty="0"/>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10</a:t>
            </a:fld>
            <a:endParaRPr lang="de-CH" dirty="0"/>
          </a:p>
        </p:txBody>
      </p:sp>
      <p:sp>
        <p:nvSpPr>
          <p:cNvPr id="6" name="Content Placeholder 19"/>
          <p:cNvSpPr txBox="1">
            <a:spLocks/>
          </p:cNvSpPr>
          <p:nvPr/>
        </p:nvSpPr>
        <p:spPr bwMode="auto">
          <a:xfrm>
            <a:off x="731405" y="1412776"/>
            <a:ext cx="9181019" cy="44644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de-CH" sz="2000" dirty="0">
                <a:solidFill>
                  <a:sysClr val="windowText" lastClr="000000"/>
                </a:solidFill>
              </a:rPr>
              <a:t>70% der befragten Personen haben unsere Infomaterialien genommen. Um die 50 Kontakte (Mails, Telefonnummern) wurden generiert aus der aktivierenden Befragung. Die meisten Personen waren an einer Weiterbildung interessiert. Wir bieten darum im Herbst zwei öffentliche Sensibilisierungsworkshops an, und dürfen einen Workshop geben in einem Netzwerk für psychische Gesundheit in einer der grössten Firmen Basels. </a:t>
            </a:r>
          </a:p>
          <a:p>
            <a:pPr marL="342900" lvl="0" indent="-342900">
              <a:buFont typeface="Arial" panose="020B0604020202020204" pitchFamily="34" charset="0"/>
              <a:buChar char="•"/>
            </a:pPr>
            <a:r>
              <a:rPr lang="de-CH" sz="2000" dirty="0">
                <a:solidFill>
                  <a:sysClr val="windowText" lastClr="000000"/>
                </a:solidFill>
              </a:rPr>
              <a:t>Wie erwartet sind erste Assoziationen oft eher stereotyp. Erfreulich ist, dass viele Personen psychische Gewalt genannt haben, ohne dass wir es erwähnt hatten.</a:t>
            </a:r>
          </a:p>
          <a:p>
            <a:pPr marL="342900" lvl="0" indent="-342900">
              <a:buFont typeface="Arial" panose="020B0604020202020204" pitchFamily="34" charset="0"/>
              <a:buChar char="•"/>
            </a:pPr>
            <a:r>
              <a:rPr lang="de-CH" sz="2000" dirty="0">
                <a:solidFill>
                  <a:sysClr val="windowText" lastClr="000000"/>
                </a:solidFill>
              </a:rPr>
              <a:t>Anzeichen für Gewalt – diese Frage hat viele überfordert. Es ist wichtig, konkrete Anzeichen für psychische Gewalt bekannt zu machen – diese vermitteln Sicherheit im einschätzen einer Situation. </a:t>
            </a:r>
          </a:p>
          <a:p>
            <a:pPr lvl="0"/>
            <a:endParaRPr lang="de-CH" sz="2000" dirty="0">
              <a:solidFill>
                <a:sysClr val="windowText" lastClr="000000"/>
              </a:solidFill>
            </a:endParaRPr>
          </a:p>
          <a:p>
            <a:pPr lvl="0"/>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627063" lvl="2" indent="-285750">
              <a:buFont typeface="Arial" panose="020B0604020202020204" pitchFamily="34" charset="0"/>
              <a:buChar char="•"/>
              <a:defRPr/>
            </a:pPr>
            <a:endParaRPr kumimoji="0" lang="de-CH" sz="2000" b="0" i="0" u="none" strike="noStrike" kern="1200" cap="none" spc="0" normalizeH="0" baseline="0" noProof="0" dirty="0">
              <a:ln>
                <a:noFill/>
              </a:ln>
              <a:solidFill>
                <a:sysClr val="windowText" lastClr="000000"/>
              </a:solidFill>
              <a:effectLst/>
              <a:uLnTx/>
              <a:uFillTx/>
              <a:latin typeface="Arial"/>
            </a:endParaRPr>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47327"/>
          <a:stretch/>
        </p:blipFill>
        <p:spPr>
          <a:xfrm>
            <a:off x="10056440" y="801100"/>
            <a:ext cx="2135560" cy="5405841"/>
          </a:xfrm>
          <a:prstGeom prst="rect">
            <a:avLst/>
          </a:prstGeom>
        </p:spPr>
      </p:pic>
    </p:spTree>
    <p:extLst>
      <p:ext uri="{BB962C8B-B14F-4D97-AF65-F5344CB8AC3E}">
        <p14:creationId xmlns:p14="http://schemas.microsoft.com/office/powerpoint/2010/main" val="392236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Fazit und Erkenntnisse</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a:t>Pilotprojekt "Halt Gewalt"</a:t>
            </a:r>
            <a:endParaRPr lang="de-CH" dirty="0"/>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11</a:t>
            </a:fld>
            <a:endParaRPr lang="de-CH" dirty="0"/>
          </a:p>
        </p:txBody>
      </p:sp>
      <p:sp>
        <p:nvSpPr>
          <p:cNvPr id="6" name="Content Placeholder 19"/>
          <p:cNvSpPr txBox="1">
            <a:spLocks/>
          </p:cNvSpPr>
          <p:nvPr/>
        </p:nvSpPr>
        <p:spPr bwMode="auto">
          <a:xfrm>
            <a:off x="731405" y="1412776"/>
            <a:ext cx="9181019" cy="44644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de-CH" sz="2000" dirty="0">
                <a:solidFill>
                  <a:sysClr val="windowText" lastClr="000000"/>
                </a:solidFill>
              </a:rPr>
              <a:t>Es bestehen nach wie vor grosse Widerstände, sich in die Beziehungen anderer Personen einzumischen. </a:t>
            </a:r>
          </a:p>
          <a:p>
            <a:pPr marL="342900" lvl="0" indent="-342900">
              <a:buFont typeface="Arial" panose="020B0604020202020204" pitchFamily="34" charset="0"/>
              <a:buChar char="•"/>
            </a:pPr>
            <a:r>
              <a:rPr lang="de-CH" sz="2000" dirty="0">
                <a:solidFill>
                  <a:sysClr val="windowText" lastClr="000000"/>
                </a:solidFill>
              </a:rPr>
              <a:t>Um diese Widerstände zu senken, ist es wichtig, das Thema weiter zu enttabuisieren und es zu normalisieren, über Beziehungen zu sprechen.</a:t>
            </a:r>
          </a:p>
          <a:p>
            <a:pPr marL="342900" lvl="0" indent="-342900">
              <a:buFont typeface="Arial" panose="020B0604020202020204" pitchFamily="34" charset="0"/>
              <a:buChar char="•"/>
            </a:pPr>
            <a:r>
              <a:rPr lang="de-CH" sz="2000" dirty="0">
                <a:solidFill>
                  <a:sysClr val="windowText" lastClr="000000"/>
                </a:solidFill>
              </a:rPr>
              <a:t>Informationen zum Hilfesystem zu haben, leicht verfügbare Infos zum weitergeben sowie eine Hotline für Häusliche Gewalt sind konkrete Anforderungen an das Hilfesystem, welche oft genannt wurden. Auch mehr Aufklärung zu Häuslicher Gewalt und eine «gute» Polizei (gut geschult, empathisch, </a:t>
            </a:r>
            <a:r>
              <a:rPr lang="de-CH" sz="2000" dirty="0"/>
              <a:t>ernst nehmend</a:t>
            </a:r>
            <a:r>
              <a:rPr lang="de-CH" sz="2000" dirty="0">
                <a:solidFill>
                  <a:sysClr val="windowText" lastClr="000000"/>
                </a:solidFill>
              </a:rPr>
              <a:t>) wurden mehrmals genannt.</a:t>
            </a:r>
          </a:p>
          <a:p>
            <a:pPr marL="342900" lvl="0" indent="-342900">
              <a:buFont typeface="Arial" panose="020B0604020202020204" pitchFamily="34" charset="0"/>
              <a:buChar char="•"/>
            </a:pPr>
            <a:endParaRPr lang="de-CH" sz="2000" dirty="0">
              <a:solidFill>
                <a:sysClr val="windowText" lastClr="000000"/>
              </a:solidFill>
            </a:endParaRPr>
          </a:p>
          <a:p>
            <a:pPr lvl="0"/>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627063" lvl="2" indent="-285750">
              <a:buFont typeface="Arial" panose="020B0604020202020204" pitchFamily="34" charset="0"/>
              <a:buChar char="•"/>
              <a:defRPr/>
            </a:pPr>
            <a:endParaRPr kumimoji="0" lang="de-CH" sz="2000" b="0" i="0" u="none" strike="noStrike" kern="1200" cap="none" spc="0" normalizeH="0" baseline="0" noProof="0" dirty="0">
              <a:ln>
                <a:noFill/>
              </a:ln>
              <a:solidFill>
                <a:sysClr val="windowText" lastClr="000000"/>
              </a:solidFill>
              <a:effectLst/>
              <a:uLnTx/>
              <a:uFillTx/>
              <a:latin typeface="Arial"/>
            </a:endParaRPr>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47327"/>
          <a:stretch/>
        </p:blipFill>
        <p:spPr>
          <a:xfrm>
            <a:off x="10056440" y="801100"/>
            <a:ext cx="2135560" cy="5405841"/>
          </a:xfrm>
          <a:prstGeom prst="rect">
            <a:avLst/>
          </a:prstGeom>
        </p:spPr>
      </p:pic>
    </p:spTree>
    <p:extLst>
      <p:ext uri="{BB962C8B-B14F-4D97-AF65-F5344CB8AC3E}">
        <p14:creationId xmlns:p14="http://schemas.microsoft.com/office/powerpoint/2010/main" val="336763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4E00E-1D3D-AF5C-C7C0-D17D124F9C21}"/>
              </a:ext>
            </a:extLst>
          </p:cNvPr>
          <p:cNvSpPr>
            <a:spLocks noGrp="1"/>
          </p:cNvSpPr>
          <p:nvPr>
            <p:ph type="title"/>
          </p:nvPr>
        </p:nvSpPr>
        <p:spPr/>
        <p:txBody>
          <a:bodyPr/>
          <a:lstStyle/>
          <a:p>
            <a:r>
              <a:rPr lang="de-CH" dirty="0"/>
              <a:t>Vielen Dank für</a:t>
            </a:r>
            <a:br>
              <a:rPr lang="de-CH" dirty="0"/>
            </a:br>
            <a:r>
              <a:rPr lang="de-CH" dirty="0"/>
              <a:t>Ihre Aufmerksamkeit</a:t>
            </a:r>
          </a:p>
        </p:txBody>
      </p:sp>
      <p:sp>
        <p:nvSpPr>
          <p:cNvPr id="3" name="Datumsplatzhalter 2">
            <a:extLst>
              <a:ext uri="{FF2B5EF4-FFF2-40B4-BE49-F238E27FC236}">
                <a16:creationId xmlns:a16="http://schemas.microsoft.com/office/drawing/2014/main" id="{0C850665-A705-BA2C-401E-34D1B5E135E6}"/>
              </a:ext>
            </a:extLst>
          </p:cNvPr>
          <p:cNvSpPr>
            <a:spLocks noGrp="1"/>
          </p:cNvSpPr>
          <p:nvPr>
            <p:ph type="dt" sz="half" idx="10"/>
          </p:nvPr>
        </p:nvSpPr>
        <p:spPr/>
        <p:txBody>
          <a:bodyPr/>
          <a:lstStyle/>
          <a:p>
            <a:fld id="{288720CE-762C-48B3-B86C-A9C8AAA7AC18}" type="datetime1">
              <a:rPr lang="de-CH" smtClean="0"/>
              <a:t>19.08.2024</a:t>
            </a:fld>
            <a:endParaRPr lang="de-CH" dirty="0"/>
          </a:p>
        </p:txBody>
      </p:sp>
      <p:sp>
        <p:nvSpPr>
          <p:cNvPr id="4" name="Fußzeilenplatzhalter 3">
            <a:extLst>
              <a:ext uri="{FF2B5EF4-FFF2-40B4-BE49-F238E27FC236}">
                <a16:creationId xmlns:a16="http://schemas.microsoft.com/office/drawing/2014/main" id="{0E0057CF-88EE-F408-984E-F9E8607D27D8}"/>
              </a:ext>
            </a:extLst>
          </p:cNvPr>
          <p:cNvSpPr>
            <a:spLocks noGrp="1"/>
          </p:cNvSpPr>
          <p:nvPr>
            <p:ph type="ftr" sz="quarter" idx="11"/>
          </p:nvPr>
        </p:nvSpPr>
        <p:spPr/>
        <p:txBody>
          <a:bodyPr/>
          <a:lstStyle/>
          <a:p>
            <a:r>
              <a:rPr lang="de-CH"/>
              <a:t>Pilotprojekt "Halt Gewalt"</a:t>
            </a:r>
            <a:endParaRPr lang="de-CH" dirty="0"/>
          </a:p>
        </p:txBody>
      </p:sp>
      <p:sp>
        <p:nvSpPr>
          <p:cNvPr id="5" name="Foliennummernplatzhalter 4">
            <a:extLst>
              <a:ext uri="{FF2B5EF4-FFF2-40B4-BE49-F238E27FC236}">
                <a16:creationId xmlns:a16="http://schemas.microsoft.com/office/drawing/2014/main" id="{B2013FF9-3C3D-6FCF-807B-86D3CAADDA48}"/>
              </a:ext>
            </a:extLst>
          </p:cNvPr>
          <p:cNvSpPr>
            <a:spLocks noGrp="1"/>
          </p:cNvSpPr>
          <p:nvPr>
            <p:ph type="sldNum" sz="quarter" idx="12"/>
          </p:nvPr>
        </p:nvSpPr>
        <p:spPr/>
        <p:txBody>
          <a:bodyPr/>
          <a:lstStyle/>
          <a:p>
            <a:pPr algn="l"/>
            <a:r>
              <a:rPr lang="de-CH"/>
              <a:t>  |  </a:t>
            </a:r>
            <a:fld id="{442AD375-037F-43D0-B059-5172DA06796A}" type="slidenum">
              <a:rPr lang="de-CH" smtClean="0"/>
              <a:pPr algn="l"/>
              <a:t>12</a:t>
            </a:fld>
            <a:endParaRPr lang="de-CH" dirty="0"/>
          </a:p>
        </p:txBody>
      </p:sp>
      <p:sp>
        <p:nvSpPr>
          <p:cNvPr id="6" name="Bildplatzhalter 5">
            <a:extLst>
              <a:ext uri="{FF2B5EF4-FFF2-40B4-BE49-F238E27FC236}">
                <a16:creationId xmlns:a16="http://schemas.microsoft.com/office/drawing/2014/main" id="{45005E93-D85B-CBF4-3E2A-13EC30A7C24F}"/>
              </a:ext>
            </a:extLst>
          </p:cNvPr>
          <p:cNvSpPr>
            <a:spLocks noGrp="1"/>
          </p:cNvSpPr>
          <p:nvPr>
            <p:ph type="pic" sz="quarter" idx="13"/>
          </p:nvPr>
        </p:nvSpPr>
        <p:spPr/>
        <p:txBody>
          <a:bodyPr/>
          <a:lstStyle/>
          <a:p>
            <a:endParaRPr lang="de-CH" dirty="0"/>
          </a:p>
        </p:txBody>
      </p:sp>
      <p:sp>
        <p:nvSpPr>
          <p:cNvPr id="7" name="Textplatzhalter 6">
            <a:extLst>
              <a:ext uri="{FF2B5EF4-FFF2-40B4-BE49-F238E27FC236}">
                <a16:creationId xmlns:a16="http://schemas.microsoft.com/office/drawing/2014/main" id="{717358DD-6608-056A-9934-2B66650BE119}"/>
              </a:ext>
            </a:extLst>
          </p:cNvPr>
          <p:cNvSpPr>
            <a:spLocks noGrp="1"/>
          </p:cNvSpPr>
          <p:nvPr>
            <p:ph type="body" sz="quarter" idx="18"/>
          </p:nvPr>
        </p:nvSpPr>
        <p:spPr/>
        <p:txBody>
          <a:bodyPr/>
          <a:lstStyle/>
          <a:p>
            <a:endParaRPr lang="de-CH"/>
          </a:p>
        </p:txBody>
      </p:sp>
      <p:sp>
        <p:nvSpPr>
          <p:cNvPr id="8" name="Bildplatzhalter 7">
            <a:extLst>
              <a:ext uri="{FF2B5EF4-FFF2-40B4-BE49-F238E27FC236}">
                <a16:creationId xmlns:a16="http://schemas.microsoft.com/office/drawing/2014/main" id="{0B450D9F-F286-1833-A75C-A20BCC2997EE}"/>
              </a:ext>
            </a:extLst>
          </p:cNvPr>
          <p:cNvSpPr>
            <a:spLocks noGrp="1"/>
          </p:cNvSpPr>
          <p:nvPr>
            <p:ph type="pic" sz="quarter" idx="20"/>
          </p:nvPr>
        </p:nvSpPr>
        <p:spPr/>
        <p:txBody>
          <a:bodyPr/>
          <a:lstStyle/>
          <a:p>
            <a:endParaRPr lang="de-CH"/>
          </a:p>
        </p:txBody>
      </p:sp>
      <p:sp>
        <p:nvSpPr>
          <p:cNvPr id="9" name="Textplatzhalter 8">
            <a:extLst>
              <a:ext uri="{FF2B5EF4-FFF2-40B4-BE49-F238E27FC236}">
                <a16:creationId xmlns:a16="http://schemas.microsoft.com/office/drawing/2014/main" id="{61729C64-8236-26A5-A28B-0CFE1B4305F4}"/>
              </a:ext>
            </a:extLst>
          </p:cNvPr>
          <p:cNvSpPr>
            <a:spLocks noGrp="1"/>
          </p:cNvSpPr>
          <p:nvPr>
            <p:ph type="body" sz="quarter" idx="24"/>
          </p:nvPr>
        </p:nvSpPr>
        <p:spPr/>
        <p:txBody>
          <a:bodyPr/>
          <a:lstStyle/>
          <a:p>
            <a:endParaRPr lang="de-CH" dirty="0"/>
          </a:p>
        </p:txBody>
      </p:sp>
      <p:sp>
        <p:nvSpPr>
          <p:cNvPr id="10" name="Textplatzhalter 9">
            <a:extLst>
              <a:ext uri="{FF2B5EF4-FFF2-40B4-BE49-F238E27FC236}">
                <a16:creationId xmlns:a16="http://schemas.microsoft.com/office/drawing/2014/main" id="{591D97E4-4E57-F5D2-866F-E0C00F016A9F}"/>
              </a:ext>
            </a:extLst>
          </p:cNvPr>
          <p:cNvSpPr>
            <a:spLocks noGrp="1"/>
          </p:cNvSpPr>
          <p:nvPr>
            <p:ph type="body" sz="quarter" idx="25"/>
          </p:nvPr>
        </p:nvSpPr>
        <p:spPr/>
        <p:txBody>
          <a:bodyPr/>
          <a:lstStyle/>
          <a:p>
            <a:endParaRPr lang="de-CH" dirty="0"/>
          </a:p>
        </p:txBody>
      </p:sp>
    </p:spTree>
    <p:extLst>
      <p:ext uri="{BB962C8B-B14F-4D97-AF65-F5344CB8AC3E}">
        <p14:creationId xmlns:p14="http://schemas.microsoft.com/office/powerpoint/2010/main" val="190312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Methode «Aktivierende Befragung»</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a:t>Pilotprojekt "Halt Gewalt"</a:t>
            </a:r>
            <a:endParaRPr lang="de-CH" dirty="0"/>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2</a:t>
            </a:fld>
            <a:endParaRPr lang="de-CH" dirty="0"/>
          </a:p>
        </p:txBody>
      </p:sp>
      <p:sp>
        <p:nvSpPr>
          <p:cNvPr id="10" name="Content Placeholder 19"/>
          <p:cNvSpPr txBox="1">
            <a:spLocks/>
          </p:cNvSpPr>
          <p:nvPr/>
        </p:nvSpPr>
        <p:spPr bwMode="auto">
          <a:xfrm>
            <a:off x="731405" y="1700808"/>
            <a:ext cx="8964995" cy="41044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de-CH" sz="2000" b="1" dirty="0">
                <a:solidFill>
                  <a:sysClr val="windowText" lastClr="000000"/>
                </a:solidFill>
              </a:rPr>
              <a:t>Daten generieren und Bevölkerung aktivieren</a:t>
            </a:r>
          </a:p>
          <a:p>
            <a:pPr marL="342900" indent="-342900">
              <a:buFont typeface="Arial" panose="020B0604020202020204" pitchFamily="34" charset="0"/>
              <a:buChar char="•"/>
            </a:pPr>
            <a:r>
              <a:rPr lang="de-CH" sz="2000" dirty="0"/>
              <a:t>Methode aus der Gemeinwesenarbeit, um Personen im Gespräch für ein Thema zu bewegen</a:t>
            </a:r>
          </a:p>
          <a:p>
            <a:pPr marL="342900" indent="-342900">
              <a:buFont typeface="Arial" panose="020B0604020202020204" pitchFamily="34" charset="0"/>
              <a:buChar char="•"/>
            </a:pPr>
            <a:r>
              <a:rPr lang="de-CH" sz="2000" dirty="0"/>
              <a:t>Ziel: Teilnehmende sensibilisieren, </a:t>
            </a:r>
            <a:r>
              <a:rPr lang="de-DE" sz="2000" dirty="0" err="1"/>
              <a:t>Denkanstösse</a:t>
            </a:r>
            <a:r>
              <a:rPr lang="de-DE" sz="2000" dirty="0"/>
              <a:t> setzen und zu Zivilcourage, oder Beteiligung anregen. Wissensstand und Handlungsweisen der Quartierbevölkerung besser verstehen</a:t>
            </a:r>
          </a:p>
          <a:p>
            <a:pPr marL="342900" lvl="0" indent="-342900">
              <a:buFont typeface="Arial" panose="020B0604020202020204" pitchFamily="34" charset="0"/>
              <a:buChar char="•"/>
            </a:pPr>
            <a:r>
              <a:rPr lang="de-CH" sz="2000" dirty="0">
                <a:solidFill>
                  <a:sysClr val="windowText" lastClr="000000"/>
                </a:solidFill>
              </a:rPr>
              <a:t>Weiterbildung mit einer Fachperson, um die Befragenden in der Methode auszubilden</a:t>
            </a:r>
          </a:p>
          <a:p>
            <a:pPr marL="342900" lvl="0" indent="-342900">
              <a:buFont typeface="Arial" panose="020B0604020202020204" pitchFamily="34" charset="0"/>
              <a:buChar char="•"/>
            </a:pPr>
            <a:r>
              <a:rPr lang="de-CH" sz="2000" dirty="0">
                <a:solidFill>
                  <a:sysClr val="windowText" lastClr="000000"/>
                </a:solidFill>
              </a:rPr>
              <a:t>Fragebogen mit 12 Fragen</a:t>
            </a:r>
          </a:p>
          <a:p>
            <a:pPr marL="342900" lvl="0" indent="-342900">
              <a:buFont typeface="Arial" panose="020B0604020202020204" pitchFamily="34" charset="0"/>
              <a:buChar char="•"/>
            </a:pPr>
            <a:r>
              <a:rPr lang="de-CH" sz="2000" dirty="0">
                <a:solidFill>
                  <a:sysClr val="windowText" lastClr="000000"/>
                </a:solidFill>
              </a:rPr>
              <a:t>Team von 11 </a:t>
            </a:r>
            <a:r>
              <a:rPr lang="de-CH" sz="2000" dirty="0" err="1">
                <a:solidFill>
                  <a:sysClr val="windowText" lastClr="000000"/>
                </a:solidFill>
              </a:rPr>
              <a:t>Befragerinnen</a:t>
            </a:r>
            <a:r>
              <a:rPr lang="de-CH" sz="2000" dirty="0">
                <a:solidFill>
                  <a:sysClr val="windowText" lastClr="000000"/>
                </a:solidFill>
              </a:rPr>
              <a:t> (inkl. Projektleitungen)</a:t>
            </a:r>
          </a:p>
          <a:p>
            <a:pPr marL="342900" lvl="0" indent="-342900">
              <a:buFont typeface="Arial" panose="020B0604020202020204" pitchFamily="34" charset="0"/>
              <a:buChar char="•"/>
            </a:pPr>
            <a:r>
              <a:rPr lang="de-CH" sz="2000" dirty="0">
                <a:solidFill>
                  <a:sysClr val="windowText" lastClr="000000"/>
                </a:solidFill>
              </a:rPr>
              <a:t>Ort und Zeit Befragungen: öffentlicher Raum im Kleinbasel, Nachmittag und Abend bis 20:30 Uhr, Montag-Samstag – </a:t>
            </a:r>
            <a:r>
              <a:rPr lang="de-CH" sz="2000" dirty="0" err="1">
                <a:solidFill>
                  <a:sysClr val="windowText" lastClr="000000"/>
                </a:solidFill>
              </a:rPr>
              <a:t>zB</a:t>
            </a:r>
            <a:r>
              <a:rPr lang="de-CH" sz="2000" dirty="0">
                <a:solidFill>
                  <a:sysClr val="windowText" lastClr="000000"/>
                </a:solidFill>
              </a:rPr>
              <a:t> Märkte, Spielplätze, Rheinbord, vor Läden</a:t>
            </a:r>
          </a:p>
          <a:p>
            <a:pPr marL="342900" lvl="0" indent="-342900">
              <a:buFont typeface="Arial" panose="020B0604020202020204" pitchFamily="34" charset="0"/>
              <a:buChar char="•"/>
            </a:pPr>
            <a:endParaRPr lang="de-CH" sz="2000" dirty="0">
              <a:solidFill>
                <a:sysClr val="windowText" lastClr="000000"/>
              </a:solidFill>
            </a:endParaRPr>
          </a:p>
          <a:p>
            <a:pPr lvl="0"/>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627063" lvl="2" indent="-285750">
              <a:buFont typeface="Arial" panose="020B0604020202020204" pitchFamily="34" charset="0"/>
              <a:buChar char="•"/>
              <a:defRPr/>
            </a:pPr>
            <a:endParaRPr kumimoji="0" lang="de-CH" sz="2000" b="0" i="0" u="none" strike="noStrike" kern="1200" cap="none" spc="0" normalizeH="0" baseline="0" noProof="0" dirty="0">
              <a:ln>
                <a:noFill/>
              </a:ln>
              <a:solidFill>
                <a:sysClr val="windowText" lastClr="000000"/>
              </a:solidFill>
              <a:effectLst/>
              <a:uLnTx/>
              <a:uFillTx/>
              <a:latin typeface="Arial"/>
            </a:endParaRPr>
          </a:p>
        </p:txBody>
      </p:sp>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l="47327"/>
          <a:stretch/>
        </p:blipFill>
        <p:spPr>
          <a:xfrm>
            <a:off x="10056440" y="801100"/>
            <a:ext cx="2135560" cy="5405841"/>
          </a:xfrm>
          <a:prstGeom prst="rect">
            <a:avLst/>
          </a:prstGeom>
        </p:spPr>
      </p:pic>
    </p:spTree>
    <p:extLst>
      <p:ext uri="{BB962C8B-B14F-4D97-AF65-F5344CB8AC3E}">
        <p14:creationId xmlns:p14="http://schemas.microsoft.com/office/powerpoint/2010/main" val="126777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p:txBody>
          <a:bodyPr/>
          <a:lstStyle/>
          <a:p>
            <a:r>
              <a:rPr lang="de-CH" dirty="0"/>
              <a:t>Befragte Personen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a:t>Pilotprojekt "Halt Gewalt"</a:t>
            </a:r>
            <a:endParaRPr lang="de-CH" dirty="0"/>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3</a:t>
            </a:fld>
            <a:endParaRPr lang="de-CH" dirty="0"/>
          </a:p>
        </p:txBody>
      </p:sp>
      <p:sp>
        <p:nvSpPr>
          <p:cNvPr id="10" name="Content Placeholder 19"/>
          <p:cNvSpPr txBox="1">
            <a:spLocks/>
          </p:cNvSpPr>
          <p:nvPr/>
        </p:nvSpPr>
        <p:spPr bwMode="auto">
          <a:xfrm>
            <a:off x="722868" y="1484784"/>
            <a:ext cx="8676963" cy="3887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de-CH" sz="2000" b="1" dirty="0">
                <a:solidFill>
                  <a:sysClr val="windowText" lastClr="000000"/>
                </a:solidFill>
              </a:rPr>
              <a:t>Insgesamt 300 Personen befragt</a:t>
            </a:r>
          </a:p>
          <a:p>
            <a:pPr marL="342900" lvl="0" indent="-342900">
              <a:buFont typeface="Arial" panose="020B0604020202020204" pitchFamily="34" charset="0"/>
              <a:buChar char="•"/>
            </a:pPr>
            <a:r>
              <a:rPr lang="de-CH" sz="2000" dirty="0">
                <a:solidFill>
                  <a:sysClr val="windowText" lastClr="000000"/>
                </a:solidFill>
              </a:rPr>
              <a:t>58,1% der befragten Personen haben einen Migrationshintergrund</a:t>
            </a:r>
          </a:p>
          <a:p>
            <a:pPr marL="342900" lvl="0" indent="-342900">
              <a:buFont typeface="Arial" panose="020B0604020202020204" pitchFamily="34" charset="0"/>
              <a:buChar char="•"/>
            </a:pPr>
            <a:r>
              <a:rPr lang="de-CH" sz="2000" dirty="0">
                <a:solidFill>
                  <a:sysClr val="windowText" lastClr="000000"/>
                </a:solidFill>
              </a:rPr>
              <a:t>62,9% weiblich gelesene Personen, 36,7% männlich gelesen</a:t>
            </a:r>
          </a:p>
          <a:p>
            <a:pPr marL="342900" lvl="0" indent="-342900">
              <a:buFont typeface="Arial" panose="020B0604020202020204" pitchFamily="34" charset="0"/>
              <a:buChar char="•"/>
            </a:pPr>
            <a:r>
              <a:rPr lang="de-CH" sz="2000" dirty="0">
                <a:solidFill>
                  <a:sysClr val="windowText" lastClr="000000"/>
                </a:solidFill>
              </a:rPr>
              <a:t>68.5% der befragten Personen wohnen im Kleinbasel</a:t>
            </a:r>
          </a:p>
          <a:p>
            <a:pPr marL="342900" lvl="0" indent="-342900">
              <a:buFont typeface="Arial" panose="020B0604020202020204" pitchFamily="34" charset="0"/>
              <a:buChar char="•"/>
            </a:pPr>
            <a:r>
              <a:rPr lang="de-CH" sz="2000" dirty="0">
                <a:solidFill>
                  <a:sysClr val="windowText" lastClr="000000"/>
                </a:solidFill>
              </a:rPr>
              <a:t>eher jung, mehr als 63,4% sind unter 40 Jahre alt</a:t>
            </a:r>
          </a:p>
          <a:p>
            <a:pPr marL="342900" lvl="0" indent="-342900">
              <a:buFont typeface="Arial" panose="020B0604020202020204" pitchFamily="34" charset="0"/>
              <a:buChar char="•"/>
            </a:pPr>
            <a:endParaRPr lang="de-CH" sz="2000" dirty="0">
              <a:solidFill>
                <a:sysClr val="windowText" lastClr="000000"/>
              </a:solidFill>
            </a:endParaRPr>
          </a:p>
          <a:p>
            <a:pPr lvl="0"/>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627063" lvl="2" indent="-285750">
              <a:buFont typeface="Arial" panose="020B0604020202020204" pitchFamily="34" charset="0"/>
              <a:buChar char="•"/>
              <a:defRPr/>
            </a:pPr>
            <a:endParaRPr kumimoji="0" lang="de-CH" sz="2000" b="0" i="0" u="none" strike="noStrike" kern="1200" cap="none" spc="0" normalizeH="0" baseline="0" noProof="0" dirty="0">
              <a:ln>
                <a:noFill/>
              </a:ln>
              <a:solidFill>
                <a:sysClr val="windowText" lastClr="000000"/>
              </a:solidFill>
              <a:effectLst/>
              <a:uLnTx/>
              <a:uFillTx/>
              <a:latin typeface="Arial"/>
            </a:endParaRPr>
          </a:p>
        </p:txBody>
      </p:sp>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l="47327"/>
          <a:stretch/>
        </p:blipFill>
        <p:spPr>
          <a:xfrm>
            <a:off x="10056440" y="801100"/>
            <a:ext cx="2135560" cy="5405841"/>
          </a:xfrm>
          <a:prstGeom prst="rect">
            <a:avLst/>
          </a:prstGeom>
        </p:spPr>
      </p:pic>
      <p:sp>
        <p:nvSpPr>
          <p:cNvPr id="3" name="AutoShape 2" descr="Google Formulare-Antwortdiagramm. Titel der Frage: Alter. Anzahl der Antworten: 295 Antworten."/>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1" name="Grafik 10" descr="C:\Users\SPZBH25\AppData\Local\Microsoft\Windows\INetCache\Content.MSO\2D6B7C19.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32" y="3427920"/>
            <a:ext cx="6084675" cy="2609894"/>
          </a:xfrm>
          <a:prstGeom prst="rect">
            <a:avLst/>
          </a:prstGeom>
          <a:noFill/>
          <a:ln>
            <a:noFill/>
          </a:ln>
        </p:spPr>
      </p:pic>
    </p:spTree>
    <p:extLst>
      <p:ext uri="{BB962C8B-B14F-4D97-AF65-F5344CB8AC3E}">
        <p14:creationId xmlns:p14="http://schemas.microsoft.com/office/powerpoint/2010/main" val="20331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742166" y="404664"/>
            <a:ext cx="10728325" cy="882541"/>
          </a:xfrm>
        </p:spPr>
        <p:txBody>
          <a:bodyPr/>
          <a:lstStyle/>
          <a:p>
            <a:r>
              <a:rPr lang="de-CH" dirty="0"/>
              <a:t>An was denken Sie, wenn wir von Häuslicher Gewalt sprechen?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dirty="0"/>
              <a:t>Pilotprojekt "Halt Gewalt"</a:t>
            </a:r>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4</a:t>
            </a:fld>
            <a:endParaRPr lang="de-CH" dirty="0"/>
          </a:p>
        </p:txBody>
      </p:sp>
      <p:sp>
        <p:nvSpPr>
          <p:cNvPr id="10" name="Content Placeholder 19"/>
          <p:cNvSpPr txBox="1">
            <a:spLocks/>
          </p:cNvSpPr>
          <p:nvPr/>
        </p:nvSpPr>
        <p:spPr bwMode="auto">
          <a:xfrm>
            <a:off x="752292" y="1353533"/>
            <a:ext cx="10106362" cy="3887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341313" rtl="0" eaLnBrk="1" fontAlgn="base" latinLnBrk="0" hangingPunct="1">
              <a:lnSpc>
                <a:spcPct val="100000"/>
              </a:lnSpc>
              <a:spcBef>
                <a:spcPct val="0"/>
              </a:spcBef>
              <a:spcAft>
                <a:spcPts val="600"/>
              </a:spcAft>
              <a:buClrTx/>
              <a:buSzTx/>
              <a:buFont typeface="Arial" charset="0"/>
              <a:buNone/>
              <a:tabLst/>
              <a:defRPr/>
            </a:pPr>
            <a:r>
              <a:rPr lang="de-CH" dirty="0">
                <a:solidFill>
                  <a:sysClr val="windowText" lastClr="000000"/>
                </a:solidFill>
                <a:latin typeface="Arial"/>
              </a:rPr>
              <a:t>Die ersten Assoziationen sind – wie erwartet – mit stereotypen Vorstellungen verknüpft. Die Befragten denken an körperliche Gewalt (126 Nennungen), Frauen erleben Gewalt (66 Nennungen), es findet in der Partnerschaft statt (56 Nennungen) und es sind eher Männer, welche Gewalt ausüben (52 Nennungen). Frauen, welche explizit als Gewaltausübende genannt wurden, haben wir unter ‘Gegenseitige Gewalt’ gezählt (21 Nennungen). Erfreulich ist, dass psychische Gewalt, resp. Formen psychischer Gewalt, mit 66 Nennungen relativ häufig genannt wurde. </a:t>
            </a:r>
          </a:p>
          <a:p>
            <a:pPr marL="0" marR="0" lvl="0" indent="0" algn="l" defTabSz="341313" rtl="0" eaLnBrk="1" fontAlgn="base" latinLnBrk="0" hangingPunct="1">
              <a:lnSpc>
                <a:spcPct val="100000"/>
              </a:lnSpc>
              <a:spcBef>
                <a:spcPct val="0"/>
              </a:spcBef>
              <a:spcAft>
                <a:spcPts val="600"/>
              </a:spcAft>
              <a:buClrTx/>
              <a:buSzTx/>
              <a:buFont typeface="Arial" charset="0"/>
              <a:buNone/>
              <a:tabLst/>
              <a:defRPr/>
            </a:pPr>
            <a:endParaRPr kumimoji="0" lang="de-CH" sz="2000" b="1" i="0" u="none" strike="noStrike" kern="1200" cap="none" spc="0" normalizeH="0" baseline="0" noProof="0" dirty="0">
              <a:ln>
                <a:noFill/>
              </a:ln>
              <a:solidFill>
                <a:sysClr val="windowText" lastClr="000000"/>
              </a:solidFill>
              <a:effectLst/>
              <a:uLnTx/>
              <a:uFillTx/>
              <a:latin typeface="Arial"/>
              <a:ea typeface="+mn-ea"/>
              <a:cs typeface="+mn-cs"/>
            </a:endParaRPr>
          </a:p>
          <a:p>
            <a:pPr marL="285750" marR="0" lvl="0" indent="-285750" algn="l" defTabSz="341313"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341313" rtl="0" eaLnBrk="1" fontAlgn="base" latinLnBrk="0" hangingPunct="1">
              <a:lnSpc>
                <a:spcPct val="100000"/>
              </a:lnSpc>
              <a:spcBef>
                <a:spcPct val="0"/>
              </a:spcBef>
              <a:spcAft>
                <a:spcPts val="600"/>
              </a:spcAft>
              <a:buClrTx/>
              <a:buSzTx/>
              <a:buFont typeface="Arial" charset="0"/>
              <a:buNone/>
              <a:tabLst/>
              <a:defRPr/>
            </a:pPr>
            <a:endParaRPr kumimoji="0" lang="de-CH"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8" name="Diagramm 7"/>
          <p:cNvGraphicFramePr>
            <a:graphicFrameLocks/>
          </p:cNvGraphicFramePr>
          <p:nvPr>
            <p:extLst>
              <p:ext uri="{D42A27DB-BD31-4B8C-83A1-F6EECF244321}">
                <p14:modId xmlns:p14="http://schemas.microsoft.com/office/powerpoint/2010/main" val="3933066710"/>
              </p:ext>
            </p:extLst>
          </p:nvPr>
        </p:nvGraphicFramePr>
        <p:xfrm>
          <a:off x="2543496" y="2564904"/>
          <a:ext cx="756813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9" name="Fußzeilenplatzhalter 4">
            <a:extLst>
              <a:ext uri="{FF2B5EF4-FFF2-40B4-BE49-F238E27FC236}">
                <a16:creationId xmlns:a16="http://schemas.microsoft.com/office/drawing/2014/main" id="{42AAF9BD-D9A1-45DA-A63F-A9AFDC2F7F8D}"/>
              </a:ext>
            </a:extLst>
          </p:cNvPr>
          <p:cNvSpPr txBox="1">
            <a:spLocks/>
          </p:cNvSpPr>
          <p:nvPr/>
        </p:nvSpPr>
        <p:spPr>
          <a:xfrm>
            <a:off x="1127448" y="6237312"/>
            <a:ext cx="8842750" cy="144016"/>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solidFill>
              </a:rPr>
              <a:t>Auswertung von 300 Freitext Antworten, gruppiert nach Themen</a:t>
            </a:r>
          </a:p>
        </p:txBody>
      </p:sp>
    </p:spTree>
    <p:extLst>
      <p:ext uri="{BB962C8B-B14F-4D97-AF65-F5344CB8AC3E}">
        <p14:creationId xmlns:p14="http://schemas.microsoft.com/office/powerpoint/2010/main" val="365361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731405" y="827043"/>
            <a:ext cx="10728325" cy="882541"/>
          </a:xfrm>
        </p:spPr>
        <p:txBody>
          <a:bodyPr/>
          <a:lstStyle/>
          <a:p>
            <a:r>
              <a:rPr lang="de-CH" dirty="0"/>
              <a:t>Welche Anzeichen für Häusliche Gewalt kennen Sie?</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dirty="0"/>
              <a:t>Pilotprojekt "Halt Gewalt"</a:t>
            </a:r>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5</a:t>
            </a:fld>
            <a:endParaRPr lang="de-CH" dirty="0"/>
          </a:p>
        </p:txBody>
      </p:sp>
      <p:sp>
        <p:nvSpPr>
          <p:cNvPr id="10" name="Content Placeholder 19"/>
          <p:cNvSpPr txBox="1">
            <a:spLocks/>
          </p:cNvSpPr>
          <p:nvPr/>
        </p:nvSpPr>
        <p:spPr bwMode="auto">
          <a:xfrm>
            <a:off x="731405" y="1628800"/>
            <a:ext cx="10117123" cy="38879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kumimoji="0" lang="de-CH" i="0" u="none" strike="noStrike" kern="1200" cap="none" spc="0" normalizeH="0" baseline="0" noProof="0" dirty="0">
                <a:ln>
                  <a:noFill/>
                </a:ln>
                <a:solidFill>
                  <a:sysClr val="windowText" lastClr="000000"/>
                </a:solidFill>
                <a:effectLst/>
                <a:uLnTx/>
                <a:uFillTx/>
                <a:latin typeface="Arial"/>
              </a:rPr>
              <a:t>Ausser körperlichen Verletzungen (80,3%) sind wenige konkrete Anzeichen bekannt. Personen beschreiben eher diffuse Anzeichen wie sozialer Rückzug (36,4%) oder </a:t>
            </a:r>
            <a:r>
              <a:rPr lang="de-CH" dirty="0">
                <a:solidFill>
                  <a:sysClr val="windowText" lastClr="000000"/>
                </a:solidFill>
              </a:rPr>
              <a:t>starke Veränderungen der Person mit der Beziehung (25,9%)</a:t>
            </a:r>
            <a:r>
              <a:rPr kumimoji="0" lang="de-CH" i="0" u="none" strike="noStrike" kern="1200" cap="none" spc="0" normalizeH="0" baseline="0" noProof="0" dirty="0">
                <a:ln>
                  <a:noFill/>
                </a:ln>
                <a:solidFill>
                  <a:sysClr val="windowText" lastClr="000000"/>
                </a:solidFill>
                <a:effectLst/>
                <a:uLnTx/>
                <a:uFillTx/>
                <a:latin typeface="Arial"/>
              </a:rPr>
              <a:t>. Konkrete Anzeichen</a:t>
            </a:r>
            <a:r>
              <a:rPr kumimoji="0" lang="de-CH" i="0" u="none" strike="noStrike" kern="1200" cap="none" spc="0" normalizeH="0" noProof="0" dirty="0">
                <a:ln>
                  <a:noFill/>
                </a:ln>
                <a:solidFill>
                  <a:sysClr val="windowText" lastClr="000000"/>
                </a:solidFill>
                <a:effectLst/>
                <a:uLnTx/>
                <a:uFillTx/>
                <a:latin typeface="Arial"/>
              </a:rPr>
              <a:t> für psychische Gewalt wie Kontrolle (18.4%), Verbote (11.9%) und Eifersucht  10.2%) wurden selten genannt, obwohl sie deutliche Alarmzeichen darstellen.  </a:t>
            </a:r>
            <a:endParaRPr kumimoji="0" lang="de-CH" i="0" u="none" strike="noStrike" kern="1200" cap="none" spc="0" normalizeH="0" baseline="0" noProof="0" dirty="0">
              <a:ln>
                <a:noFill/>
              </a:ln>
              <a:solidFill>
                <a:sysClr val="windowText" lastClr="000000"/>
              </a:solidFill>
              <a:effectLst/>
              <a:uLnTx/>
              <a:uFillTx/>
              <a:latin typeface="Arial"/>
            </a:endParaRPr>
          </a:p>
          <a:p>
            <a:pPr marL="285750" marR="0" lvl="0" indent="-285750" algn="l" defTabSz="341313"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341313" rtl="0" eaLnBrk="1" fontAlgn="base" latinLnBrk="0" hangingPunct="1">
              <a:lnSpc>
                <a:spcPct val="100000"/>
              </a:lnSpc>
              <a:spcBef>
                <a:spcPct val="0"/>
              </a:spcBef>
              <a:spcAft>
                <a:spcPts val="600"/>
              </a:spcAft>
              <a:buClrTx/>
              <a:buSzTx/>
              <a:buFont typeface="Arial" charset="0"/>
              <a:buNone/>
              <a:tabLst/>
              <a:defRPr/>
            </a:pPr>
            <a:endParaRPr kumimoji="0" lang="de-CH"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9" name="Diagramm 8"/>
          <p:cNvGraphicFramePr>
            <a:graphicFrameLocks/>
          </p:cNvGraphicFramePr>
          <p:nvPr>
            <p:extLst>
              <p:ext uri="{D42A27DB-BD31-4B8C-83A1-F6EECF244321}">
                <p14:modId xmlns:p14="http://schemas.microsoft.com/office/powerpoint/2010/main" val="4115591583"/>
              </p:ext>
            </p:extLst>
          </p:nvPr>
        </p:nvGraphicFramePr>
        <p:xfrm>
          <a:off x="1415480" y="2276872"/>
          <a:ext cx="892899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11" name="Fußzeilenplatzhalter 4">
            <a:extLst>
              <a:ext uri="{FF2B5EF4-FFF2-40B4-BE49-F238E27FC236}">
                <a16:creationId xmlns:a16="http://schemas.microsoft.com/office/drawing/2014/main" id="{42AAF9BD-D9A1-45DA-A63F-A9AFDC2F7F8D}"/>
              </a:ext>
            </a:extLst>
          </p:cNvPr>
          <p:cNvSpPr txBox="1">
            <a:spLocks/>
          </p:cNvSpPr>
          <p:nvPr/>
        </p:nvSpPr>
        <p:spPr>
          <a:xfrm>
            <a:off x="1271464" y="6174527"/>
            <a:ext cx="8842750" cy="144016"/>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solidFill>
              </a:rPr>
              <a:t>Auswertung von 300 Freitext Antworten, gruppiert nach Themen</a:t>
            </a:r>
          </a:p>
        </p:txBody>
      </p:sp>
    </p:spTree>
    <p:extLst>
      <p:ext uri="{BB962C8B-B14F-4D97-AF65-F5344CB8AC3E}">
        <p14:creationId xmlns:p14="http://schemas.microsoft.com/office/powerpoint/2010/main" val="300408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731405" y="1178307"/>
            <a:ext cx="10728325" cy="882541"/>
          </a:xfrm>
        </p:spPr>
        <p:txBody>
          <a:bodyPr/>
          <a:lstStyle/>
          <a:p>
            <a:r>
              <a:rPr lang="de-CH" dirty="0"/>
              <a:t>Sie hören laute Schreie und Sachen, die kaputt gehen in der Nachbarswohnung. Wie würden Sie reagieren?</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dirty="0"/>
              <a:t>Pilotprojekt "Halt Gewalt"</a:t>
            </a:r>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6</a:t>
            </a:fld>
            <a:endParaRPr lang="de-CH" dirty="0"/>
          </a:p>
        </p:txBody>
      </p:sp>
      <p:sp>
        <p:nvSpPr>
          <p:cNvPr id="10" name="Content Placeholder 19"/>
          <p:cNvSpPr txBox="1">
            <a:spLocks/>
          </p:cNvSpPr>
          <p:nvPr/>
        </p:nvSpPr>
        <p:spPr bwMode="auto">
          <a:xfrm>
            <a:off x="796776" y="2569791"/>
            <a:ext cx="4608512" cy="35279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341313" rtl="0" eaLnBrk="1" fontAlgn="base" latinLnBrk="0" hangingPunct="1">
              <a:lnSpc>
                <a:spcPct val="100000"/>
              </a:lnSpc>
              <a:spcBef>
                <a:spcPct val="0"/>
              </a:spcBef>
              <a:spcAft>
                <a:spcPts val="600"/>
              </a:spcAft>
              <a:buClrTx/>
              <a:buSzTx/>
              <a:buFont typeface="Arial" charset="0"/>
              <a:buNone/>
              <a:tabLst/>
              <a:defRPr/>
            </a:pPr>
            <a:r>
              <a:rPr kumimoji="0" lang="de-CH" sz="1600" b="0" i="0" u="none" strike="noStrike" kern="1200" cap="none" spc="0" normalizeH="0" baseline="0" noProof="0" dirty="0">
                <a:ln>
                  <a:noFill/>
                </a:ln>
                <a:solidFill>
                  <a:sysClr val="windowText" lastClr="000000"/>
                </a:solidFill>
                <a:effectLst/>
                <a:uLnTx/>
                <a:uFillTx/>
                <a:latin typeface="Arial"/>
                <a:ea typeface="+mn-ea"/>
                <a:cs typeface="+mn-cs"/>
              </a:rPr>
              <a:t>Die meisten befragten Personen würden die Polizei rufen, wenn sie Schreie und Lärm aus der Nachbarwohnung hören (66,2%). Allerdings wurde im Gespräch oft abgeschwächt oder konditioniert: Personen</a:t>
            </a:r>
            <a:r>
              <a:rPr kumimoji="0" lang="de-CH" sz="1600" b="0" i="0" u="none" strike="noStrike" kern="1200" cap="none" spc="0" normalizeH="0" noProof="0" dirty="0">
                <a:ln>
                  <a:noFill/>
                </a:ln>
                <a:solidFill>
                  <a:sysClr val="windowText" lastClr="000000"/>
                </a:solidFill>
                <a:effectLst/>
                <a:uLnTx/>
                <a:uFillTx/>
                <a:latin typeface="Arial"/>
                <a:ea typeface="+mn-ea"/>
                <a:cs typeface="+mn-cs"/>
              </a:rPr>
              <a:t> würden erst klingeln, und dann vielleicht die Polizei rufen, oder die Polizei nur rufen, wenn es mehrmals vorkommt. Auch würden viele die Person nur ansprechen, wenn sie die Person kennen, oder nur klingeln, wenn sie die Personen kennen oder die Situation einschätzen können. </a:t>
            </a:r>
            <a:endParaRPr kumimoji="0" lang="de-CH"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8" name="Diagramm 7"/>
          <p:cNvGraphicFramePr>
            <a:graphicFrameLocks/>
          </p:cNvGraphicFramePr>
          <p:nvPr>
            <p:extLst>
              <p:ext uri="{D42A27DB-BD31-4B8C-83A1-F6EECF244321}">
                <p14:modId xmlns:p14="http://schemas.microsoft.com/office/powerpoint/2010/main" val="106434623"/>
              </p:ext>
            </p:extLst>
          </p:nvPr>
        </p:nvGraphicFramePr>
        <p:xfrm>
          <a:off x="5405288" y="2060848"/>
          <a:ext cx="6210300" cy="3414713"/>
        </p:xfrm>
        <a:graphic>
          <a:graphicData uri="http://schemas.openxmlformats.org/drawingml/2006/chart">
            <c:chart xmlns:c="http://schemas.openxmlformats.org/drawingml/2006/chart" xmlns:r="http://schemas.openxmlformats.org/officeDocument/2006/relationships" r:id="rId2"/>
          </a:graphicData>
        </a:graphic>
      </p:graphicFrame>
      <p:sp>
        <p:nvSpPr>
          <p:cNvPr id="11" name="Fußzeilenplatzhalter 4">
            <a:extLst>
              <a:ext uri="{FF2B5EF4-FFF2-40B4-BE49-F238E27FC236}">
                <a16:creationId xmlns:a16="http://schemas.microsoft.com/office/drawing/2014/main" id="{42AAF9BD-D9A1-45DA-A63F-A9AFDC2F7F8D}"/>
              </a:ext>
            </a:extLst>
          </p:cNvPr>
          <p:cNvSpPr txBox="1">
            <a:spLocks/>
          </p:cNvSpPr>
          <p:nvPr/>
        </p:nvSpPr>
        <p:spPr>
          <a:xfrm>
            <a:off x="2531604" y="5509344"/>
            <a:ext cx="8842750" cy="144016"/>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solidFill>
              </a:rPr>
              <a:t>300 Antworten, Mehrfachauswahl möglich</a:t>
            </a:r>
          </a:p>
        </p:txBody>
      </p:sp>
    </p:spTree>
    <p:extLst>
      <p:ext uri="{BB962C8B-B14F-4D97-AF65-F5344CB8AC3E}">
        <p14:creationId xmlns:p14="http://schemas.microsoft.com/office/powerpoint/2010/main" val="123969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731405" y="1178307"/>
            <a:ext cx="10728325" cy="882541"/>
          </a:xfrm>
        </p:spPr>
        <p:txBody>
          <a:bodyPr/>
          <a:lstStyle/>
          <a:p>
            <a:r>
              <a:rPr lang="de-CH" dirty="0"/>
              <a:t>Wie reagieren Sie, wenn Sie mitbekommen, dass eine Person innerhalb ihrer Beziehung ständig beleidigt, gedemütigt und kontrolliert wird?</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dirty="0"/>
              <a:t>Pilotprojekt "Halt Gewalt"</a:t>
            </a:r>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7</a:t>
            </a:fld>
            <a:endParaRPr lang="de-CH" dirty="0"/>
          </a:p>
        </p:txBody>
      </p:sp>
      <p:sp>
        <p:nvSpPr>
          <p:cNvPr id="10" name="Content Placeholder 19"/>
          <p:cNvSpPr txBox="1">
            <a:spLocks/>
          </p:cNvSpPr>
          <p:nvPr/>
        </p:nvSpPr>
        <p:spPr bwMode="auto">
          <a:xfrm>
            <a:off x="796775" y="2569791"/>
            <a:ext cx="4873179" cy="35279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341313" rtl="0" eaLnBrk="1" fontAlgn="base" latinLnBrk="0" hangingPunct="1">
              <a:lnSpc>
                <a:spcPct val="100000"/>
              </a:lnSpc>
              <a:spcBef>
                <a:spcPct val="0"/>
              </a:spcBef>
              <a:spcAft>
                <a:spcPts val="600"/>
              </a:spcAft>
              <a:buClrTx/>
              <a:buSzTx/>
              <a:buFont typeface="Arial" charset="0"/>
              <a:buNone/>
              <a:tabLst/>
              <a:defRPr/>
            </a:pPr>
            <a:r>
              <a:rPr kumimoji="0" lang="de-CH" sz="1600" b="0" i="0" u="none" strike="noStrike" kern="1200" cap="none" spc="0" normalizeH="0" baseline="0" noProof="0" dirty="0">
                <a:ln>
                  <a:noFill/>
                </a:ln>
                <a:solidFill>
                  <a:sysClr val="windowText" lastClr="000000"/>
                </a:solidFill>
                <a:effectLst/>
                <a:uLnTx/>
                <a:uFillTx/>
                <a:latin typeface="Arial"/>
                <a:ea typeface="+mn-ea"/>
                <a:cs typeface="+mn-cs"/>
              </a:rPr>
              <a:t>Die meisten Personen würden am ehesten die betroffene Person ansprechen</a:t>
            </a:r>
            <a:r>
              <a:rPr kumimoji="0" lang="de-CH" sz="1600" b="0" i="0" u="none" strike="noStrike" kern="1200" cap="none" spc="0" normalizeH="0" noProof="0" dirty="0">
                <a:ln>
                  <a:noFill/>
                </a:ln>
                <a:solidFill>
                  <a:sysClr val="windowText" lastClr="000000"/>
                </a:solidFill>
                <a:effectLst/>
                <a:uLnTx/>
                <a:uFillTx/>
                <a:latin typeface="Arial"/>
                <a:ea typeface="+mn-ea"/>
                <a:cs typeface="+mn-cs"/>
              </a:rPr>
              <a:t> (70,7%)</a:t>
            </a:r>
            <a:r>
              <a:rPr lang="de-CH" noProof="0" dirty="0">
                <a:solidFill>
                  <a:sysClr val="windowText" lastClr="000000"/>
                </a:solidFill>
                <a:latin typeface="Arial"/>
              </a:rPr>
              <a:t>. Am zweithäufigsten wurde «Hilfe anbieten» gewählt, wobei hier </a:t>
            </a:r>
            <a:r>
              <a:rPr lang="de-CH" dirty="0">
                <a:solidFill>
                  <a:sysClr val="windowText" lastClr="000000"/>
                </a:solidFill>
                <a:latin typeface="Arial"/>
              </a:rPr>
              <a:t>n</a:t>
            </a:r>
            <a:r>
              <a:rPr lang="de-CH" noProof="0" dirty="0" err="1">
                <a:solidFill>
                  <a:sysClr val="windowText" lastClr="000000"/>
                </a:solidFill>
                <a:latin typeface="Arial"/>
              </a:rPr>
              <a:t>icht</a:t>
            </a:r>
            <a:r>
              <a:rPr lang="de-CH" noProof="0" dirty="0">
                <a:solidFill>
                  <a:sysClr val="windowText" lastClr="000000"/>
                </a:solidFill>
                <a:latin typeface="Arial"/>
              </a:rPr>
              <a:t> klar gefragt wurde, ob die Hilfe eher an die übergriffige oder betroffene Person gerichtet wäre. Ungefähr jede vierte befragte Person würde die übergriffige Person ansprechen (25,9%). Auch hier wurde im Gespräch viel nuanciert: Befragte Personen erklärten, dass sie die Person ansprechen würden, welche sie besser kennen, nur Hilfe anbieten würden, wenn sie die Person gut kennen. Weiter wurden von einigen Personen </a:t>
            </a:r>
            <a:r>
              <a:rPr lang="de-CH" noProof="0" dirty="0">
                <a:latin typeface="Arial"/>
              </a:rPr>
              <a:t>sinnvolle Strategien für die Ansprache </a:t>
            </a:r>
            <a:r>
              <a:rPr lang="de-CH" noProof="0" dirty="0" smtClean="0">
                <a:latin typeface="Arial"/>
              </a:rPr>
              <a:t>genannt: z.B. die </a:t>
            </a:r>
            <a:r>
              <a:rPr lang="de-CH" noProof="0" dirty="0">
                <a:latin typeface="Arial"/>
              </a:rPr>
              <a:t>betroffene Person ansprechen, wenn sie alleine </a:t>
            </a:r>
            <a:r>
              <a:rPr lang="de-CH" noProof="0" dirty="0" smtClean="0">
                <a:latin typeface="Arial"/>
              </a:rPr>
              <a:t>ist</a:t>
            </a:r>
            <a:r>
              <a:rPr lang="de-CH" dirty="0" smtClean="0">
                <a:latin typeface="Arial"/>
              </a:rPr>
              <a:t>; </a:t>
            </a:r>
            <a:r>
              <a:rPr lang="de-CH" noProof="0" dirty="0" smtClean="0">
                <a:solidFill>
                  <a:sysClr val="windowText" lastClr="000000"/>
                </a:solidFill>
                <a:latin typeface="Arial"/>
              </a:rPr>
              <a:t>die </a:t>
            </a:r>
            <a:r>
              <a:rPr lang="de-CH" noProof="0" dirty="0">
                <a:solidFill>
                  <a:sysClr val="windowText" lastClr="000000"/>
                </a:solidFill>
                <a:latin typeface="Arial"/>
              </a:rPr>
              <a:t>Person selbst entscheiden </a:t>
            </a:r>
            <a:r>
              <a:rPr lang="de-CH" noProof="0" dirty="0" smtClean="0">
                <a:solidFill>
                  <a:sysClr val="windowText" lastClr="000000"/>
                </a:solidFill>
                <a:latin typeface="Arial"/>
              </a:rPr>
              <a:t>lassen, etc. </a:t>
            </a:r>
            <a:endParaRPr kumimoji="0" lang="de-CH"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Fußzeilenplatzhalter 4">
            <a:extLst>
              <a:ext uri="{FF2B5EF4-FFF2-40B4-BE49-F238E27FC236}">
                <a16:creationId xmlns:a16="http://schemas.microsoft.com/office/drawing/2014/main" id="{42AAF9BD-D9A1-45DA-A63F-A9AFDC2F7F8D}"/>
              </a:ext>
            </a:extLst>
          </p:cNvPr>
          <p:cNvSpPr txBox="1">
            <a:spLocks/>
          </p:cNvSpPr>
          <p:nvPr/>
        </p:nvSpPr>
        <p:spPr>
          <a:xfrm>
            <a:off x="2531604" y="5509344"/>
            <a:ext cx="8842750" cy="144016"/>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solidFill>
              </a:rPr>
              <a:t>300 Antworten, Mehrfachauswahl möglich</a:t>
            </a:r>
          </a:p>
        </p:txBody>
      </p:sp>
      <p:graphicFrame>
        <p:nvGraphicFramePr>
          <p:cNvPr id="9" name="Diagramm 8"/>
          <p:cNvGraphicFramePr>
            <a:graphicFrameLocks/>
          </p:cNvGraphicFramePr>
          <p:nvPr>
            <p:extLst>
              <p:ext uri="{D42A27DB-BD31-4B8C-83A1-F6EECF244321}">
                <p14:modId xmlns:p14="http://schemas.microsoft.com/office/powerpoint/2010/main" val="2805593686"/>
              </p:ext>
            </p:extLst>
          </p:nvPr>
        </p:nvGraphicFramePr>
        <p:xfrm>
          <a:off x="5835741" y="2348880"/>
          <a:ext cx="5372827" cy="3160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244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646029" y="541671"/>
            <a:ext cx="10728325" cy="882541"/>
          </a:xfrm>
        </p:spPr>
        <p:txBody>
          <a:bodyPr/>
          <a:lstStyle/>
          <a:p>
            <a:r>
              <a:rPr lang="de-CH" dirty="0"/>
              <a:t>Was macht es schwierig, eine Person anzusprechen, wenn wir vermuten dass diese Gewalt erlebt?</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dirty="0"/>
              <a:t>Pilotprojekt "Halt Gewalt"</a:t>
            </a:r>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8</a:t>
            </a:fld>
            <a:endParaRPr lang="de-CH" dirty="0"/>
          </a:p>
        </p:txBody>
      </p:sp>
      <p:sp>
        <p:nvSpPr>
          <p:cNvPr id="10" name="Content Placeholder 19"/>
          <p:cNvSpPr txBox="1">
            <a:spLocks/>
          </p:cNvSpPr>
          <p:nvPr/>
        </p:nvSpPr>
        <p:spPr bwMode="auto">
          <a:xfrm>
            <a:off x="646042" y="1517106"/>
            <a:ext cx="10350716" cy="9745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341313" rtl="0" eaLnBrk="1" fontAlgn="base" latinLnBrk="0" hangingPunct="1">
              <a:lnSpc>
                <a:spcPct val="100000"/>
              </a:lnSpc>
              <a:spcBef>
                <a:spcPct val="0"/>
              </a:spcBef>
              <a:spcAft>
                <a:spcPts val="600"/>
              </a:spcAft>
              <a:buClrTx/>
              <a:buSzTx/>
              <a:tabLst/>
              <a:defRPr/>
            </a:pPr>
            <a:r>
              <a:rPr lang="de-CH" noProof="0" dirty="0">
                <a:solidFill>
                  <a:sysClr val="windowText" lastClr="000000"/>
                </a:solidFill>
                <a:latin typeface="Arial"/>
              </a:rPr>
              <a:t>Am häufigsten nannten die befragten Personen als Schwierigkeit, dass die Ansprache als eindringen in die Privatsphäre empfunden wird (43 Nennungen), und die Befürchtung, dass die betroffene Person nicht darüber sprechen möchte oder den Verdacht abstreitet (37 Nennungen). Auch Angst etwas falsch zu machen (33 Nennungen), sowie Angst vor einer negativen Reaktion und Scham (je 29 Nennungen) beeinflussen das Verhalten der Befragten.  </a:t>
            </a:r>
            <a:endParaRPr kumimoji="0" lang="de-CH" b="0" i="0" u="none" strike="noStrike" kern="1200" cap="none" spc="0" normalizeH="0" baseline="0" noProof="0" dirty="0">
              <a:ln>
                <a:noFill/>
              </a:ln>
              <a:solidFill>
                <a:sysClr val="windowText" lastClr="000000"/>
              </a:solidFill>
              <a:effectLst/>
              <a:uLnTx/>
              <a:uFillTx/>
              <a:latin typeface="Arial"/>
            </a:endParaRPr>
          </a:p>
          <a:p>
            <a:pPr marL="0" marR="0" lvl="0" indent="0" algn="l" defTabSz="341313" rtl="0" eaLnBrk="1" fontAlgn="base" latinLnBrk="0" hangingPunct="1">
              <a:lnSpc>
                <a:spcPct val="100000"/>
              </a:lnSpc>
              <a:spcBef>
                <a:spcPct val="0"/>
              </a:spcBef>
              <a:spcAft>
                <a:spcPts val="600"/>
              </a:spcAft>
              <a:buClrTx/>
              <a:buSzTx/>
              <a:buFont typeface="Arial" charset="0"/>
              <a:buNone/>
              <a:tabLst/>
              <a:defRPr/>
            </a:pPr>
            <a:endParaRPr kumimoji="0" lang="de-CH"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9" name="Diagramm 8"/>
          <p:cNvGraphicFramePr>
            <a:graphicFrameLocks/>
          </p:cNvGraphicFramePr>
          <p:nvPr>
            <p:extLst>
              <p:ext uri="{D42A27DB-BD31-4B8C-83A1-F6EECF244321}">
                <p14:modId xmlns:p14="http://schemas.microsoft.com/office/powerpoint/2010/main" val="2332688445"/>
              </p:ext>
            </p:extLst>
          </p:nvPr>
        </p:nvGraphicFramePr>
        <p:xfrm>
          <a:off x="1721081" y="2491620"/>
          <a:ext cx="9055439" cy="3724806"/>
        </p:xfrm>
        <a:graphic>
          <a:graphicData uri="http://schemas.openxmlformats.org/drawingml/2006/chart">
            <c:chart xmlns:c="http://schemas.openxmlformats.org/drawingml/2006/chart" xmlns:r="http://schemas.openxmlformats.org/officeDocument/2006/relationships" r:id="rId2"/>
          </a:graphicData>
        </a:graphic>
      </p:graphicFrame>
      <p:sp>
        <p:nvSpPr>
          <p:cNvPr id="11" name="Fußzeilenplatzhalter 4">
            <a:extLst>
              <a:ext uri="{FF2B5EF4-FFF2-40B4-BE49-F238E27FC236}">
                <a16:creationId xmlns:a16="http://schemas.microsoft.com/office/drawing/2014/main" id="{42AAF9BD-D9A1-45DA-A63F-A9AFDC2F7F8D}"/>
              </a:ext>
            </a:extLst>
          </p:cNvPr>
          <p:cNvSpPr txBox="1">
            <a:spLocks/>
          </p:cNvSpPr>
          <p:nvPr/>
        </p:nvSpPr>
        <p:spPr>
          <a:xfrm>
            <a:off x="2063552" y="6216426"/>
            <a:ext cx="8842750" cy="144016"/>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solidFill>
              </a:rPr>
              <a:t>Auswertung von 300 Freitext Antworten, gruppiert nach Themen</a:t>
            </a:r>
          </a:p>
        </p:txBody>
      </p:sp>
    </p:spTree>
    <p:extLst>
      <p:ext uri="{BB962C8B-B14F-4D97-AF65-F5344CB8AC3E}">
        <p14:creationId xmlns:p14="http://schemas.microsoft.com/office/powerpoint/2010/main" val="272181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44AB9-A39C-43D8-AB91-29E7F989DD54}"/>
              </a:ext>
            </a:extLst>
          </p:cNvPr>
          <p:cNvSpPr>
            <a:spLocks noGrp="1"/>
          </p:cNvSpPr>
          <p:nvPr>
            <p:ph type="title"/>
          </p:nvPr>
        </p:nvSpPr>
        <p:spPr>
          <a:xfrm>
            <a:off x="747490" y="507615"/>
            <a:ext cx="10728325" cy="882541"/>
          </a:xfrm>
        </p:spPr>
        <p:txBody>
          <a:bodyPr/>
          <a:lstStyle/>
          <a:p>
            <a:r>
              <a:rPr lang="de-CH" dirty="0"/>
              <a:t>Was würde helfen, um eine betroffene Person anzusprechen? </a:t>
            </a:r>
          </a:p>
        </p:txBody>
      </p:sp>
      <p:sp>
        <p:nvSpPr>
          <p:cNvPr id="4" name="Datumsplatzhalter 3">
            <a:extLst>
              <a:ext uri="{FF2B5EF4-FFF2-40B4-BE49-F238E27FC236}">
                <a16:creationId xmlns:a16="http://schemas.microsoft.com/office/drawing/2014/main" id="{4B46D4CA-3A2C-4D31-81D9-FCE07D6BA7A9}"/>
              </a:ext>
            </a:extLst>
          </p:cNvPr>
          <p:cNvSpPr>
            <a:spLocks noGrp="1"/>
          </p:cNvSpPr>
          <p:nvPr>
            <p:ph type="dt" sz="half" idx="10"/>
          </p:nvPr>
        </p:nvSpPr>
        <p:spPr/>
        <p:txBody>
          <a:bodyPr/>
          <a:lstStyle/>
          <a:p>
            <a:fld id="{D7A19568-067D-4F6C-B810-CFFC2C5140B0}" type="datetime1">
              <a:rPr lang="de-CH" smtClean="0"/>
              <a:t>19.08.2024</a:t>
            </a:fld>
            <a:endParaRPr lang="de-CH" dirty="0"/>
          </a:p>
        </p:txBody>
      </p:sp>
      <p:sp>
        <p:nvSpPr>
          <p:cNvPr id="5" name="Fußzeilenplatzhalter 4">
            <a:extLst>
              <a:ext uri="{FF2B5EF4-FFF2-40B4-BE49-F238E27FC236}">
                <a16:creationId xmlns:a16="http://schemas.microsoft.com/office/drawing/2014/main" id="{42AAF9BD-D9A1-45DA-A63F-A9AFDC2F7F8D}"/>
              </a:ext>
            </a:extLst>
          </p:cNvPr>
          <p:cNvSpPr>
            <a:spLocks noGrp="1"/>
          </p:cNvSpPr>
          <p:nvPr>
            <p:ph type="ftr" sz="quarter" idx="11"/>
          </p:nvPr>
        </p:nvSpPr>
        <p:spPr/>
        <p:txBody>
          <a:bodyPr/>
          <a:lstStyle/>
          <a:p>
            <a:r>
              <a:rPr lang="de-CH" dirty="0"/>
              <a:t>Pilotprojekt "Halt Gewalt"</a:t>
            </a:r>
          </a:p>
        </p:txBody>
      </p:sp>
      <p:sp>
        <p:nvSpPr>
          <p:cNvPr id="7" name="Foliennummernplatzhalter 6">
            <a:extLst>
              <a:ext uri="{FF2B5EF4-FFF2-40B4-BE49-F238E27FC236}">
                <a16:creationId xmlns:a16="http://schemas.microsoft.com/office/drawing/2014/main" id="{FD41B6C7-149E-C9C3-BDAE-2EA3957A9121}"/>
              </a:ext>
            </a:extLst>
          </p:cNvPr>
          <p:cNvSpPr>
            <a:spLocks noGrp="1"/>
          </p:cNvSpPr>
          <p:nvPr>
            <p:ph type="sldNum" sz="quarter" idx="12"/>
          </p:nvPr>
        </p:nvSpPr>
        <p:spPr/>
        <p:txBody>
          <a:bodyPr/>
          <a:lstStyle/>
          <a:p>
            <a:pPr algn="l"/>
            <a:r>
              <a:rPr lang="de-CH"/>
              <a:t>  |  </a:t>
            </a:r>
            <a:fld id="{442AD375-037F-43D0-B059-5172DA06796A}" type="slidenum">
              <a:rPr lang="de-CH" smtClean="0"/>
              <a:pPr algn="l"/>
              <a:t>9</a:t>
            </a:fld>
            <a:endParaRPr lang="de-CH" dirty="0"/>
          </a:p>
        </p:txBody>
      </p:sp>
      <p:sp>
        <p:nvSpPr>
          <p:cNvPr id="10" name="Content Placeholder 19"/>
          <p:cNvSpPr txBox="1">
            <a:spLocks/>
          </p:cNvSpPr>
          <p:nvPr/>
        </p:nvSpPr>
        <p:spPr bwMode="auto">
          <a:xfrm>
            <a:off x="726706" y="1426373"/>
            <a:ext cx="8557195" cy="5008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313" rtl="0" eaLnBrk="1" fontAlgn="base" hangingPunct="1">
              <a:spcBef>
                <a:spcPct val="0"/>
              </a:spcBef>
              <a:spcAft>
                <a:spcPts val="600"/>
              </a:spcAft>
              <a:buFont typeface="Arial" charset="0"/>
              <a:defRPr lang="de-DE" sz="1600" kern="1200" dirty="0" smtClean="0">
                <a:solidFill>
                  <a:schemeClr val="tx1"/>
                </a:solidFill>
                <a:latin typeface="+mn-lt"/>
                <a:ea typeface="+mn-ea"/>
                <a:cs typeface="+mn-cs"/>
              </a:defRPr>
            </a:lvl1pPr>
            <a:lvl2pPr marL="341313" indent="-341313" algn="l" defTabSz="341313" rtl="0" eaLnBrk="1" fontAlgn="base" hangingPunct="1">
              <a:spcBef>
                <a:spcPct val="0"/>
              </a:spcBef>
              <a:spcAft>
                <a:spcPts val="600"/>
              </a:spcAft>
              <a:buFont typeface="Arial" charset="0"/>
              <a:buChar char="–"/>
              <a:defRPr sz="1600" kern="1200">
                <a:solidFill>
                  <a:schemeClr val="tx1"/>
                </a:solidFill>
                <a:latin typeface="+mn-lt"/>
                <a:ea typeface="+mn-ea"/>
                <a:cs typeface="+mn-cs"/>
              </a:defRPr>
            </a:lvl2pPr>
            <a:lvl3pPr marL="341313" algn="l" defTabSz="341313" rtl="0" eaLnBrk="1" fontAlgn="base" hangingPunct="1">
              <a:spcBef>
                <a:spcPct val="0"/>
              </a:spcBef>
              <a:spcAft>
                <a:spcPts val="600"/>
              </a:spcAft>
              <a:buFont typeface="Arial" charset="0"/>
              <a:defRPr sz="1600" kern="1200">
                <a:solidFill>
                  <a:schemeClr val="tx1"/>
                </a:solidFill>
                <a:latin typeface="+mn-lt"/>
                <a:ea typeface="+mn-ea"/>
                <a:cs typeface="+mn-cs"/>
              </a:defRPr>
            </a:lvl3pPr>
            <a:lvl4pPr marL="682625" indent="-341313" algn="l" defTabSz="341313" rtl="0" eaLnBrk="1" fontAlgn="base" hangingPunct="1">
              <a:spcBef>
                <a:spcPct val="0"/>
              </a:spcBef>
              <a:spcAft>
                <a:spcPts val="600"/>
              </a:spcAft>
              <a:buFont typeface="Arial" charset="0"/>
              <a:buChar char="–"/>
              <a:defRPr lang="de-DE" sz="1600" kern="1200" dirty="0" smtClean="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341313" rtl="0" eaLnBrk="1" fontAlgn="base" latinLnBrk="0" hangingPunct="1">
              <a:lnSpc>
                <a:spcPct val="100000"/>
              </a:lnSpc>
              <a:spcBef>
                <a:spcPct val="0"/>
              </a:spcBef>
              <a:spcAft>
                <a:spcPts val="600"/>
              </a:spcAft>
              <a:buClrTx/>
              <a:buSzTx/>
              <a:buFont typeface="Arial" charset="0"/>
              <a:buNone/>
              <a:tabLst/>
              <a:defRPr/>
            </a:pPr>
            <a:r>
              <a:rPr kumimoji="0" lang="de-CH" i="0" u="none" strike="noStrike" kern="1200" cap="none" spc="0" normalizeH="0" baseline="0" noProof="0" dirty="0">
                <a:ln>
                  <a:noFill/>
                </a:ln>
                <a:solidFill>
                  <a:sysClr val="windowText" lastClr="000000"/>
                </a:solidFill>
                <a:effectLst/>
                <a:uLnTx/>
                <a:uFillTx/>
                <a:latin typeface="Arial"/>
                <a:ea typeface="+mn-ea"/>
                <a:cs typeface="+mn-cs"/>
              </a:rPr>
              <a:t>Am häufigsten wurde genannt, die Person nicht alleine ansprechen</a:t>
            </a:r>
            <a:r>
              <a:rPr kumimoji="0" lang="de-CH" i="0" u="none" strike="noStrike" kern="1200" cap="none" spc="0" normalizeH="0" noProof="0" dirty="0">
                <a:ln>
                  <a:noFill/>
                </a:ln>
                <a:solidFill>
                  <a:sysClr val="windowText" lastClr="000000"/>
                </a:solidFill>
                <a:effectLst/>
                <a:uLnTx/>
                <a:uFillTx/>
                <a:latin typeface="Arial"/>
                <a:ea typeface="+mn-ea"/>
                <a:cs typeface="+mn-cs"/>
              </a:rPr>
              <a:t> zu müssen (33 Nennungen), die Person gut zu kennen (28 Nennungen), sowie Nennungen in Bezug auf das Hilfesystem (Hotline, 27 Nennungen und Infos zum System haben, 26 Nennungen) </a:t>
            </a:r>
            <a:endParaRPr kumimoji="0" lang="de-CH" i="0" u="none" strike="noStrike" kern="1200" cap="none" spc="0" normalizeH="0" baseline="0" noProof="0" dirty="0">
              <a:ln>
                <a:noFill/>
              </a:ln>
              <a:solidFill>
                <a:sysClr val="windowText" lastClr="000000"/>
              </a:solidFill>
              <a:effectLst/>
              <a:uLnTx/>
              <a:uFillTx/>
              <a:latin typeface="Arial"/>
              <a:ea typeface="+mn-ea"/>
              <a:cs typeface="+mn-cs"/>
            </a:endParaRPr>
          </a:p>
          <a:p>
            <a:pPr marL="285750" marR="0" lvl="0" indent="-285750" algn="l" defTabSz="341313"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de-CH" sz="20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341313" rtl="0" eaLnBrk="1" fontAlgn="base" latinLnBrk="0" hangingPunct="1">
              <a:lnSpc>
                <a:spcPct val="100000"/>
              </a:lnSpc>
              <a:spcBef>
                <a:spcPct val="0"/>
              </a:spcBef>
              <a:spcAft>
                <a:spcPts val="600"/>
              </a:spcAft>
              <a:buClrTx/>
              <a:buSzTx/>
              <a:buFont typeface="Arial" charset="0"/>
              <a:buNone/>
              <a:tabLst/>
              <a:defRPr/>
            </a:pPr>
            <a:endParaRPr kumimoji="0" lang="de-CH"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8" name="Diagramm 7"/>
          <p:cNvGraphicFramePr>
            <a:graphicFrameLocks/>
          </p:cNvGraphicFramePr>
          <p:nvPr>
            <p:extLst>
              <p:ext uri="{D42A27DB-BD31-4B8C-83A1-F6EECF244321}">
                <p14:modId xmlns:p14="http://schemas.microsoft.com/office/powerpoint/2010/main" val="2734251353"/>
              </p:ext>
            </p:extLst>
          </p:nvPr>
        </p:nvGraphicFramePr>
        <p:xfrm>
          <a:off x="726706" y="2285615"/>
          <a:ext cx="10769894" cy="3951697"/>
        </p:xfrm>
        <a:graphic>
          <a:graphicData uri="http://schemas.openxmlformats.org/drawingml/2006/chart">
            <c:chart xmlns:c="http://schemas.openxmlformats.org/drawingml/2006/chart" xmlns:r="http://schemas.openxmlformats.org/officeDocument/2006/relationships" r:id="rId2"/>
          </a:graphicData>
        </a:graphic>
      </p:graphicFrame>
      <p:sp>
        <p:nvSpPr>
          <p:cNvPr id="9" name="Fußzeilenplatzhalter 4">
            <a:extLst>
              <a:ext uri="{FF2B5EF4-FFF2-40B4-BE49-F238E27FC236}">
                <a16:creationId xmlns:a16="http://schemas.microsoft.com/office/drawing/2014/main" id="{42AAF9BD-D9A1-45DA-A63F-A9AFDC2F7F8D}"/>
              </a:ext>
            </a:extLst>
          </p:cNvPr>
          <p:cNvSpPr txBox="1">
            <a:spLocks/>
          </p:cNvSpPr>
          <p:nvPr/>
        </p:nvSpPr>
        <p:spPr>
          <a:xfrm>
            <a:off x="2531604" y="6234572"/>
            <a:ext cx="8842750" cy="144016"/>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solidFill>
              </a:rPr>
              <a:t>Auswertung von 300 Freitext Antworten, gruppiert nach Themen</a:t>
            </a:r>
          </a:p>
        </p:txBody>
      </p:sp>
    </p:spTree>
    <p:extLst>
      <p:ext uri="{BB962C8B-B14F-4D97-AF65-F5344CB8AC3E}">
        <p14:creationId xmlns:p14="http://schemas.microsoft.com/office/powerpoint/2010/main" val="2878371064"/>
      </p:ext>
    </p:extLst>
  </p:cSld>
  <p:clrMapOvr>
    <a:masterClrMapping/>
  </p:clrMapOvr>
</p:sld>
</file>

<file path=ppt/theme/theme1.xml><?xml version="1.0" encoding="utf-8"?>
<a:theme xmlns:a="http://schemas.openxmlformats.org/drawingml/2006/main" name="Benutzerdefiniertes Design">
  <a:themeElements>
    <a:clrScheme name="Polizei BS2">
      <a:dk1>
        <a:sysClr val="windowText" lastClr="000000"/>
      </a:dk1>
      <a:lt1>
        <a:sysClr val="window" lastClr="FFFFFF"/>
      </a:lt1>
      <a:dk2>
        <a:srgbClr val="4B4B4B"/>
      </a:dk2>
      <a:lt2>
        <a:srgbClr val="B9B9B9"/>
      </a:lt2>
      <a:accent1>
        <a:srgbClr val="003978"/>
      </a:accent1>
      <a:accent2>
        <a:srgbClr val="8DBDDA"/>
      </a:accent2>
      <a:accent3>
        <a:srgbClr val="2A5F21"/>
      </a:accent3>
      <a:accent4>
        <a:srgbClr val="9F0927"/>
      </a:accent4>
      <a:accent5>
        <a:srgbClr val="F9C51A"/>
      </a:accent5>
      <a:accent6>
        <a:srgbClr val="FFFF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PT-Vorlage Kapo_neu_Jan2024.potx [Schreibgeschützt]" id="{AA778567-C22F-4A67-8560-ED9E4D619D1F}" vid="{5D9CFF4C-3199-45FA-ACA6-2B9A1A3F9372}"/>
    </a:ext>
  </a:extLst>
</a:theme>
</file>

<file path=ppt/theme/theme2.xml><?xml version="1.0" encoding="utf-8"?>
<a:theme xmlns:a="http://schemas.openxmlformats.org/drawingml/2006/main" name="Office Theme">
  <a:themeElements>
    <a:clrScheme name="Polizei BS">
      <a:dk1>
        <a:sysClr val="windowText" lastClr="000000"/>
      </a:dk1>
      <a:lt1>
        <a:sysClr val="window" lastClr="FFFFFF"/>
      </a:lt1>
      <a:dk2>
        <a:srgbClr val="4B4B4B"/>
      </a:dk2>
      <a:lt2>
        <a:srgbClr val="B9B9B9"/>
      </a:lt2>
      <a:accent1>
        <a:srgbClr val="003978"/>
      </a:accent1>
      <a:accent2>
        <a:srgbClr val="3A7912"/>
      </a:accent2>
      <a:accent3>
        <a:srgbClr val="4FCE1C"/>
      </a:accent3>
      <a:accent4>
        <a:srgbClr val="F3E207"/>
      </a:accent4>
      <a:accent5>
        <a:srgbClr val="D84D22"/>
      </a:accent5>
      <a:accent6>
        <a:srgbClr val="C0008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olizei BS">
      <a:dk1>
        <a:sysClr val="windowText" lastClr="000000"/>
      </a:dk1>
      <a:lt1>
        <a:sysClr val="window" lastClr="FFFFFF"/>
      </a:lt1>
      <a:dk2>
        <a:srgbClr val="4B4B4B"/>
      </a:dk2>
      <a:lt2>
        <a:srgbClr val="B9B9B9"/>
      </a:lt2>
      <a:accent1>
        <a:srgbClr val="003978"/>
      </a:accent1>
      <a:accent2>
        <a:srgbClr val="3A7912"/>
      </a:accent2>
      <a:accent3>
        <a:srgbClr val="4FCE1C"/>
      </a:accent3>
      <a:accent4>
        <a:srgbClr val="F3E207"/>
      </a:accent4>
      <a:accent5>
        <a:srgbClr val="D84D22"/>
      </a:accent5>
      <a:accent6>
        <a:srgbClr val="C0008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P_InheritedTags xmlns="846a52b0-7332-40db-89ad-11096814103f">((bs64)(bs59)(bs20))((bs34)(bs24)(bs21))((bs47)(bs25)(bs21))((bs87)(bs58)(bs20))((bs378)(bs307)(bs71)(bs22))((bs223)(bs160)(bs60)(bs20))</MP_InheritedTags>
    <LikesCount xmlns="http://schemas.microsoft.com/sharepoint/v3" xsi:nil="true"/>
    <Ratings xmlns="http://schemas.microsoft.com/sharepoint/v3" xsi:nil="true"/>
    <MP_UserTags xmlns="846a52b0-7332-40db-89ad-11096814103f" xsi:nil="true"/>
    <LikedBy xmlns="http://schemas.microsoft.com/sharepoint/v3">
      <UserInfo>
        <DisplayName/>
        <AccountId xsi:nil="true"/>
        <AccountType/>
      </UserInfo>
    </LikedBy>
    <RatedBy xmlns="http://schemas.microsoft.com/sharepoint/v3">
      <UserInfo>
        <DisplayName/>
        <AccountId xsi:nil="true"/>
        <AccountType/>
      </UserInfo>
    </RatedBy>
    <_dlc_DocId xmlns="846a52b0-7332-40db-89ad-11096814103f">BS3KP-105119452-5261</_dlc_DocId>
    <_dlc_DocIdUrl xmlns="846a52b0-7332-40db-89ad-11096814103f">
      <Url>https://my.intranet.bs.ch/jsd/kapo/_layouts/15/DocIdRedir.aspx?ID=BS3KP-105119452-5261</Url>
      <Description>BS3KP-105119452-5261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94AC3A5C7274418C3656922061A5F3" ma:contentTypeVersion="13" ma:contentTypeDescription="Create a new document." ma:contentTypeScope="" ma:versionID="4737e94c605ddac75b55b3e98cd52cf9">
  <xsd:schema xmlns:xsd="http://www.w3.org/2001/XMLSchema" xmlns:xs="http://www.w3.org/2001/XMLSchema" xmlns:p="http://schemas.microsoft.com/office/2006/metadata/properties" xmlns:ns1="http://schemas.microsoft.com/sharepoint/v3" xmlns:ns2="846a52b0-7332-40db-89ad-11096814103f" targetNamespace="http://schemas.microsoft.com/office/2006/metadata/properties" ma:root="true" ma:fieldsID="6b8f8dd916b671edb5cd4ecbed3af63b" ns1:_="" ns2:_="">
    <xsd:import namespace="http://schemas.microsoft.com/sharepoint/v3"/>
    <xsd:import namespace="846a52b0-7332-40db-89ad-11096814103f"/>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_dlc_DocId" minOccurs="0"/>
                <xsd:element ref="ns2:_dlc_DocIdUrl" minOccurs="0"/>
                <xsd:element ref="ns2:_dlc_DocIdPersistId" minOccurs="0"/>
                <xsd:element ref="ns2:MP_UserTags" minOccurs="0"/>
                <xsd:element ref="ns2:MP_Inherited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6a52b0-7332-40db-89ad-11096814103f"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MP_UserTags" ma:index="18" nillable="true" ma:displayName="Tags" ma:hidden="true" ma:internalName="MP_UserTags" ma:readOnly="false">
      <xsd:simpleType>
        <xsd:restriction base="dms:Unknown"/>
      </xsd:simpleType>
    </xsd:element>
    <xsd:element name="MP_InheritedTags" ma:index="19" nillable="true" ma:displayName="Inherited Tags" ma:hidden="true" ma:internalName="MP_InheritedTags"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26B806-0237-4942-A1FD-5C97285908C2}">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purl.org/dc/dcmitype/"/>
    <ds:schemaRef ds:uri="http://schemas.microsoft.com/office/infopath/2007/PartnerControls"/>
    <ds:schemaRef ds:uri="http://schemas.openxmlformats.org/package/2006/metadata/core-properties"/>
    <ds:schemaRef ds:uri="846a52b0-7332-40db-89ad-11096814103f"/>
    <ds:schemaRef ds:uri="http://www.w3.org/XML/1998/namespace"/>
  </ds:schemaRefs>
</ds:datastoreItem>
</file>

<file path=customXml/itemProps2.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3.xml><?xml version="1.0" encoding="utf-8"?>
<ds:datastoreItem xmlns:ds="http://schemas.openxmlformats.org/officeDocument/2006/customXml" ds:itemID="{B87BBDCF-E24C-4DC0-BC6A-2B4C851DC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6a52b0-7332-40db-89ad-110968141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CD9E265-4A8C-4519-B12F-78F8130B7F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PPT-Vorlage Kapo_neu_Jan2024</Template>
  <TotalTime>0</TotalTime>
  <Words>1115</Words>
  <Application>Microsoft Office PowerPoint</Application>
  <PresentationFormat>Breitbild</PresentationFormat>
  <Paragraphs>86</Paragraphs>
  <Slides>12</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12</vt:i4>
      </vt:variant>
    </vt:vector>
  </HeadingPairs>
  <TitlesOfParts>
    <vt:vector size="14" baseType="lpstr">
      <vt:lpstr>Arial</vt:lpstr>
      <vt:lpstr>Benutzerdefiniertes Design</vt:lpstr>
      <vt:lpstr> Aktivierende Befragung «Halt Gewalt»</vt:lpstr>
      <vt:lpstr>Methode «Aktivierende Befragung»</vt:lpstr>
      <vt:lpstr>Befragte Personen</vt:lpstr>
      <vt:lpstr>An was denken Sie, wenn wir von Häuslicher Gewalt sprechen?</vt:lpstr>
      <vt:lpstr>Welche Anzeichen für Häusliche Gewalt kennen Sie?</vt:lpstr>
      <vt:lpstr>Sie hören laute Schreie und Sachen, die kaputt gehen in der Nachbarswohnung. Wie würden Sie reagieren?</vt:lpstr>
      <vt:lpstr>Wie reagieren Sie, wenn Sie mitbekommen, dass eine Person innerhalb ihrer Beziehung ständig beleidigt, gedemütigt und kontrolliert wird?</vt:lpstr>
      <vt:lpstr>Was macht es schwierig, eine Person anzusprechen, wenn wir vermuten dass diese Gewalt erlebt?</vt:lpstr>
      <vt:lpstr>Was würde helfen, um eine betroffene Person anzusprechen? </vt:lpstr>
      <vt:lpstr>Fazit und Erkenntnisse</vt:lpstr>
      <vt:lpstr>Fazit und Erkenntnisse</vt:lpstr>
      <vt:lpstr>Vielen Dank für Ihre Aufmerksamkeit</vt:lpstr>
    </vt:vector>
  </TitlesOfParts>
  <Company>Kanton Basel-Stadt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Textformatierung</dc:title>
  <dc:creator>Mäder, Imma</dc:creator>
  <dc:description>erstellt durch Vorlagenbauer.ch</dc:description>
  <cp:lastModifiedBy>Mäder, Imma</cp:lastModifiedBy>
  <cp:revision>20</cp:revision>
  <dcterms:created xsi:type="dcterms:W3CDTF">2024-07-23T12:11:34Z</dcterms:created>
  <dcterms:modified xsi:type="dcterms:W3CDTF">2024-08-19T11:37:39Z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0x0101003694AC3A5C7274418C3656922061A5F3</vt:lpwstr>
  </property>
  <property fmtid="{D5CDD505-2E9C-101B-9397-08002B2CF9AE}" pid="3" name="MediaServiceImageTags">
    <vt:lpwstr/>
  </property>
  <property fmtid="{D5CDD505-2E9C-101B-9397-08002B2CF9AE}" pid="4" name="_dlc_DocIdItemGuid">
    <vt:lpwstr>63da6023-6081-48ae-a82f-2e3e12ffbe23</vt:lpwstr>
  </property>
</Properties>
</file>