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4" r:id="rId2"/>
    <p:sldId id="292" r:id="rId3"/>
    <p:sldId id="268" r:id="rId4"/>
    <p:sldId id="345" r:id="rId5"/>
    <p:sldId id="347" r:id="rId6"/>
    <p:sldId id="348" r:id="rId7"/>
    <p:sldId id="335" r:id="rId8"/>
  </p:sldIdLst>
  <p:sldSz cx="12192000" cy="6858000"/>
  <p:notesSz cx="6858000" cy="9144000"/>
  <p:embeddedFontLst>
    <p:embeddedFont>
      <p:font typeface="Euclid Circular B" panose="020B0504000000000000" pitchFamily="34" charset="77"/>
      <p:regular r:id="rId10"/>
      <p:bold r:id="rId11"/>
      <p:italic r:id="rId12"/>
      <p:boldItalic r:id="rId13"/>
    </p:embeddedFont>
    <p:embeddedFont>
      <p:font typeface="Euclid Circular B Regular Ita" panose="020B0504000000000000" pitchFamily="34" charset="77"/>
      <p:regular r:id="rId14"/>
      <p:bold r:id="rId15"/>
      <p:italic r:id="rId16"/>
      <p:boldItalic r:id="rId1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BE8"/>
    <a:srgbClr val="E9E9E9"/>
    <a:srgbClr val="E7E7E7"/>
    <a:srgbClr val="EEF1EF"/>
    <a:srgbClr val="F2F2F5"/>
    <a:srgbClr val="F7F7FA"/>
    <a:srgbClr val="717171"/>
    <a:srgbClr val="89C7BA"/>
    <a:srgbClr val="E2F4F5"/>
    <a:srgbClr val="D5E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0"/>
    <p:restoredTop sz="86395"/>
  </p:normalViewPr>
  <p:slideViewPr>
    <p:cSldViewPr snapToGrid="0" showGuides="1">
      <p:cViewPr varScale="1">
        <p:scale>
          <a:sx n="96" d="100"/>
          <a:sy n="96" d="100"/>
        </p:scale>
        <p:origin x="2216" y="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Euclid Circular B Regular Ita" panose="020B0504000000000000" pitchFamily="34" charset="77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Euclid Circular B Regular Ita" panose="020B0504000000000000" pitchFamily="34" charset="77"/>
              </a:defRPr>
            </a:lvl1pPr>
          </a:lstStyle>
          <a:p>
            <a:fld id="{4EC5129B-38DB-1D48-AC2E-90FD172E9B05}" type="datetimeFigureOut">
              <a:rPr lang="de-DE" smtClean="0"/>
              <a:pPr/>
              <a:t>12.03.26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Euclid Circular B Regular Ita" panose="020B0504000000000000" pitchFamily="34" charset="77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Euclid Circular B Regular Ita" panose="020B0504000000000000" pitchFamily="34" charset="77"/>
              </a:defRPr>
            </a:lvl1pPr>
          </a:lstStyle>
          <a:p>
            <a:fld id="{0D1E4926-7DFE-4A4A-B283-FD82A8BDD2B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47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Euclid Circular B Regular Ita" panose="020B0504000000000000" pitchFamily="34" charset="77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E4926-7DFE-4A4A-B283-FD82A8BDD2B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15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B26EC-620F-27E1-FBF4-EF4F409C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69EAC0-7721-D5C2-7EE7-2BD5EA202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985EC9-6EAB-76A6-9369-F693456E1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85A299-BD4D-41BB-BFD4-5EC7344EC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E4926-7DFE-4A4A-B283-FD82A8BDD2B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4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E4926-7DFE-4A4A-B283-FD82A8BDD2B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25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E4926-7DFE-4A4A-B283-FD82A8BDD2BA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243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FA0E-1876-0959-9FB6-52A23A7EF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DF1260-96FD-5FD8-87F0-FEB6D822C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7C72B0-7EDC-2AF4-1259-1F0721FE1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897D80-E542-27E9-D711-58FF2F956F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E4926-7DFE-4A4A-B283-FD82A8BDD2B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5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59920-C14D-455A-4399-C1C943E6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FCD7CC-BC8C-A467-C37E-1BD8CC124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1pPr>
            <a:lvl2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2pPr>
            <a:lvl3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3pPr>
            <a:lvl4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4pPr>
            <a:lvl5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DA918C-CEB2-2FAF-089C-926A23995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1pPr>
            <a:lvl2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2pPr>
            <a:lvl3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3pPr>
            <a:lvl4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4pPr>
            <a:lvl5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36DA8CEC-7BA5-7224-69C6-FECBB8235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645" y="5903353"/>
            <a:ext cx="967154" cy="6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98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F7395-1577-5466-2188-86D2C4F9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55F7C65B-82DE-DAA1-620C-B07665F55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645" y="5903353"/>
            <a:ext cx="967154" cy="6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1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264C1546-B150-BDAD-2BA4-D05E7115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645" y="5903353"/>
            <a:ext cx="967154" cy="6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3C9A236-72B3-8666-638B-637E256A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Euclid Circular B Regular Ita" panose="020B0504000000000000" pitchFamily="34" charset="77"/>
                <a:ea typeface="Euclid Circular B Regular Ita" panose="020B0504000000000000" pitchFamily="34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2750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A80E4350-3485-E7FB-CD94-BDF6DB20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111C787-AEFC-C34E-1824-E8A0F1F6A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4138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Euclid Circular B Regular Ita" panose="020B0504000000000000" pitchFamily="34" charset="77"/>
          <a:ea typeface="Euclid Circular B Regular Ita" panose="020B0504000000000000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Euclid Circular B Regular Ita" panose="020B0504000000000000" pitchFamily="34" charset="77"/>
          <a:ea typeface="Euclid Circular B Regular Ita" panose="020B0504000000000000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Euclid Circular B Regular Ita" panose="020B0504000000000000" pitchFamily="34" charset="77"/>
          <a:ea typeface="Euclid Circular B Regular Ita" panose="020B0504000000000000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Euclid Circular B Regular Ita" panose="020B0504000000000000" pitchFamily="34" charset="77"/>
          <a:ea typeface="Euclid Circular B Regular Ita" panose="020B0504000000000000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uclid Circular B Regular Ita" panose="020B0504000000000000" pitchFamily="34" charset="77"/>
          <a:ea typeface="Euclid Circular B Regular Ita" panose="020B0504000000000000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uclid Circular B Regular Ita" panose="020B0504000000000000" pitchFamily="34" charset="77"/>
          <a:ea typeface="Euclid Circular B Regular Ita" panose="020B0504000000000000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reis, Grafiken, Design enthält.&#10;&#10;KI-generierte Inhalte können fehlerhaft sein.">
            <a:extLst>
              <a:ext uri="{FF2B5EF4-FFF2-40B4-BE49-F238E27FC236}">
                <a16:creationId xmlns:a16="http://schemas.microsoft.com/office/drawing/2014/main" id="{770B7FD5-C944-4297-486B-D875F9C5D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90" y="2082079"/>
            <a:ext cx="3702373" cy="3942035"/>
          </a:xfrm>
          <a:prstGeom prst="rect">
            <a:avLst/>
          </a:prstGeom>
          <a:solidFill>
            <a:srgbClr val="F5EBE8"/>
          </a:solidFill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AFD8498-20F8-612A-1385-C7F3ADC120E4}"/>
              </a:ext>
            </a:extLst>
          </p:cNvPr>
          <p:cNvSpPr txBox="1">
            <a:spLocks/>
          </p:cNvSpPr>
          <p:nvPr/>
        </p:nvSpPr>
        <p:spPr>
          <a:xfrm>
            <a:off x="790211" y="1311965"/>
            <a:ext cx="10611578" cy="3157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Euclid Circular B Regular Ita" panose="020B0504000000000000" pitchFamily="34" charset="77"/>
                <a:ea typeface="+mj-ea"/>
                <a:cs typeface="+mj-cs"/>
              </a:defRPr>
            </a:lvl1pPr>
          </a:lstStyle>
          <a:p>
            <a:r>
              <a:rPr lang="de-DE" sz="60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MIT RAUM </a:t>
            </a:r>
          </a:p>
          <a:p>
            <a:r>
              <a:rPr lang="de-DE" sz="60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IN RESONANZ</a:t>
            </a:r>
          </a:p>
          <a:p>
            <a:r>
              <a:rPr lang="de-DE" sz="60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 </a:t>
            </a:r>
          </a:p>
          <a:p>
            <a:r>
              <a:rPr lang="de-DE" sz="60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Workshopteil</a:t>
            </a:r>
          </a:p>
          <a:p>
            <a:endParaRPr lang="de-DE" sz="1800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pPr>
              <a:lnSpc>
                <a:spcPct val="120000"/>
              </a:lnSpc>
            </a:pPr>
            <a:r>
              <a:rPr lang="de-DE" sz="1800" dirty="0" err="1">
                <a:latin typeface="Euclid Circular B" panose="020B0504000000000000" pitchFamily="34" charset="77"/>
                <a:ea typeface="Euclid Circular B" panose="020B0504000000000000" pitchFamily="34" charset="77"/>
              </a:rPr>
              <a:t>Bikantonale</a:t>
            </a:r>
            <a:r>
              <a:rPr lang="de-DE" sz="18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 Netzwerktagung  BS&amp;BL  05.02.2026</a:t>
            </a:r>
          </a:p>
          <a:p>
            <a:pPr>
              <a:lnSpc>
                <a:spcPct val="120000"/>
              </a:lnSpc>
            </a:pPr>
            <a:r>
              <a:rPr lang="de-DE" sz="26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 macht Schule</a:t>
            </a:r>
          </a:p>
          <a:p>
            <a:endParaRPr lang="de-DE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</p:txBody>
      </p:sp>
      <p:pic>
        <p:nvPicPr>
          <p:cNvPr id="10" name="Grafik 9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5B94488F-5B31-8388-92FE-7EC14E03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80" y="4876063"/>
            <a:ext cx="1583577" cy="10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43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FA3D-C251-EFB1-65C7-DA156FD11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ntakt - Lernraumplanung">
            <a:extLst>
              <a:ext uri="{FF2B5EF4-FFF2-40B4-BE49-F238E27FC236}">
                <a16:creationId xmlns:a16="http://schemas.microsoft.com/office/drawing/2014/main" id="{4858A0B2-0C02-7068-FA27-CDD05832F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1" r="6265"/>
          <a:stretch>
            <a:fillRect/>
          </a:stretch>
        </p:blipFill>
        <p:spPr bwMode="auto">
          <a:xfrm>
            <a:off x="13628" y="0"/>
            <a:ext cx="102771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9">
            <a:extLst>
              <a:ext uri="{FF2B5EF4-FFF2-40B4-BE49-F238E27FC236}">
                <a16:creationId xmlns:a16="http://schemas.microsoft.com/office/drawing/2014/main" id="{8941452F-9D1D-B1BF-78FB-8C938048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741" cy="1021499"/>
          </a:xfrm>
        </p:spPr>
        <p:txBody>
          <a:bodyPr>
            <a:normAutofit/>
          </a:bodyPr>
          <a:lstStyle/>
          <a:p>
            <a:r>
              <a:rPr lang="de-DE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LERNRAUMPLANUNG</a:t>
            </a:r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03DA597A-89FD-CFF7-3E79-B930DD6AF46D}"/>
              </a:ext>
            </a:extLst>
          </p:cNvPr>
          <p:cNvSpPr txBox="1">
            <a:spLocks/>
          </p:cNvSpPr>
          <p:nvPr/>
        </p:nvSpPr>
        <p:spPr>
          <a:xfrm>
            <a:off x="4242216" y="1582732"/>
            <a:ext cx="7112834" cy="830997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CH" sz="24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Interdisziplinäre Übersetzung im Schulbaukosmos</a:t>
            </a:r>
          </a:p>
          <a:p>
            <a:pPr algn="r">
              <a:lnSpc>
                <a:spcPct val="100000"/>
              </a:lnSpc>
            </a:pPr>
            <a:r>
              <a:rPr lang="de-CH" sz="24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zwischen Pädagogik und Architektur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80690C38-90C1-6C9F-2263-290D16B0C884}"/>
              </a:ext>
            </a:extLst>
          </p:cNvPr>
          <p:cNvSpPr txBox="1">
            <a:spLocks/>
          </p:cNvSpPr>
          <p:nvPr/>
        </p:nvSpPr>
        <p:spPr>
          <a:xfrm>
            <a:off x="7895276" y="3289713"/>
            <a:ext cx="3459774" cy="1089529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de-CH" sz="24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Simone Troxler </a:t>
            </a:r>
            <a:r>
              <a:rPr lang="de-CH" sz="16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Pädagogin</a:t>
            </a:r>
          </a:p>
          <a:p>
            <a:endParaRPr lang="de-CH" sz="2400" dirty="0">
              <a:highlight>
                <a:srgbClr val="F5EBE8"/>
              </a:highlight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r>
              <a:rPr lang="de-CH" sz="24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Isabelle Dietrich </a:t>
            </a:r>
            <a:r>
              <a:rPr lang="de-CH" sz="16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Architektin</a:t>
            </a:r>
          </a:p>
        </p:txBody>
      </p:sp>
    </p:spTree>
    <p:extLst>
      <p:ext uri="{BB962C8B-B14F-4D97-AF65-F5344CB8AC3E}">
        <p14:creationId xmlns:p14="http://schemas.microsoft.com/office/powerpoint/2010/main" val="3357346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F3CDE4BF-B6D6-7487-E6F9-19AD0F0E9DB2}"/>
              </a:ext>
            </a:extLst>
          </p:cNvPr>
          <p:cNvSpPr txBox="1">
            <a:spLocks/>
          </p:cNvSpPr>
          <p:nvPr/>
        </p:nvSpPr>
        <p:spPr>
          <a:xfrm>
            <a:off x="838199" y="1386624"/>
            <a:ext cx="10515601" cy="4895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endParaRPr lang="de-DE" sz="2800" dirty="0">
              <a:latin typeface="Euclid Circular B Regular Ita" panose="020B0504000000000000" pitchFamily="34" charset="77"/>
              <a:ea typeface="Euclid Circular B Regular Ita" panose="020B0504000000000000" pitchFamily="34" charset="77"/>
            </a:endParaRPr>
          </a:p>
          <a:p>
            <a:r>
              <a:rPr lang="de-DE" sz="2800" dirty="0">
                <a:latin typeface="Euclid Circular B Regular Ita" panose="020B0504000000000000" pitchFamily="34" charset="77"/>
                <a:ea typeface="Euclid Circular B Regular Ita" panose="020B0504000000000000" pitchFamily="34" charset="77"/>
              </a:rPr>
              <a:t> </a:t>
            </a:r>
          </a:p>
          <a:p>
            <a:endParaRPr lang="de-DE" sz="2800" dirty="0">
              <a:latin typeface="Euclid Circular B Regular Ita" panose="020B0504000000000000" pitchFamily="34" charset="77"/>
              <a:ea typeface="Euclid Circular B Regular Ita" panose="020B0504000000000000" pitchFamily="34" charset="77"/>
            </a:endParaRPr>
          </a:p>
          <a:p>
            <a:endParaRPr lang="de-DE" dirty="0">
              <a:latin typeface="Euclid Circular B Regular Ita" panose="020B0504000000000000" pitchFamily="34" charset="77"/>
              <a:ea typeface="Euclid Circular B Regular Ita" panose="020B0504000000000000" pitchFamily="34" charset="77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AE472B-468C-D8AB-E659-25482C9A9300}"/>
              </a:ext>
            </a:extLst>
          </p:cNvPr>
          <p:cNvSpPr txBox="1"/>
          <p:nvPr/>
        </p:nvSpPr>
        <p:spPr>
          <a:xfrm>
            <a:off x="2980267" y="49332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FEAF79-7D6F-E0E8-FA70-B304D21019EA}"/>
              </a:ext>
            </a:extLst>
          </p:cNvPr>
          <p:cNvSpPr txBox="1"/>
          <p:nvPr/>
        </p:nvSpPr>
        <p:spPr>
          <a:xfrm>
            <a:off x="838198" y="1333898"/>
            <a:ext cx="9570158" cy="390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90000"/>
                  </a:schemeClr>
                </a:solidFill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Resonanz nach Hartmut Rosa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90000"/>
                  </a:schemeClr>
                </a:solidFill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Mit dem Raum in Resonanz gehen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90000"/>
                  </a:schemeClr>
                </a:solidFill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Individuelle Raumwahrnehmung = Subjektive Emotionen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90000"/>
                  </a:schemeClr>
                </a:solidFill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Positive Emotionen und Kindliche Raumwahrnehmung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90000"/>
                  </a:schemeClr>
                </a:solidFill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Raumqualität schafft Atmosphäre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Raumresonanz mit </a:t>
            </a:r>
            <a:r>
              <a:rPr lang="de-DE" sz="2400" dirty="0" err="1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Schüler:innen</a:t>
            </a:r>
            <a:endParaRPr lang="de-DE" sz="2400" dirty="0">
              <a:highlight>
                <a:srgbClr val="F5EBE8"/>
              </a:highlight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Raumsafari  light</a:t>
            </a:r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8540D269-1784-8D2A-24C7-8F4DC59B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741" cy="1021499"/>
          </a:xfrm>
        </p:spPr>
        <p:txBody>
          <a:bodyPr>
            <a:normAutofit/>
          </a:bodyPr>
          <a:lstStyle/>
          <a:p>
            <a:r>
              <a:rPr lang="de-DE" dirty="0">
                <a:highlight>
                  <a:srgbClr val="F5EBE8"/>
                </a:highlight>
                <a:latin typeface="Euclid Circular B" panose="020B0504000000000000" pitchFamily="34" charset="77"/>
                <a:ea typeface="Euclid Circular B" panose="020B0504000000000000" pitchFamily="34" charset="77"/>
              </a:rPr>
              <a:t>Ablauf </a:t>
            </a:r>
          </a:p>
        </p:txBody>
      </p:sp>
    </p:spTree>
    <p:extLst>
      <p:ext uri="{BB962C8B-B14F-4D97-AF65-F5344CB8AC3E}">
        <p14:creationId xmlns:p14="http://schemas.microsoft.com/office/powerpoint/2010/main" val="426401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C50E7-E69B-D57F-22B2-CFC8EEBC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477"/>
            <a:ext cx="10515600" cy="1325563"/>
          </a:xfrm>
        </p:spPr>
        <p:txBody>
          <a:bodyPr/>
          <a:lstStyle/>
          <a:p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Raumresonanz mit </a:t>
            </a:r>
            <a:r>
              <a:rPr lang="de-DE" dirty="0" err="1">
                <a:latin typeface="Euclid Circular B" panose="020B0504000000000000" pitchFamily="34" charset="77"/>
                <a:ea typeface="Euclid Circular B" panose="020B0504000000000000" pitchFamily="34" charset="77"/>
              </a:rPr>
              <a:t>Schüler:innen</a:t>
            </a:r>
            <a:endParaRPr lang="de-DE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99E83E8-C1A0-CADD-BDB9-578EE11D24CC}"/>
              </a:ext>
            </a:extLst>
          </p:cNvPr>
          <p:cNvSpPr txBox="1"/>
          <p:nvPr/>
        </p:nvSpPr>
        <p:spPr>
          <a:xfrm>
            <a:off x="838200" y="1905506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Raumsafaris durchführen</a:t>
            </a:r>
          </a:p>
          <a:p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	Erforschen mit welchen Sinnen Raum wahrgenommen wird</a:t>
            </a:r>
          </a:p>
          <a:p>
            <a:endParaRPr lang="de-DE" sz="2400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Erkenntnisse austauschen </a:t>
            </a:r>
          </a:p>
          <a:p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	Welche Raumqualitäten wurden gefunden, welche werden vermisst?</a:t>
            </a:r>
          </a:p>
          <a:p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 aneignen </a:t>
            </a:r>
          </a:p>
          <a:p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	Selbstwirksamkeit ermöglichen</a:t>
            </a:r>
          </a:p>
        </p:txBody>
      </p:sp>
    </p:spTree>
    <p:extLst>
      <p:ext uri="{BB962C8B-B14F-4D97-AF65-F5344CB8AC3E}">
        <p14:creationId xmlns:p14="http://schemas.microsoft.com/office/powerpoint/2010/main" val="7049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89A1E-85FF-4C38-7A89-F59737C2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Raumsafari light Material</a:t>
            </a:r>
          </a:p>
        </p:txBody>
      </p:sp>
      <p:pic>
        <p:nvPicPr>
          <p:cNvPr id="4" name="Grafik 3" descr="Ein Bild, das Mobiliar, Stuhl, Im Haus, Tisch enthält.&#10;&#10;Automatisch generierte Beschreibung">
            <a:extLst>
              <a:ext uri="{FF2B5EF4-FFF2-40B4-BE49-F238E27FC236}">
                <a16:creationId xmlns:a16="http://schemas.microsoft.com/office/drawing/2014/main" id="{A93DC632-31B0-FC3C-8563-27C05A72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55304"/>
            <a:ext cx="5848627" cy="43864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F8DDF2B-1567-75FC-41EE-ED65821DFF26}"/>
              </a:ext>
            </a:extLst>
          </p:cNvPr>
          <p:cNvSpPr txBox="1"/>
          <p:nvPr/>
        </p:nvSpPr>
        <p:spPr>
          <a:xfrm>
            <a:off x="8017566" y="2862469"/>
            <a:ext cx="295465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Bilder von Orten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Raumnamen	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Raumqualitäten 	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Tätigkeiten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Scheren / Knete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441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D4F34-16DF-58F1-E7A4-29C02764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Raumsafari light Auftrag</a:t>
            </a:r>
          </a:p>
        </p:txBody>
      </p:sp>
      <p:pic>
        <p:nvPicPr>
          <p:cNvPr id="3" name="Grafik 2" descr="Ein Bild, das Text, Klebezettel, Papierprodukt, Papier enthält.&#10;&#10;Automatisch generierte Beschreibung">
            <a:extLst>
              <a:ext uri="{FF2B5EF4-FFF2-40B4-BE49-F238E27FC236}">
                <a16:creationId xmlns:a16="http://schemas.microsoft.com/office/drawing/2014/main" id="{D5A64642-7A62-9E32-3B54-13D51ABE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60630" y="2649704"/>
            <a:ext cx="3552687" cy="2664515"/>
          </a:xfrm>
          <a:prstGeom prst="rect">
            <a:avLst/>
          </a:prstGeom>
        </p:spPr>
      </p:pic>
      <p:pic>
        <p:nvPicPr>
          <p:cNvPr id="4" name="Grafik 3" descr="Ein Bild, das Wand, Im Haus, Kunst, Design enthält.&#10;&#10;Automatisch generierte Beschreibung">
            <a:extLst>
              <a:ext uri="{FF2B5EF4-FFF2-40B4-BE49-F238E27FC236}">
                <a16:creationId xmlns:a16="http://schemas.microsoft.com/office/drawing/2014/main" id="{4F766247-35DB-C217-DD8D-05BDDAA537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79" t="4452" r="11545" b="4027"/>
          <a:stretch/>
        </p:blipFill>
        <p:spPr>
          <a:xfrm rot="5400000">
            <a:off x="7916425" y="2204057"/>
            <a:ext cx="3265726" cy="326884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3CFC4BC-E7D2-1002-CF7D-954F7B4A2AE5}"/>
              </a:ext>
            </a:extLst>
          </p:cNvPr>
          <p:cNvSpPr txBox="1"/>
          <p:nvPr/>
        </p:nvSpPr>
        <p:spPr>
          <a:xfrm>
            <a:off x="838200" y="1927554"/>
            <a:ext cx="360127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de-DE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3er Gruppen bilden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1-2 Bilder aussuchen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Raumqualitäten und Tätigkeiten zuordnen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Ausschneiden und neben das Bild kleben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Andere Collagen ansehen gehen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890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861A4-BD32-76C0-6A57-EB0733A09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reis, Grafiken, Design enthält.&#10;&#10;KI-generierte Inhalte können fehlerhaft sein.">
            <a:extLst>
              <a:ext uri="{FF2B5EF4-FFF2-40B4-BE49-F238E27FC236}">
                <a16:creationId xmlns:a16="http://schemas.microsoft.com/office/drawing/2014/main" id="{CA6DCDCC-20DB-364F-61CC-805B97F4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90" y="2082079"/>
            <a:ext cx="3702373" cy="3942035"/>
          </a:xfrm>
          <a:prstGeom prst="rect">
            <a:avLst/>
          </a:prstGeom>
          <a:solidFill>
            <a:srgbClr val="F5EBE8"/>
          </a:solidFill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CE220CD-8FFD-60F9-021F-D91EE5DEF71C}"/>
              </a:ext>
            </a:extLst>
          </p:cNvPr>
          <p:cNvSpPr txBox="1">
            <a:spLocks/>
          </p:cNvSpPr>
          <p:nvPr/>
        </p:nvSpPr>
        <p:spPr>
          <a:xfrm>
            <a:off x="790211" y="1427318"/>
            <a:ext cx="1061157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Euclid Circular B Regular Ita" panose="020B0504000000000000" pitchFamily="34" charset="77"/>
                <a:ea typeface="+mj-ea"/>
                <a:cs typeface="+mj-cs"/>
              </a:defRPr>
            </a:lvl1pPr>
          </a:lstStyle>
          <a:p>
            <a:endParaRPr lang="de-DE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AF842D1-4267-E932-D368-A7BB2C1AF892}"/>
              </a:ext>
            </a:extLst>
          </p:cNvPr>
          <p:cNvSpPr txBox="1"/>
          <p:nvPr/>
        </p:nvSpPr>
        <p:spPr>
          <a:xfrm>
            <a:off x="766568" y="1463093"/>
            <a:ext cx="9429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Fragebogen der PH Bern leicht angepasst als Handout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LERNRAUMPLANUNG bietet Workshops an Schulen an</a:t>
            </a:r>
          </a:p>
          <a:p>
            <a:endParaRPr lang="de-DE" sz="2400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endParaRPr lang="de-DE" sz="2400" dirty="0">
              <a:latin typeface="Euclid Circular B" panose="020B0504000000000000" pitchFamily="34" charset="77"/>
              <a:ea typeface="Euclid Circular B" panose="020B0504000000000000" pitchFamily="34" charset="77"/>
            </a:endParaRPr>
          </a:p>
          <a:p>
            <a:r>
              <a:rPr lang="de-DE" sz="2400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Wir würden uns freuen von Ihnen zu hören.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0EA9AD9-9605-63F4-FFE2-0F3F0510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482"/>
            <a:ext cx="10515600" cy="1325563"/>
          </a:xfrm>
        </p:spPr>
        <p:txBody>
          <a:bodyPr/>
          <a:lstStyle/>
          <a:p>
            <a:r>
              <a:rPr lang="de-DE" dirty="0">
                <a:latin typeface="Euclid Circular B" panose="020B0504000000000000" pitchFamily="34" charset="77"/>
                <a:ea typeface="Euclid Circular B" panose="020B0504000000000000" pitchFamily="34" charset="77"/>
              </a:rPr>
              <a:t>Mitnehmen und vielleicht wiedersehen</a:t>
            </a:r>
          </a:p>
        </p:txBody>
      </p:sp>
      <p:pic>
        <p:nvPicPr>
          <p:cNvPr id="9" name="Grafik 8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413E6E18-9568-2E87-DA1E-2A8896331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80" y="4876063"/>
            <a:ext cx="1583577" cy="10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Macintosh PowerPoint</Application>
  <PresentationFormat>Breitbild</PresentationFormat>
  <Paragraphs>57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Euclid Circular B</vt:lpstr>
      <vt:lpstr>Euclid Circular B Regular Ita</vt:lpstr>
      <vt:lpstr>Office</vt:lpstr>
      <vt:lpstr>PowerPoint-Präsentation</vt:lpstr>
      <vt:lpstr>LERNRAUMPLANUNG</vt:lpstr>
      <vt:lpstr>Ablauf </vt:lpstr>
      <vt:lpstr>Raumresonanz mit Schüler:innen</vt:lpstr>
      <vt:lpstr>Raumsafari light Material</vt:lpstr>
      <vt:lpstr>Raumsafari light Auftrag</vt:lpstr>
      <vt:lpstr>Mitnehmen und vielleicht wiedersehen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Isabelle Dietrich</dc:creator>
  <cp:lastModifiedBy>Isabelle Dietrich</cp:lastModifiedBy>
  <cp:revision>724</cp:revision>
  <cp:lastPrinted>2025-11-12T15:15:26Z</cp:lastPrinted>
  <dcterms:created xsi:type="dcterms:W3CDTF">2025-05-14T11:36:37Z</dcterms:created>
  <dcterms:modified xsi:type="dcterms:W3CDTF">2026-03-12T08:27:53Z</dcterms:modified>
</cp:coreProperties>
</file>