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drawings/drawing4.xml" ContentType="application/vnd.openxmlformats-officedocument.drawingml.chartshapes+xml"/>
  <Override PartName="/ppt/charts/chart6.xml" ContentType="application/vnd.openxmlformats-officedocument.drawingml.chart+xml"/>
  <Override PartName="/ppt/drawings/drawing5.xml" ContentType="application/vnd.openxmlformats-officedocument.drawingml.chartshapes+xml"/>
  <Override PartName="/ppt/charts/chart7.xml" ContentType="application/vnd.openxmlformats-officedocument.drawingml.chart+xml"/>
  <Override PartName="/ppt/drawings/drawing6.xml" ContentType="application/vnd.openxmlformats-officedocument.drawingml.chartshapes+xml"/>
  <Override PartName="/ppt/charts/chart8.xml" ContentType="application/vnd.openxmlformats-officedocument.drawingml.chart+xml"/>
  <Override PartName="/ppt/drawings/drawing7.xml" ContentType="application/vnd.openxmlformats-officedocument.drawingml.chartshapes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1" r:id="rId1"/>
  </p:sldMasterIdLst>
  <p:notesMasterIdLst>
    <p:notesMasterId r:id="rId47"/>
  </p:notesMasterIdLst>
  <p:handoutMasterIdLst>
    <p:handoutMasterId r:id="rId48"/>
  </p:handoutMasterIdLst>
  <p:sldIdLst>
    <p:sldId id="263" r:id="rId2"/>
    <p:sldId id="467" r:id="rId3"/>
    <p:sldId id="474" r:id="rId4"/>
    <p:sldId id="456" r:id="rId5"/>
    <p:sldId id="457" r:id="rId6"/>
    <p:sldId id="458" r:id="rId7"/>
    <p:sldId id="462" r:id="rId8"/>
    <p:sldId id="468" r:id="rId9"/>
    <p:sldId id="469" r:id="rId10"/>
    <p:sldId id="471" r:id="rId11"/>
    <p:sldId id="472" r:id="rId12"/>
    <p:sldId id="490" r:id="rId13"/>
    <p:sldId id="489" r:id="rId14"/>
    <p:sldId id="473" r:id="rId15"/>
    <p:sldId id="463" r:id="rId16"/>
    <p:sldId id="464" r:id="rId17"/>
    <p:sldId id="465" r:id="rId18"/>
    <p:sldId id="466" r:id="rId19"/>
    <p:sldId id="488" r:id="rId20"/>
    <p:sldId id="410" r:id="rId21"/>
    <p:sldId id="477" r:id="rId22"/>
    <p:sldId id="478" r:id="rId23"/>
    <p:sldId id="479" r:id="rId24"/>
    <p:sldId id="483" r:id="rId25"/>
    <p:sldId id="430" r:id="rId26"/>
    <p:sldId id="491" r:id="rId27"/>
    <p:sldId id="406" r:id="rId28"/>
    <p:sldId id="436" r:id="rId29"/>
    <p:sldId id="492" r:id="rId30"/>
    <p:sldId id="493" r:id="rId31"/>
    <p:sldId id="439" r:id="rId32"/>
    <p:sldId id="440" r:id="rId33"/>
    <p:sldId id="495" r:id="rId34"/>
    <p:sldId id="441" r:id="rId35"/>
    <p:sldId id="496" r:id="rId36"/>
    <p:sldId id="442" r:id="rId37"/>
    <p:sldId id="505" r:id="rId38"/>
    <p:sldId id="497" r:id="rId39"/>
    <p:sldId id="498" r:id="rId40"/>
    <p:sldId id="499" r:id="rId41"/>
    <p:sldId id="500" r:id="rId42"/>
    <p:sldId id="501" r:id="rId43"/>
    <p:sldId id="502" r:id="rId44"/>
    <p:sldId id="503" r:id="rId45"/>
    <p:sldId id="504" r:id="rId46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682">
          <p15:clr>
            <a:srgbClr val="A4A3A4"/>
          </p15:clr>
        </p15:guide>
        <p15:guide id="2" orient="horz" pos="572">
          <p15:clr>
            <a:srgbClr val="A4A3A4"/>
          </p15:clr>
        </p15:guide>
        <p15:guide id="3" orient="horz" pos="436">
          <p15:clr>
            <a:srgbClr val="A4A3A4"/>
          </p15:clr>
        </p15:guide>
        <p15:guide id="4" orient="horz" pos="232">
          <p15:clr>
            <a:srgbClr val="A4A3A4"/>
          </p15:clr>
        </p15:guide>
        <p15:guide id="5" orient="horz" pos="3906">
          <p15:clr>
            <a:srgbClr val="A4A3A4"/>
          </p15:clr>
        </p15:guide>
        <p15:guide id="6" orient="horz" pos="4201">
          <p15:clr>
            <a:srgbClr val="A4A3A4"/>
          </p15:clr>
        </p15:guide>
        <p15:guide id="7" orient="horz" pos="119">
          <p15:clr>
            <a:srgbClr val="A4A3A4"/>
          </p15:clr>
        </p15:guide>
        <p15:guide id="8" orient="horz" pos="527">
          <p15:clr>
            <a:srgbClr val="A4A3A4"/>
          </p15:clr>
        </p15:guide>
        <p15:guide id="9" pos="1633">
          <p15:clr>
            <a:srgbClr val="A4A3A4"/>
          </p15:clr>
        </p15:guide>
        <p15:guide id="10" pos="385">
          <p15:clr>
            <a:srgbClr val="A4A3A4"/>
          </p15:clr>
        </p15:guide>
        <p15:guide id="11" pos="4263">
          <p15:clr>
            <a:srgbClr val="A4A3A4"/>
          </p15:clr>
        </p15:guide>
        <p15:guide id="12" pos="5511">
          <p15:clr>
            <a:srgbClr val="A4A3A4"/>
          </p15:clr>
        </p15:guide>
        <p15:guide id="13" pos="113">
          <p15:clr>
            <a:srgbClr val="A4A3A4"/>
          </p15:clr>
        </p15:guide>
        <p15:guide id="14" pos="2948">
          <p15:clr>
            <a:srgbClr val="A4A3A4"/>
          </p15:clr>
        </p15:guide>
        <p15:guide id="15" pos="2880">
          <p15:clr>
            <a:srgbClr val="A4A3A4"/>
          </p15:clr>
        </p15:guide>
        <p15:guide id="16" pos="301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8">
          <p15:clr>
            <a:srgbClr val="A4A3A4"/>
          </p15:clr>
        </p15:guide>
        <p15:guide id="4" pos="214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PH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995" autoAdjust="0"/>
    <p:restoredTop sz="79323" autoAdjust="0"/>
  </p:normalViewPr>
  <p:slideViewPr>
    <p:cSldViewPr>
      <p:cViewPr>
        <p:scale>
          <a:sx n="80" d="100"/>
          <a:sy n="80" d="100"/>
        </p:scale>
        <p:origin x="-2436" y="-252"/>
      </p:cViewPr>
      <p:guideLst>
        <p:guide orient="horz" pos="2682"/>
        <p:guide orient="horz" pos="572"/>
        <p:guide orient="horz" pos="436"/>
        <p:guide orient="horz" pos="232"/>
        <p:guide orient="horz" pos="3906"/>
        <p:guide orient="horz" pos="4201"/>
        <p:guide orient="horz" pos="119"/>
        <p:guide orient="horz" pos="527"/>
        <p:guide pos="1633"/>
        <p:guide pos="385"/>
        <p:guide pos="4263"/>
        <p:guide pos="5511"/>
        <p:guide pos="113"/>
        <p:guide pos="2948"/>
        <p:guide pos="2880"/>
        <p:guide pos="3016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786" y="-84"/>
      </p:cViewPr>
      <p:guideLst>
        <p:guide orient="horz" pos="2879"/>
        <p:guide orient="horz" pos="3127"/>
        <p:guide pos="2161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C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234843824940859"/>
          <c:y val="0.1213980610341541"/>
          <c:w val="0.92959226752583046"/>
          <c:h val="0.82290624999999995"/>
        </c:manualLayout>
      </c:layout>
      <c:doughnut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Anzahl Gesellschaften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</c:spPr>
          </c:dPt>
          <c:dPt>
            <c:idx val="2"/>
            <c:bubble3D val="0"/>
            <c:spPr>
              <a:solidFill>
                <a:schemeClr val="tx1"/>
              </a:solidFill>
            </c:spPr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de-DE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Tabelle1!$A$2:$A$4</c:f>
              <c:strCache>
                <c:ptCount val="3"/>
                <c:pt idx="0">
                  <c:v>mit besonderem Steuerstatus</c:v>
                </c:pt>
                <c:pt idx="1">
                  <c:v>ordentlich besteuert</c:v>
                </c:pt>
                <c:pt idx="2">
                  <c:v>Vereine, Stiftungen, andere</c:v>
                </c:pt>
              </c:strCache>
            </c:strRef>
          </c:cat>
          <c:val>
            <c:numRef>
              <c:f>Tabelle1!$B$2:$B$4</c:f>
              <c:numCache>
                <c:formatCode>#,##0</c:formatCode>
                <c:ptCount val="3"/>
                <c:pt idx="0">
                  <c:v>522</c:v>
                </c:pt>
                <c:pt idx="1">
                  <c:v>9303</c:v>
                </c:pt>
                <c:pt idx="2">
                  <c:v>663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C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Tabelle1!$B$2:$B$27</c:f>
              <c:strCache>
                <c:ptCount val="1"/>
                <c:pt idx="0">
                  <c:v>0.175% 0.067% 0.050% 0.050% 0.034% 0.031% 0.029% 0.021% 0.020% 0.016% 0.015% 0.015% 0.010% 0.009% 0.008% 0.006% 0.005% 0.005% 0.005% 0.003% 0.003% 0.003% 0.001% 0.001% 0.001% 0.001%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tx1"/>
              </a:solidFill>
            </c:spPr>
          </c:dPt>
          <c:cat>
            <c:strRef>
              <c:f>Tabelle1!$A$2:$A$27</c:f>
              <c:strCache>
                <c:ptCount val="26"/>
                <c:pt idx="0">
                  <c:v>VD*</c:v>
                </c:pt>
                <c:pt idx="1">
                  <c:v>GE*</c:v>
                </c:pt>
                <c:pt idx="2">
                  <c:v>BS</c:v>
                </c:pt>
                <c:pt idx="3">
                  <c:v>BE*</c:v>
                </c:pt>
                <c:pt idx="4">
                  <c:v>ZH</c:v>
                </c:pt>
                <c:pt idx="5">
                  <c:v>JU</c:v>
                </c:pt>
                <c:pt idx="6">
                  <c:v>TI</c:v>
                </c:pt>
                <c:pt idx="7">
                  <c:v>BL*</c:v>
                </c:pt>
                <c:pt idx="8">
                  <c:v>VS</c:v>
                </c:pt>
                <c:pt idx="9">
                  <c:v>AG</c:v>
                </c:pt>
                <c:pt idx="10">
                  <c:v>FR</c:v>
                </c:pt>
                <c:pt idx="11">
                  <c:v>AR</c:v>
                </c:pt>
                <c:pt idx="12">
                  <c:v>NW</c:v>
                </c:pt>
                <c:pt idx="13">
                  <c:v>SZ*</c:v>
                </c:pt>
                <c:pt idx="14">
                  <c:v>SO*</c:v>
                </c:pt>
                <c:pt idx="15">
                  <c:v>GL*</c:v>
                </c:pt>
                <c:pt idx="16">
                  <c:v>SH</c:v>
                </c:pt>
                <c:pt idx="17">
                  <c:v>GR</c:v>
                </c:pt>
                <c:pt idx="18">
                  <c:v>AI*</c:v>
                </c:pt>
                <c:pt idx="19">
                  <c:v>ZG</c:v>
                </c:pt>
                <c:pt idx="20">
                  <c:v>SG*</c:v>
                </c:pt>
                <c:pt idx="21">
                  <c:v>TG*</c:v>
                </c:pt>
                <c:pt idx="22">
                  <c:v>UR</c:v>
                </c:pt>
                <c:pt idx="23">
                  <c:v>OW</c:v>
                </c:pt>
                <c:pt idx="24">
                  <c:v>NE*</c:v>
                </c:pt>
                <c:pt idx="25">
                  <c:v>LU</c:v>
                </c:pt>
              </c:strCache>
            </c:strRef>
          </c:cat>
          <c:val>
            <c:numRef>
              <c:f>Tabelle1!$B$2:$B$27</c:f>
              <c:numCache>
                <c:formatCode>0.000%</c:formatCode>
                <c:ptCount val="26"/>
                <c:pt idx="0">
                  <c:v>1.751E-3</c:v>
                </c:pt>
                <c:pt idx="1">
                  <c:v>6.6799999999999997E-4</c:v>
                </c:pt>
                <c:pt idx="2">
                  <c:v>5.0000000000000001E-4</c:v>
                </c:pt>
                <c:pt idx="3">
                  <c:v>5.0000000000000001E-4</c:v>
                </c:pt>
                <c:pt idx="4">
                  <c:v>3.4400000000000001E-4</c:v>
                </c:pt>
                <c:pt idx="5">
                  <c:v>3.1199999999999999E-4</c:v>
                </c:pt>
                <c:pt idx="6">
                  <c:v>2.9300000000000002E-4</c:v>
                </c:pt>
                <c:pt idx="7">
                  <c:v>2.05E-4</c:v>
                </c:pt>
                <c:pt idx="8">
                  <c:v>2.0000000000000001E-4</c:v>
                </c:pt>
                <c:pt idx="9">
                  <c:v>1.64E-4</c:v>
                </c:pt>
                <c:pt idx="10">
                  <c:v>1.4999999999999999E-4</c:v>
                </c:pt>
                <c:pt idx="11">
                  <c:v>1.4999999999999999E-4</c:v>
                </c:pt>
                <c:pt idx="12">
                  <c:v>1E-4</c:v>
                </c:pt>
                <c:pt idx="13">
                  <c:v>9.0000000000000006E-5</c:v>
                </c:pt>
                <c:pt idx="14">
                  <c:v>8.3999999999999995E-5</c:v>
                </c:pt>
                <c:pt idx="15">
                  <c:v>6.2000000000000003E-5</c:v>
                </c:pt>
                <c:pt idx="16">
                  <c:v>5.3000000000000001E-5</c:v>
                </c:pt>
                <c:pt idx="17">
                  <c:v>5.0000000000000002E-5</c:v>
                </c:pt>
                <c:pt idx="18">
                  <c:v>5.0000000000000002E-5</c:v>
                </c:pt>
                <c:pt idx="19">
                  <c:v>3.0000000000000001E-5</c:v>
                </c:pt>
                <c:pt idx="20">
                  <c:v>2.9E-5</c:v>
                </c:pt>
                <c:pt idx="21">
                  <c:v>2.8E-5</c:v>
                </c:pt>
                <c:pt idx="22">
                  <c:v>1.0000000000000001E-5</c:v>
                </c:pt>
                <c:pt idx="23">
                  <c:v>1.0000000000000001E-5</c:v>
                </c:pt>
                <c:pt idx="24">
                  <c:v>1.0000000000000001E-5</c:v>
                </c:pt>
                <c:pt idx="25">
                  <c:v>1.0000000000000001E-5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8412928"/>
        <c:axId val="178427008"/>
      </c:barChart>
      <c:catAx>
        <c:axId val="1784129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5400000" vert="horz"/>
          <a:lstStyle/>
          <a:p>
            <a:pPr>
              <a:defRPr/>
            </a:pPr>
            <a:endParaRPr lang="de-DE"/>
          </a:p>
        </c:txPr>
        <c:crossAx val="178427008"/>
        <c:crosses val="autoZero"/>
        <c:auto val="1"/>
        <c:lblAlgn val="ctr"/>
        <c:lblOffset val="100"/>
        <c:noMultiLvlLbl val="0"/>
      </c:catAx>
      <c:valAx>
        <c:axId val="178427008"/>
        <c:scaling>
          <c:orientation val="minMax"/>
          <c:max val="6.0000000000000019E-3"/>
        </c:scaling>
        <c:delete val="0"/>
        <c:axPos val="l"/>
        <c:majorGridlines/>
        <c:numFmt formatCode="0.0%" sourceLinked="0"/>
        <c:majorTickMark val="out"/>
        <c:minorTickMark val="none"/>
        <c:tickLblPos val="nextTo"/>
        <c:crossAx val="178412928"/>
        <c:crossesAt val="1"/>
        <c:crossBetween val="between"/>
      </c:valAx>
      <c:spPr>
        <a:noFill/>
        <a:ln w="25381">
          <a:noFill/>
        </a:ln>
      </c:spPr>
    </c:plotArea>
    <c:plotVisOnly val="1"/>
    <c:dispBlanksAs val="gap"/>
    <c:showDLblsOverMax val="0"/>
  </c:chart>
  <c:txPr>
    <a:bodyPr/>
    <a:lstStyle/>
    <a:p>
      <a:pPr>
        <a:defRPr sz="1399" baseline="0"/>
      </a:pPr>
      <a:endParaRPr lang="de-DE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C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0"/>
          <c:tx>
            <c:strRef>
              <c:f>Tabelle1!$C$1</c:f>
              <c:strCache>
                <c:ptCount val="1"/>
                <c:pt idx="0">
                  <c:v>effektiv Bund</c:v>
                </c:pt>
              </c:strCache>
            </c:strRef>
          </c:tx>
          <c:invertIfNegative val="0"/>
          <c:dPt>
            <c:idx val="2"/>
            <c:invertIfNegative val="0"/>
            <c:bubble3D val="0"/>
            <c:spPr>
              <a:solidFill>
                <a:schemeClr val="tx1"/>
              </a:solidFill>
            </c:spPr>
          </c:dPt>
          <c:cat>
            <c:strRef>
              <c:f>Tabelle1!$A$2:$A$27</c:f>
              <c:strCache>
                <c:ptCount val="26"/>
                <c:pt idx="0">
                  <c:v>BS</c:v>
                </c:pt>
                <c:pt idx="1">
                  <c:v>ZH</c:v>
                </c:pt>
                <c:pt idx="2">
                  <c:v>SH</c:v>
                </c:pt>
                <c:pt idx="3">
                  <c:v>AG</c:v>
                </c:pt>
                <c:pt idx="4">
                  <c:v>SO</c:v>
                </c:pt>
                <c:pt idx="5">
                  <c:v>GL</c:v>
                </c:pt>
                <c:pt idx="6">
                  <c:v>SG</c:v>
                </c:pt>
                <c:pt idx="7">
                  <c:v>BL</c:v>
                </c:pt>
                <c:pt idx="8">
                  <c:v>NW</c:v>
                </c:pt>
                <c:pt idx="9">
                  <c:v>OW</c:v>
                </c:pt>
                <c:pt idx="10">
                  <c:v>LU</c:v>
                </c:pt>
                <c:pt idx="11">
                  <c:v>AR</c:v>
                </c:pt>
                <c:pt idx="12">
                  <c:v>SZ</c:v>
                </c:pt>
                <c:pt idx="13">
                  <c:v>ZG</c:v>
                </c:pt>
                <c:pt idx="14">
                  <c:v>BE</c:v>
                </c:pt>
                <c:pt idx="15">
                  <c:v>AI</c:v>
                </c:pt>
                <c:pt idx="16">
                  <c:v>TG</c:v>
                </c:pt>
                <c:pt idx="17">
                  <c:v>UR</c:v>
                </c:pt>
                <c:pt idx="18">
                  <c:v>GR</c:v>
                </c:pt>
                <c:pt idx="19">
                  <c:v>NE</c:v>
                </c:pt>
                <c:pt idx="20">
                  <c:v>VD</c:v>
                </c:pt>
                <c:pt idx="21">
                  <c:v>TI</c:v>
                </c:pt>
                <c:pt idx="22">
                  <c:v>GE</c:v>
                </c:pt>
                <c:pt idx="23">
                  <c:v>FR</c:v>
                </c:pt>
                <c:pt idx="24">
                  <c:v>JU</c:v>
                </c:pt>
                <c:pt idx="25">
                  <c:v>VS</c:v>
                </c:pt>
              </c:strCache>
            </c:strRef>
          </c:cat>
          <c:val>
            <c:numRef>
              <c:f>Tabelle1!$C$2:$C$27</c:f>
              <c:numCache>
                <c:formatCode>General</c:formatCode>
                <c:ptCount val="26"/>
              </c:numCache>
            </c:numRef>
          </c:val>
        </c:ser>
        <c:ser>
          <c:idx val="1"/>
          <c:order val="1"/>
          <c:tx>
            <c:strRef>
              <c:f>Tabelle1!$B$1</c:f>
              <c:strCache>
                <c:ptCount val="1"/>
                <c:pt idx="0">
                  <c:v>effektiv Kanton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tx1"/>
              </a:solidFill>
            </c:spPr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</c:dPt>
          <c:dPt>
            <c:idx val="10"/>
            <c:invertIfNegative val="0"/>
            <c:bubble3D val="0"/>
          </c:dPt>
          <c:dPt>
            <c:idx val="11"/>
            <c:invertIfNegative val="0"/>
            <c:bubble3D val="0"/>
          </c:dPt>
          <c:dPt>
            <c:idx val="13"/>
            <c:invertIfNegative val="0"/>
            <c:bubble3D val="0"/>
          </c:dPt>
          <c:dPt>
            <c:idx val="19"/>
            <c:invertIfNegative val="0"/>
            <c:bubble3D val="0"/>
          </c:dPt>
          <c:dPt>
            <c:idx val="20"/>
            <c:invertIfNegative val="0"/>
            <c:bubble3D val="0"/>
          </c:dPt>
          <c:dPt>
            <c:idx val="22"/>
            <c:invertIfNegative val="0"/>
            <c:bubble3D val="0"/>
          </c:dPt>
          <c:dPt>
            <c:idx val="23"/>
            <c:invertIfNegative val="0"/>
            <c:bubble3D val="0"/>
          </c:dPt>
          <c:dPt>
            <c:idx val="24"/>
            <c:invertIfNegative val="0"/>
            <c:bubble3D val="0"/>
          </c:dPt>
          <c:dPt>
            <c:idx val="28"/>
            <c:invertIfNegative val="0"/>
            <c:bubble3D val="0"/>
          </c:dPt>
          <c:dPt>
            <c:idx val="31"/>
            <c:invertIfNegative val="0"/>
            <c:bubble3D val="0"/>
          </c:dPt>
          <c:cat>
            <c:strRef>
              <c:f>Tabelle1!$A$2:$A$27</c:f>
              <c:strCache>
                <c:ptCount val="26"/>
                <c:pt idx="0">
                  <c:v>BS</c:v>
                </c:pt>
                <c:pt idx="1">
                  <c:v>ZH</c:v>
                </c:pt>
                <c:pt idx="2">
                  <c:v>SH</c:v>
                </c:pt>
                <c:pt idx="3">
                  <c:v>AG</c:v>
                </c:pt>
                <c:pt idx="4">
                  <c:v>SO</c:v>
                </c:pt>
                <c:pt idx="5">
                  <c:v>GL</c:v>
                </c:pt>
                <c:pt idx="6">
                  <c:v>SG</c:v>
                </c:pt>
                <c:pt idx="7">
                  <c:v>BL</c:v>
                </c:pt>
                <c:pt idx="8">
                  <c:v>NW</c:v>
                </c:pt>
                <c:pt idx="9">
                  <c:v>OW</c:v>
                </c:pt>
                <c:pt idx="10">
                  <c:v>LU</c:v>
                </c:pt>
                <c:pt idx="11">
                  <c:v>AR</c:v>
                </c:pt>
                <c:pt idx="12">
                  <c:v>SZ</c:v>
                </c:pt>
                <c:pt idx="13">
                  <c:v>ZG</c:v>
                </c:pt>
                <c:pt idx="14">
                  <c:v>BE</c:v>
                </c:pt>
                <c:pt idx="15">
                  <c:v>AI</c:v>
                </c:pt>
                <c:pt idx="16">
                  <c:v>TG</c:v>
                </c:pt>
                <c:pt idx="17">
                  <c:v>UR</c:v>
                </c:pt>
                <c:pt idx="18">
                  <c:v>GR</c:v>
                </c:pt>
                <c:pt idx="19">
                  <c:v>NE</c:v>
                </c:pt>
                <c:pt idx="20">
                  <c:v>VD</c:v>
                </c:pt>
                <c:pt idx="21">
                  <c:v>TI</c:v>
                </c:pt>
                <c:pt idx="22">
                  <c:v>GE</c:v>
                </c:pt>
                <c:pt idx="23">
                  <c:v>FR</c:v>
                </c:pt>
                <c:pt idx="24">
                  <c:v>JU</c:v>
                </c:pt>
                <c:pt idx="25">
                  <c:v>VS</c:v>
                </c:pt>
              </c:strCache>
            </c:strRef>
          </c:cat>
          <c:val>
            <c:numRef>
              <c:f>Tabelle1!$B$2:$B$27</c:f>
              <c:numCache>
                <c:formatCode>0%</c:formatCode>
                <c:ptCount val="26"/>
                <c:pt idx="0">
                  <c:v>1.0999999999999999E-2</c:v>
                </c:pt>
                <c:pt idx="1">
                  <c:v>1.1299999999999999E-2</c:v>
                </c:pt>
                <c:pt idx="2">
                  <c:v>1.2999999999999999E-2</c:v>
                </c:pt>
                <c:pt idx="3">
                  <c:v>1.4E-2</c:v>
                </c:pt>
                <c:pt idx="4">
                  <c:v>1.4E-2</c:v>
                </c:pt>
                <c:pt idx="5">
                  <c:v>1.4500000000000001E-2</c:v>
                </c:pt>
                <c:pt idx="6">
                  <c:v>1.4500000000000001E-2</c:v>
                </c:pt>
                <c:pt idx="7">
                  <c:v>1.46E-2</c:v>
                </c:pt>
                <c:pt idx="8">
                  <c:v>1.4999999999999999E-2</c:v>
                </c:pt>
                <c:pt idx="9">
                  <c:v>1.4999999999999999E-2</c:v>
                </c:pt>
                <c:pt idx="10">
                  <c:v>1.5100000000000001E-2</c:v>
                </c:pt>
                <c:pt idx="11">
                  <c:v>1.5599999999999999E-2</c:v>
                </c:pt>
                <c:pt idx="12">
                  <c:v>1.5800000000000002E-2</c:v>
                </c:pt>
                <c:pt idx="13">
                  <c:v>1.6E-2</c:v>
                </c:pt>
                <c:pt idx="14">
                  <c:v>1.6E-2</c:v>
                </c:pt>
                <c:pt idx="15">
                  <c:v>1.7000000000000001E-2</c:v>
                </c:pt>
                <c:pt idx="16">
                  <c:v>1.7000000000000001E-2</c:v>
                </c:pt>
                <c:pt idx="17">
                  <c:v>1.7500000000000002E-2</c:v>
                </c:pt>
                <c:pt idx="18">
                  <c:v>1.7999999999999999E-2</c:v>
                </c:pt>
                <c:pt idx="19">
                  <c:v>1.8499999999999999E-2</c:v>
                </c:pt>
                <c:pt idx="20">
                  <c:v>1.9E-2</c:v>
                </c:pt>
                <c:pt idx="21">
                  <c:v>0.02</c:v>
                </c:pt>
                <c:pt idx="22">
                  <c:v>2.2499999999999999E-2</c:v>
                </c:pt>
                <c:pt idx="23">
                  <c:v>2.3E-2</c:v>
                </c:pt>
                <c:pt idx="24">
                  <c:v>2.7E-2</c:v>
                </c:pt>
                <c:pt idx="25">
                  <c:v>3.2000000000000001E-2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8467200"/>
        <c:axId val="178468736"/>
      </c:barChart>
      <c:catAx>
        <c:axId val="1784672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5400000" vert="horz"/>
          <a:lstStyle/>
          <a:p>
            <a:pPr>
              <a:defRPr sz="1200"/>
            </a:pPr>
            <a:endParaRPr lang="de-DE"/>
          </a:p>
        </c:txPr>
        <c:crossAx val="178468736"/>
        <c:crosses val="autoZero"/>
        <c:auto val="1"/>
        <c:lblAlgn val="ctr"/>
        <c:lblOffset val="100"/>
        <c:noMultiLvlLbl val="0"/>
      </c:catAx>
      <c:valAx>
        <c:axId val="178468736"/>
        <c:scaling>
          <c:orientation val="minMax"/>
          <c:max val="4.0000000000000008E-2"/>
        </c:scaling>
        <c:delete val="0"/>
        <c:axPos val="l"/>
        <c:majorGridlines/>
        <c:numFmt formatCode="0.0%" sourceLinked="0"/>
        <c:majorTickMark val="out"/>
        <c:minorTickMark val="none"/>
        <c:tickLblPos val="nextTo"/>
        <c:crossAx val="178467200"/>
        <c:crossesAt val="1"/>
        <c:crossBetween val="between"/>
      </c:valAx>
      <c:spPr>
        <a:noFill/>
        <a:ln w="25381">
          <a:noFill/>
        </a:ln>
      </c:spPr>
    </c:plotArea>
    <c:plotVisOnly val="1"/>
    <c:dispBlanksAs val="gap"/>
    <c:showDLblsOverMax val="0"/>
  </c:chart>
  <c:txPr>
    <a:bodyPr/>
    <a:lstStyle/>
    <a:p>
      <a:pPr>
        <a:defRPr sz="1399" baseline="0"/>
      </a:pPr>
      <a:endParaRPr lang="de-DE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CH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tx1"/>
              </a:solidFill>
            </c:spPr>
          </c:dPt>
          <c:cat>
            <c:strRef>
              <c:f>Tabelle1!$A$2:$A$27</c:f>
              <c:strCache>
                <c:ptCount val="26"/>
                <c:pt idx="0">
                  <c:v>BS</c:v>
                </c:pt>
                <c:pt idx="1">
                  <c:v>ZG</c:v>
                </c:pt>
                <c:pt idx="2">
                  <c:v>NE</c:v>
                </c:pt>
                <c:pt idx="3">
                  <c:v>SH</c:v>
                </c:pt>
                <c:pt idx="4">
                  <c:v>BL</c:v>
                </c:pt>
                <c:pt idx="5">
                  <c:v>GE</c:v>
                </c:pt>
                <c:pt idx="6">
                  <c:v>VD</c:v>
                </c:pt>
                <c:pt idx="7">
                  <c:v>SZ</c:v>
                </c:pt>
                <c:pt idx="8">
                  <c:v>TI</c:v>
                </c:pt>
                <c:pt idx="9">
                  <c:v>AI</c:v>
                </c:pt>
                <c:pt idx="10">
                  <c:v>FR</c:v>
                </c:pt>
                <c:pt idx="11">
                  <c:v>NW</c:v>
                </c:pt>
                <c:pt idx="12">
                  <c:v>GL</c:v>
                </c:pt>
                <c:pt idx="13">
                  <c:v>LU</c:v>
                </c:pt>
                <c:pt idx="14">
                  <c:v>SG</c:v>
                </c:pt>
                <c:pt idx="15">
                  <c:v>JU</c:v>
                </c:pt>
                <c:pt idx="16">
                  <c:v>ZH</c:v>
                </c:pt>
                <c:pt idx="17">
                  <c:v>BE</c:v>
                </c:pt>
                <c:pt idx="18">
                  <c:v>GR</c:v>
                </c:pt>
                <c:pt idx="19">
                  <c:v>OW</c:v>
                </c:pt>
                <c:pt idx="20">
                  <c:v>AR</c:v>
                </c:pt>
                <c:pt idx="21">
                  <c:v>UR</c:v>
                </c:pt>
                <c:pt idx="22">
                  <c:v>TG</c:v>
                </c:pt>
                <c:pt idx="23">
                  <c:v>SO</c:v>
                </c:pt>
                <c:pt idx="24">
                  <c:v>AG</c:v>
                </c:pt>
                <c:pt idx="25">
                  <c:v>VS</c:v>
                </c:pt>
              </c:strCache>
            </c:strRef>
          </c:cat>
          <c:val>
            <c:numRef>
              <c:f>Tabelle1!$B$2:$B$27</c:f>
              <c:numCache>
                <c:formatCode>0.0%</c:formatCode>
                <c:ptCount val="26"/>
                <c:pt idx="0">
                  <c:v>0.56000000000000005</c:v>
                </c:pt>
                <c:pt idx="1">
                  <c:v>0.51600000000000001</c:v>
                </c:pt>
                <c:pt idx="2">
                  <c:v>0.36899999999999999</c:v>
                </c:pt>
                <c:pt idx="3">
                  <c:v>0.36599999999999999</c:v>
                </c:pt>
                <c:pt idx="4">
                  <c:v>0.35399999999999998</c:v>
                </c:pt>
                <c:pt idx="5">
                  <c:v>0.33</c:v>
                </c:pt>
                <c:pt idx="6">
                  <c:v>0.29899999999999999</c:v>
                </c:pt>
                <c:pt idx="7">
                  <c:v>0.26600000000000001</c:v>
                </c:pt>
                <c:pt idx="8">
                  <c:v>0.24199999999999999</c:v>
                </c:pt>
                <c:pt idx="9">
                  <c:v>0.22800000000000001</c:v>
                </c:pt>
                <c:pt idx="10">
                  <c:v>0.17599999999999999</c:v>
                </c:pt>
                <c:pt idx="11">
                  <c:v>0.16</c:v>
                </c:pt>
                <c:pt idx="12">
                  <c:v>0.13200000000000001</c:v>
                </c:pt>
                <c:pt idx="13">
                  <c:v>0.113</c:v>
                </c:pt>
                <c:pt idx="14">
                  <c:v>9.8000000000000004E-2</c:v>
                </c:pt>
                <c:pt idx="15">
                  <c:v>8.3000000000000004E-2</c:v>
                </c:pt>
                <c:pt idx="16">
                  <c:v>8.1000000000000003E-2</c:v>
                </c:pt>
                <c:pt idx="17">
                  <c:v>6.2E-2</c:v>
                </c:pt>
                <c:pt idx="18">
                  <c:v>0.06</c:v>
                </c:pt>
                <c:pt idx="19">
                  <c:v>0.05</c:v>
                </c:pt>
                <c:pt idx="20">
                  <c:v>4.3999999999999997E-2</c:v>
                </c:pt>
                <c:pt idx="21">
                  <c:v>2.5000000000000001E-2</c:v>
                </c:pt>
                <c:pt idx="22">
                  <c:v>2.4E-2</c:v>
                </c:pt>
                <c:pt idx="23">
                  <c:v>1.9E-2</c:v>
                </c:pt>
                <c:pt idx="24">
                  <c:v>1.2E-2</c:v>
                </c:pt>
                <c:pt idx="25">
                  <c:v>1.0999999999999999E-2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8556928"/>
        <c:axId val="178558464"/>
      </c:barChart>
      <c:catAx>
        <c:axId val="1785569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5400000" vert="horz"/>
          <a:lstStyle/>
          <a:p>
            <a:pPr>
              <a:defRPr sz="1400"/>
            </a:pPr>
            <a:endParaRPr lang="de-DE"/>
          </a:p>
        </c:txPr>
        <c:crossAx val="178558464"/>
        <c:crosses val="autoZero"/>
        <c:auto val="1"/>
        <c:lblAlgn val="ctr"/>
        <c:lblOffset val="100"/>
        <c:noMultiLvlLbl val="0"/>
      </c:catAx>
      <c:valAx>
        <c:axId val="178558464"/>
        <c:scaling>
          <c:orientation val="minMax"/>
          <c:max val="0.60000000000000009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78556928"/>
        <c:crossesAt val="1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C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234843824940859"/>
          <c:y val="0.1213980610341541"/>
          <c:w val="0.92959226752583046"/>
          <c:h val="0.82290624999999995"/>
        </c:manualLayout>
      </c:layout>
      <c:doughnut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Anzahl Gesellschaften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</c:spPr>
          </c:dPt>
          <c:dPt>
            <c:idx val="2"/>
            <c:bubble3D val="0"/>
            <c:spPr>
              <a:solidFill>
                <a:schemeClr val="tx1"/>
              </a:solidFill>
            </c:spPr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de-DE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Tabelle1!$A$2:$A$4</c:f>
              <c:strCache>
                <c:ptCount val="3"/>
                <c:pt idx="0">
                  <c:v>mit besonderem Steuerstatus</c:v>
                </c:pt>
                <c:pt idx="1">
                  <c:v>ordentlich besteuert</c:v>
                </c:pt>
                <c:pt idx="2">
                  <c:v>Vereine, Stiftungen, andere</c:v>
                </c:pt>
              </c:strCache>
            </c:strRef>
          </c:cat>
          <c:val>
            <c:numRef>
              <c:f>Tabelle1!$B$2:$B$4</c:f>
              <c:numCache>
                <c:formatCode>#,##0</c:formatCode>
                <c:ptCount val="3"/>
                <c:pt idx="0">
                  <c:v>493</c:v>
                </c:pt>
                <c:pt idx="1">
                  <c:v>315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C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234843824940859"/>
          <c:y val="0.1213980610341541"/>
          <c:w val="0.92959226752583046"/>
          <c:h val="0.82290624999999995"/>
        </c:manualLayout>
      </c:layout>
      <c:doughnut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Anzahl Gesellschaften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</c:spPr>
          </c:dPt>
          <c:dPt>
            <c:idx val="2"/>
            <c:bubble3D val="0"/>
            <c:spPr>
              <a:solidFill>
                <a:schemeClr val="tx1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8.5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1.5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de-DE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Tabelle1!$A$2:$A$4</c:f>
              <c:strCache>
                <c:ptCount val="3"/>
                <c:pt idx="0">
                  <c:v>mit besonderem Steuerstatus</c:v>
                </c:pt>
                <c:pt idx="1">
                  <c:v>ordentlich besteuert</c:v>
                </c:pt>
                <c:pt idx="2">
                  <c:v>Vereine, Stiftungen, andere</c:v>
                </c:pt>
              </c:strCache>
            </c:strRef>
          </c:cat>
          <c:val>
            <c:numRef>
              <c:f>Tabelle1!$B$2:$B$4</c:f>
              <c:numCache>
                <c:formatCode>#,##0</c:formatCode>
                <c:ptCount val="3"/>
                <c:pt idx="0">
                  <c:v>8500</c:v>
                </c:pt>
                <c:pt idx="1">
                  <c:v>1500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C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b="0"/>
            </a:pPr>
            <a:r>
              <a:rPr lang="en-US" sz="1400" b="0" dirty="0" err="1" smtClean="0"/>
              <a:t>Anteil</a:t>
            </a:r>
            <a:r>
              <a:rPr lang="en-US" sz="1400" b="0" dirty="0" smtClean="0"/>
              <a:t> an der </a:t>
            </a:r>
            <a:r>
              <a:rPr lang="en-US" sz="1400" b="0" dirty="0" err="1" smtClean="0"/>
              <a:t>Gewinnsteuerbasis</a:t>
            </a:r>
            <a:endParaRPr lang="en-US" sz="1400" b="0" dirty="0"/>
          </a:p>
        </c:rich>
      </c:tx>
      <c:layout>
        <c:manualLayout>
          <c:xMode val="edge"/>
          <c:yMode val="edge"/>
          <c:x val="0.19808118551355067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7834559106775635"/>
          <c:y val="0.26757077640842125"/>
          <c:w val="0.63860475177346998"/>
          <c:h val="0.72076553903780871"/>
        </c:manualLayout>
      </c:layout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Anteil</c:v>
                </c:pt>
              </c:strCache>
            </c:strRef>
          </c:tx>
          <c:spPr>
            <a:solidFill>
              <a:schemeClr val="accent1"/>
            </a:solidFill>
          </c:spPr>
          <c:dPt>
            <c:idx val="1"/>
            <c:bubble3D val="0"/>
            <c:explosion val="17"/>
            <c:spPr>
              <a:solidFill>
                <a:schemeClr val="bg2">
                  <a:lumMod val="60000"/>
                  <a:lumOff val="40000"/>
                </a:schemeClr>
              </a:solidFill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Tabelle1!$A$2:$A$5</c:f>
              <c:strCache>
                <c:ptCount val="2"/>
                <c:pt idx="0">
                  <c:v>Steuerstatus</c:v>
                </c:pt>
                <c:pt idx="1">
                  <c:v>ordentliche besteuert</c:v>
                </c:pt>
              </c:strCache>
            </c:strRef>
          </c:cat>
          <c:val>
            <c:numRef>
              <c:f>Tabelle1!$B$2:$B$5</c:f>
              <c:numCache>
                <c:formatCode>0%</c:formatCode>
                <c:ptCount val="4"/>
                <c:pt idx="0">
                  <c:v>0.85</c:v>
                </c:pt>
                <c:pt idx="1">
                  <c:v>0.15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C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234843824940859"/>
          <c:y val="0.1213980610341541"/>
          <c:w val="0.92959226752583046"/>
          <c:h val="0.82290624999999995"/>
        </c:manualLayout>
      </c:layout>
      <c:doughnut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Anzahl Gesellschaften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</c:spPr>
          </c:dPt>
          <c:dPt>
            <c:idx val="2"/>
            <c:bubble3D val="0"/>
            <c:spPr>
              <a:solidFill>
                <a:schemeClr val="tx1"/>
              </a:solidFill>
            </c:spPr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de-DE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Tabelle1!$A$2:$A$4</c:f>
              <c:strCache>
                <c:ptCount val="3"/>
                <c:pt idx="0">
                  <c:v>mit besonderem Steuerstatus</c:v>
                </c:pt>
                <c:pt idx="1">
                  <c:v>ordentlich besteuert</c:v>
                </c:pt>
                <c:pt idx="2">
                  <c:v>Vereine, Stiftungen, andere</c:v>
                </c:pt>
              </c:strCache>
            </c:strRef>
          </c:cat>
          <c:val>
            <c:numRef>
              <c:f>Tabelle1!$B$2:$B$4</c:f>
              <c:numCache>
                <c:formatCode>#,##0</c:formatCode>
                <c:ptCount val="3"/>
                <c:pt idx="0">
                  <c:v>32000</c:v>
                </c:pt>
                <c:pt idx="1">
                  <c:v>125000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C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234843824940859"/>
          <c:y val="0.1213980610341541"/>
          <c:w val="0.92959226752583046"/>
          <c:h val="0.82290624999999995"/>
        </c:manualLayout>
      </c:layout>
      <c:doughnut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</c:spPr>
          </c:dPt>
          <c:dPt>
            <c:idx val="2"/>
            <c:bubble3D val="0"/>
            <c:spPr>
              <a:solidFill>
                <a:schemeClr val="tx1"/>
              </a:solidFill>
            </c:spPr>
          </c:dPt>
          <c:dLbls>
            <c:dLbl>
              <c:idx val="2"/>
              <c:delete val="1"/>
            </c:dLbl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Tabelle1!$A$2:$A$4</c:f>
              <c:strCache>
                <c:ptCount val="3"/>
                <c:pt idx="0">
                  <c:v>mit besonderem Steuerstatus</c:v>
                </c:pt>
                <c:pt idx="1">
                  <c:v>ordentlich besteuert</c:v>
                </c:pt>
                <c:pt idx="2">
                  <c:v>Vereine, Stiftungen, andere</c:v>
                </c:pt>
              </c:strCache>
            </c:strRef>
          </c:cat>
          <c:val>
            <c:numRef>
              <c:f>Tabelle1!$B$2:$B$4</c:f>
              <c:numCache>
                <c:formatCode>0.0</c:formatCode>
                <c:ptCount val="3"/>
                <c:pt idx="0">
                  <c:v>17.399999999999999</c:v>
                </c:pt>
                <c:pt idx="1">
                  <c:v>18.8</c:v>
                </c:pt>
                <c:pt idx="2" formatCode="#,##0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C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0"/>
          <c:tx>
            <c:strRef>
              <c:f>Tabelle1!$D$1</c:f>
              <c:strCache>
                <c:ptCount val="1"/>
                <c:pt idx="0">
                  <c:v>effektiv Bund</c:v>
                </c:pt>
              </c:strCache>
            </c:strRef>
          </c:tx>
          <c:invertIfNegative val="0"/>
          <c:dPt>
            <c:idx val="2"/>
            <c:invertIfNegative val="0"/>
            <c:bubble3D val="0"/>
            <c:spPr>
              <a:solidFill>
                <a:schemeClr val="tx1"/>
              </a:solidFill>
            </c:spPr>
          </c:dPt>
          <c:cat>
            <c:strRef>
              <c:f>Tabelle1!$A$2:$A$27</c:f>
              <c:strCache>
                <c:ptCount val="26"/>
                <c:pt idx="0">
                  <c:v>GE</c:v>
                </c:pt>
                <c:pt idx="1">
                  <c:v>VD</c:v>
                </c:pt>
                <c:pt idx="2">
                  <c:v>BS</c:v>
                </c:pt>
                <c:pt idx="3">
                  <c:v>SO</c:v>
                </c:pt>
                <c:pt idx="4">
                  <c:v>BE</c:v>
                </c:pt>
                <c:pt idx="5">
                  <c:v>VS</c:v>
                </c:pt>
                <c:pt idx="6">
                  <c:v>ZH</c:v>
                </c:pt>
                <c:pt idx="7">
                  <c:v>JU</c:v>
                </c:pt>
                <c:pt idx="8">
                  <c:v>TI</c:v>
                </c:pt>
                <c:pt idx="9">
                  <c:v>BL</c:v>
                </c:pt>
                <c:pt idx="10">
                  <c:v>FR</c:v>
                </c:pt>
                <c:pt idx="11">
                  <c:v>AG</c:v>
                </c:pt>
                <c:pt idx="12">
                  <c:v>SG</c:v>
                </c:pt>
                <c:pt idx="13">
                  <c:v>NE</c:v>
                </c:pt>
                <c:pt idx="14">
                  <c:v>GR</c:v>
                </c:pt>
                <c:pt idx="15">
                  <c:v>TG</c:v>
                </c:pt>
                <c:pt idx="16">
                  <c:v>SH</c:v>
                </c:pt>
                <c:pt idx="17">
                  <c:v>GL</c:v>
                </c:pt>
                <c:pt idx="18">
                  <c:v>UR</c:v>
                </c:pt>
                <c:pt idx="19">
                  <c:v>SZ</c:v>
                </c:pt>
                <c:pt idx="20">
                  <c:v>ZG</c:v>
                </c:pt>
                <c:pt idx="21">
                  <c:v>AI</c:v>
                </c:pt>
                <c:pt idx="22">
                  <c:v>AR</c:v>
                </c:pt>
                <c:pt idx="23">
                  <c:v>OW</c:v>
                </c:pt>
                <c:pt idx="24">
                  <c:v>NW</c:v>
                </c:pt>
                <c:pt idx="25">
                  <c:v>LU</c:v>
                </c:pt>
              </c:strCache>
            </c:strRef>
          </c:cat>
          <c:val>
            <c:numRef>
              <c:f>Tabelle1!$D$2:$D$27</c:f>
              <c:numCache>
                <c:formatCode>0.0%</c:formatCode>
                <c:ptCount val="26"/>
                <c:pt idx="0">
                  <c:v>6.4457420186547362E-2</c:v>
                </c:pt>
                <c:pt idx="1">
                  <c:v>6.5626930203829537E-2</c:v>
                </c:pt>
                <c:pt idx="2">
                  <c:v>6.6147859922179003E-2</c:v>
                </c:pt>
                <c:pt idx="3">
                  <c:v>6.6427008440137547E-2</c:v>
                </c:pt>
                <c:pt idx="4">
                  <c:v>6.6603980567309207E-2</c:v>
                </c:pt>
                <c:pt idx="5">
                  <c:v>6.6677125823658617E-2</c:v>
                </c:pt>
                <c:pt idx="6">
                  <c:v>6.7024128686327095E-2</c:v>
                </c:pt>
                <c:pt idx="7">
                  <c:v>6.724151570287161E-2</c:v>
                </c:pt>
                <c:pt idx="8">
                  <c:v>6.7433558111860387E-2</c:v>
                </c:pt>
                <c:pt idx="9">
                  <c:v>6.7729083665338655E-2</c:v>
                </c:pt>
                <c:pt idx="10">
                  <c:v>6.8114432246173584E-2</c:v>
                </c:pt>
                <c:pt idx="11">
                  <c:v>6.870907768167489E-2</c:v>
                </c:pt>
                <c:pt idx="12">
                  <c:v>7.0213117462415348E-2</c:v>
                </c:pt>
                <c:pt idx="13">
                  <c:v>7.0539419087136929E-2</c:v>
                </c:pt>
                <c:pt idx="14">
                  <c:v>7.0821529745042494E-2</c:v>
                </c:pt>
                <c:pt idx="15">
                  <c:v>7.1034598027745269E-2</c:v>
                </c:pt>
                <c:pt idx="16">
                  <c:v>7.1428571428571438E-2</c:v>
                </c:pt>
                <c:pt idx="17">
                  <c:v>7.1645313553607565E-2</c:v>
                </c:pt>
                <c:pt idx="18">
                  <c:v>7.215619694397285E-2</c:v>
                </c:pt>
                <c:pt idx="19">
                  <c:v>7.2365060446109297E-2</c:v>
                </c:pt>
                <c:pt idx="20">
                  <c:v>7.2587532023911189E-2</c:v>
                </c:pt>
                <c:pt idx="21">
                  <c:v>7.2961373390557943E-2</c:v>
                </c:pt>
                <c:pt idx="22">
                  <c:v>7.3913043478260873E-2</c:v>
                </c:pt>
                <c:pt idx="23">
                  <c:v>7.4171029668411881E-2</c:v>
                </c:pt>
                <c:pt idx="24">
                  <c:v>7.4235807860262015E-2</c:v>
                </c:pt>
                <c:pt idx="25">
                  <c:v>7.4528715475668569E-2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effektiv Kanton</c:v>
                </c:pt>
              </c:strCache>
            </c:strRef>
          </c:tx>
          <c:invertIfNegative val="0"/>
          <c:dPt>
            <c:idx val="2"/>
            <c:invertIfNegative val="0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</c:spPr>
          </c:dPt>
          <c:cat>
            <c:strRef>
              <c:f>Tabelle1!$A$2:$A$27</c:f>
              <c:strCache>
                <c:ptCount val="26"/>
                <c:pt idx="0">
                  <c:v>GE</c:v>
                </c:pt>
                <c:pt idx="1">
                  <c:v>VD</c:v>
                </c:pt>
                <c:pt idx="2">
                  <c:v>BS</c:v>
                </c:pt>
                <c:pt idx="3">
                  <c:v>SO</c:v>
                </c:pt>
                <c:pt idx="4">
                  <c:v>BE</c:v>
                </c:pt>
                <c:pt idx="5">
                  <c:v>VS</c:v>
                </c:pt>
                <c:pt idx="6">
                  <c:v>ZH</c:v>
                </c:pt>
                <c:pt idx="7">
                  <c:v>JU</c:v>
                </c:pt>
                <c:pt idx="8">
                  <c:v>TI</c:v>
                </c:pt>
                <c:pt idx="9">
                  <c:v>BL</c:v>
                </c:pt>
                <c:pt idx="10">
                  <c:v>FR</c:v>
                </c:pt>
                <c:pt idx="11">
                  <c:v>AG</c:v>
                </c:pt>
                <c:pt idx="12">
                  <c:v>SG</c:v>
                </c:pt>
                <c:pt idx="13">
                  <c:v>NE</c:v>
                </c:pt>
                <c:pt idx="14">
                  <c:v>GR</c:v>
                </c:pt>
                <c:pt idx="15">
                  <c:v>TG</c:v>
                </c:pt>
                <c:pt idx="16">
                  <c:v>SH</c:v>
                </c:pt>
                <c:pt idx="17">
                  <c:v>GL</c:v>
                </c:pt>
                <c:pt idx="18">
                  <c:v>UR</c:v>
                </c:pt>
                <c:pt idx="19">
                  <c:v>SZ</c:v>
                </c:pt>
                <c:pt idx="20">
                  <c:v>ZG</c:v>
                </c:pt>
                <c:pt idx="21">
                  <c:v>AI</c:v>
                </c:pt>
                <c:pt idx="22">
                  <c:v>AR</c:v>
                </c:pt>
                <c:pt idx="23">
                  <c:v>OW</c:v>
                </c:pt>
                <c:pt idx="24">
                  <c:v>NW</c:v>
                </c:pt>
                <c:pt idx="25">
                  <c:v>LU</c:v>
                </c:pt>
              </c:strCache>
            </c:strRef>
          </c:cat>
          <c:val>
            <c:numRef>
              <c:f>Tabelle1!$C$2:$C$27</c:f>
              <c:numCache>
                <c:formatCode>0.0%</c:formatCode>
                <c:ptCount val="26"/>
                <c:pt idx="0">
                  <c:v>0.17721998938348371</c:v>
                </c:pt>
                <c:pt idx="1">
                  <c:v>0.16229153798641138</c:v>
                </c:pt>
                <c:pt idx="2">
                  <c:v>0.15564202334630348</c:v>
                </c:pt>
                <c:pt idx="3">
                  <c:v>0.15207877461706784</c:v>
                </c:pt>
                <c:pt idx="4">
                  <c:v>0.14981977746434724</c:v>
                </c:pt>
                <c:pt idx="5">
                  <c:v>0.14888609978035766</c:v>
                </c:pt>
                <c:pt idx="6">
                  <c:v>0.14445671029806023</c:v>
                </c:pt>
                <c:pt idx="7">
                  <c:v>0.1416818289692271</c:v>
                </c:pt>
                <c:pt idx="8">
                  <c:v>0.13923046410154702</c:v>
                </c:pt>
                <c:pt idx="9">
                  <c:v>0.13545816733067728</c:v>
                </c:pt>
                <c:pt idx="10">
                  <c:v>0.13053930603413735</c:v>
                </c:pt>
                <c:pt idx="11">
                  <c:v>0.12294883194567942</c:v>
                </c:pt>
                <c:pt idx="12">
                  <c:v>0.10375020650916902</c:v>
                </c:pt>
                <c:pt idx="13">
                  <c:v>9.958506224066388E-2</c:v>
                </c:pt>
                <c:pt idx="14">
                  <c:v>9.5984002666222271E-2</c:v>
                </c:pt>
                <c:pt idx="15">
                  <c:v>9.3264248704663197E-2</c:v>
                </c:pt>
                <c:pt idx="16">
                  <c:v>8.8235294117647065E-2</c:v>
                </c:pt>
                <c:pt idx="17">
                  <c:v>8.5468644639244792E-2</c:v>
                </c:pt>
                <c:pt idx="18">
                  <c:v>7.8947368421052627E-2</c:v>
                </c:pt>
                <c:pt idx="19">
                  <c:v>7.6281287246722271E-2</c:v>
                </c:pt>
                <c:pt idx="20">
                  <c:v>7.3441502988898372E-2</c:v>
                </c:pt>
                <c:pt idx="21">
                  <c:v>6.8669527896995708E-2</c:v>
                </c:pt>
                <c:pt idx="22">
                  <c:v>5.6521739130434775E-2</c:v>
                </c:pt>
                <c:pt idx="23">
                  <c:v>5.3228621291448508E-2</c:v>
                </c:pt>
                <c:pt idx="24">
                  <c:v>5.2401746724890813E-2</c:v>
                </c:pt>
                <c:pt idx="25">
                  <c:v>4.8662867163524776E-2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7831936"/>
        <c:axId val="177833472"/>
      </c:barChart>
      <c:catAx>
        <c:axId val="1778319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5400000" vert="horz"/>
          <a:lstStyle/>
          <a:p>
            <a:pPr>
              <a:defRPr/>
            </a:pPr>
            <a:endParaRPr lang="de-DE"/>
          </a:p>
        </c:txPr>
        <c:crossAx val="177833472"/>
        <c:crosses val="autoZero"/>
        <c:auto val="1"/>
        <c:lblAlgn val="ctr"/>
        <c:lblOffset val="100"/>
        <c:noMultiLvlLbl val="0"/>
      </c:catAx>
      <c:valAx>
        <c:axId val="177833472"/>
        <c:scaling>
          <c:orientation val="minMax"/>
          <c:max val="0.25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177831936"/>
        <c:crossesAt val="1"/>
        <c:crossBetween val="between"/>
      </c:valAx>
      <c:spPr>
        <a:noFill/>
        <a:ln w="25381">
          <a:noFill/>
        </a:ln>
      </c:spPr>
    </c:plotArea>
    <c:plotVisOnly val="1"/>
    <c:dispBlanksAs val="gap"/>
    <c:showDLblsOverMax val="0"/>
  </c:chart>
  <c:txPr>
    <a:bodyPr/>
    <a:lstStyle/>
    <a:p>
      <a:pPr>
        <a:defRPr sz="1399" baseline="0"/>
      </a:pPr>
      <a:endParaRPr lang="de-DE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C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0"/>
          <c:tx>
            <c:strRef>
              <c:f>Tabelle1!$D$1</c:f>
              <c:strCache>
                <c:ptCount val="1"/>
                <c:pt idx="0">
                  <c:v>effektiv Bund</c:v>
                </c:pt>
              </c:strCache>
            </c:strRef>
          </c:tx>
          <c:invertIfNegative val="0"/>
          <c:dPt>
            <c:idx val="2"/>
            <c:invertIfNegative val="0"/>
            <c:bubble3D val="0"/>
            <c:spPr>
              <a:solidFill>
                <a:schemeClr val="tx1"/>
              </a:solidFill>
            </c:spPr>
          </c:dPt>
          <c:cat>
            <c:strRef>
              <c:f>Tabelle1!$A$2:$A$27</c:f>
              <c:strCache>
                <c:ptCount val="26"/>
                <c:pt idx="0">
                  <c:v>GE</c:v>
                </c:pt>
                <c:pt idx="1">
                  <c:v>VD</c:v>
                </c:pt>
                <c:pt idx="2">
                  <c:v>BS</c:v>
                </c:pt>
                <c:pt idx="3">
                  <c:v>SO</c:v>
                </c:pt>
                <c:pt idx="4">
                  <c:v>VS</c:v>
                </c:pt>
                <c:pt idx="5">
                  <c:v>BE</c:v>
                </c:pt>
                <c:pt idx="6">
                  <c:v>ZH</c:v>
                </c:pt>
                <c:pt idx="7">
                  <c:v>JU</c:v>
                </c:pt>
                <c:pt idx="8">
                  <c:v>BL</c:v>
                </c:pt>
                <c:pt idx="9">
                  <c:v>TI</c:v>
                </c:pt>
                <c:pt idx="10">
                  <c:v>FR</c:v>
                </c:pt>
                <c:pt idx="11">
                  <c:v>AG</c:v>
                </c:pt>
                <c:pt idx="12">
                  <c:v>NE</c:v>
                </c:pt>
                <c:pt idx="13">
                  <c:v>SG</c:v>
                </c:pt>
                <c:pt idx="14">
                  <c:v>GR</c:v>
                </c:pt>
                <c:pt idx="15">
                  <c:v>TG</c:v>
                </c:pt>
                <c:pt idx="16">
                  <c:v>SH</c:v>
                </c:pt>
                <c:pt idx="17">
                  <c:v>GL</c:v>
                </c:pt>
                <c:pt idx="18">
                  <c:v>UR</c:v>
                </c:pt>
                <c:pt idx="19">
                  <c:v>ZG</c:v>
                </c:pt>
                <c:pt idx="20">
                  <c:v>SZ</c:v>
                </c:pt>
                <c:pt idx="21">
                  <c:v>AI</c:v>
                </c:pt>
                <c:pt idx="22">
                  <c:v>NW</c:v>
                </c:pt>
                <c:pt idx="23">
                  <c:v>AR</c:v>
                </c:pt>
                <c:pt idx="24">
                  <c:v>OW</c:v>
                </c:pt>
                <c:pt idx="25">
                  <c:v>LU</c:v>
                </c:pt>
              </c:strCache>
            </c:strRef>
          </c:cat>
          <c:val>
            <c:numRef>
              <c:f>Tabelle1!$D$2:$D$27</c:f>
              <c:numCache>
                <c:formatCode>0.0%</c:formatCode>
                <c:ptCount val="26"/>
                <c:pt idx="0">
                  <c:v>7.5905E-2</c:v>
                </c:pt>
                <c:pt idx="1">
                  <c:v>7.5990000000000002E-2</c:v>
                </c:pt>
                <c:pt idx="2">
                  <c:v>7.6245000000000007E-2</c:v>
                </c:pt>
                <c:pt idx="3">
                  <c:v>7.6330000000000009E-2</c:v>
                </c:pt>
                <c:pt idx="4">
                  <c:v>7.6330000000000009E-2</c:v>
                </c:pt>
                <c:pt idx="5">
                  <c:v>7.6330000000000009E-2</c:v>
                </c:pt>
                <c:pt idx="6">
                  <c:v>7.6415000000000011E-2</c:v>
                </c:pt>
                <c:pt idx="7">
                  <c:v>7.6415000000000011E-2</c:v>
                </c:pt>
                <c:pt idx="8">
                  <c:v>7.6499999999999999E-2</c:v>
                </c:pt>
                <c:pt idx="9">
                  <c:v>7.6755000000000004E-2</c:v>
                </c:pt>
                <c:pt idx="10">
                  <c:v>7.6670000000000002E-2</c:v>
                </c:pt>
                <c:pt idx="11">
                  <c:v>7.6755000000000004E-2</c:v>
                </c:pt>
                <c:pt idx="12">
                  <c:v>7.6670000000000002E-2</c:v>
                </c:pt>
                <c:pt idx="13">
                  <c:v>7.7010000000000009E-2</c:v>
                </c:pt>
                <c:pt idx="14">
                  <c:v>7.7095000000000011E-2</c:v>
                </c:pt>
                <c:pt idx="15">
                  <c:v>7.7180000000000012E-2</c:v>
                </c:pt>
                <c:pt idx="16">
                  <c:v>7.7180000000000012E-2</c:v>
                </c:pt>
                <c:pt idx="17">
                  <c:v>7.7180000000000012E-2</c:v>
                </c:pt>
                <c:pt idx="18">
                  <c:v>7.7350000000000002E-2</c:v>
                </c:pt>
                <c:pt idx="19">
                  <c:v>7.7350000000000002E-2</c:v>
                </c:pt>
                <c:pt idx="20">
                  <c:v>7.7435000000000018E-2</c:v>
                </c:pt>
                <c:pt idx="21">
                  <c:v>7.7520000000000006E-2</c:v>
                </c:pt>
                <c:pt idx="22">
                  <c:v>7.7689999999999995E-2</c:v>
                </c:pt>
                <c:pt idx="23">
                  <c:v>7.7689999999999995E-2</c:v>
                </c:pt>
                <c:pt idx="24">
                  <c:v>7.7689999999999995E-2</c:v>
                </c:pt>
                <c:pt idx="25">
                  <c:v>7.7775000000000011E-2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effektiv Kanton</c:v>
                </c:pt>
              </c:strCache>
            </c:strRef>
          </c:tx>
          <c:invertIfNegative val="0"/>
          <c:dPt>
            <c:idx val="2"/>
            <c:invertIfNegative val="0"/>
            <c:bubble3D val="0"/>
            <c:spPr>
              <a:solidFill>
                <a:schemeClr val="bg2">
                  <a:lumMod val="40000"/>
                  <a:lumOff val="60000"/>
                </a:schemeClr>
              </a:solidFill>
            </c:spPr>
          </c:dPt>
          <c:cat>
            <c:strRef>
              <c:f>Tabelle1!$A$2:$A$27</c:f>
              <c:strCache>
                <c:ptCount val="26"/>
                <c:pt idx="0">
                  <c:v>GE</c:v>
                </c:pt>
                <c:pt idx="1">
                  <c:v>VD</c:v>
                </c:pt>
                <c:pt idx="2">
                  <c:v>BS</c:v>
                </c:pt>
                <c:pt idx="3">
                  <c:v>SO</c:v>
                </c:pt>
                <c:pt idx="4">
                  <c:v>VS</c:v>
                </c:pt>
                <c:pt idx="5">
                  <c:v>BE</c:v>
                </c:pt>
                <c:pt idx="6">
                  <c:v>ZH</c:v>
                </c:pt>
                <c:pt idx="7">
                  <c:v>JU</c:v>
                </c:pt>
                <c:pt idx="8">
                  <c:v>BL</c:v>
                </c:pt>
                <c:pt idx="9">
                  <c:v>TI</c:v>
                </c:pt>
                <c:pt idx="10">
                  <c:v>FR</c:v>
                </c:pt>
                <c:pt idx="11">
                  <c:v>AG</c:v>
                </c:pt>
                <c:pt idx="12">
                  <c:v>NE</c:v>
                </c:pt>
                <c:pt idx="13">
                  <c:v>SG</c:v>
                </c:pt>
                <c:pt idx="14">
                  <c:v>GR</c:v>
                </c:pt>
                <c:pt idx="15">
                  <c:v>TG</c:v>
                </c:pt>
                <c:pt idx="16">
                  <c:v>SH</c:v>
                </c:pt>
                <c:pt idx="17">
                  <c:v>GL</c:v>
                </c:pt>
                <c:pt idx="18">
                  <c:v>UR</c:v>
                </c:pt>
                <c:pt idx="19">
                  <c:v>ZG</c:v>
                </c:pt>
                <c:pt idx="20">
                  <c:v>SZ</c:v>
                </c:pt>
                <c:pt idx="21">
                  <c:v>AI</c:v>
                </c:pt>
                <c:pt idx="22">
                  <c:v>NW</c:v>
                </c:pt>
                <c:pt idx="23">
                  <c:v>AR</c:v>
                </c:pt>
                <c:pt idx="24">
                  <c:v>OW</c:v>
                </c:pt>
                <c:pt idx="25">
                  <c:v>LU</c:v>
                </c:pt>
              </c:strCache>
            </c:strRef>
          </c:cat>
          <c:val>
            <c:numRef>
              <c:f>Tabelle1!$C$2:$C$27</c:f>
              <c:numCache>
                <c:formatCode>0.0%</c:formatCode>
                <c:ptCount val="26"/>
                <c:pt idx="0">
                  <c:v>3.1094999999999991E-2</c:v>
                </c:pt>
                <c:pt idx="1">
                  <c:v>3.0009999999999995E-2</c:v>
                </c:pt>
                <c:pt idx="2">
                  <c:v>2.6754999999999994E-2</c:v>
                </c:pt>
                <c:pt idx="3">
                  <c:v>2.5669999999999991E-2</c:v>
                </c:pt>
                <c:pt idx="4">
                  <c:v>2.5669999999999991E-2</c:v>
                </c:pt>
                <c:pt idx="5">
                  <c:v>2.5669999999999991E-2</c:v>
                </c:pt>
                <c:pt idx="6">
                  <c:v>2.4584999999999996E-2</c:v>
                </c:pt>
                <c:pt idx="7">
                  <c:v>2.4584999999999996E-2</c:v>
                </c:pt>
                <c:pt idx="8">
                  <c:v>2.35E-2</c:v>
                </c:pt>
                <c:pt idx="9">
                  <c:v>2.0244999999999996E-2</c:v>
                </c:pt>
                <c:pt idx="10">
                  <c:v>2.1329999999999991E-2</c:v>
                </c:pt>
                <c:pt idx="11">
                  <c:v>2.0244999999999996E-2</c:v>
                </c:pt>
                <c:pt idx="12">
                  <c:v>2.1329999999999991E-2</c:v>
                </c:pt>
                <c:pt idx="13">
                  <c:v>1.6989999999999998E-2</c:v>
                </c:pt>
                <c:pt idx="14">
                  <c:v>1.5904999999999989E-2</c:v>
                </c:pt>
                <c:pt idx="15">
                  <c:v>1.4819999999999991E-2</c:v>
                </c:pt>
                <c:pt idx="16">
                  <c:v>1.4819999999999991E-2</c:v>
                </c:pt>
                <c:pt idx="17">
                  <c:v>1.4819999999999991E-2</c:v>
                </c:pt>
                <c:pt idx="18">
                  <c:v>1.2649999999999991E-2</c:v>
                </c:pt>
                <c:pt idx="19">
                  <c:v>1.2649999999999991E-2</c:v>
                </c:pt>
                <c:pt idx="20">
                  <c:v>1.1564999999999982E-2</c:v>
                </c:pt>
                <c:pt idx="21">
                  <c:v>1.0479999999999989E-2</c:v>
                </c:pt>
                <c:pt idx="22">
                  <c:v>8.3099999999999893E-3</c:v>
                </c:pt>
                <c:pt idx="23">
                  <c:v>8.3099999999999893E-3</c:v>
                </c:pt>
                <c:pt idx="24">
                  <c:v>8.3099999999999893E-3</c:v>
                </c:pt>
                <c:pt idx="25">
                  <c:v>7.2249999999999997E-3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7971200"/>
        <c:axId val="177972736"/>
      </c:barChart>
      <c:catAx>
        <c:axId val="1779712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5400000" vert="horz"/>
          <a:lstStyle/>
          <a:p>
            <a:pPr>
              <a:defRPr/>
            </a:pPr>
            <a:endParaRPr lang="de-DE"/>
          </a:p>
        </c:txPr>
        <c:crossAx val="177972736"/>
        <c:crosses val="autoZero"/>
        <c:auto val="1"/>
        <c:lblAlgn val="ctr"/>
        <c:lblOffset val="100"/>
        <c:noMultiLvlLbl val="0"/>
      </c:catAx>
      <c:valAx>
        <c:axId val="177972736"/>
        <c:scaling>
          <c:orientation val="minMax"/>
          <c:max val="0.25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177971200"/>
        <c:crossesAt val="1"/>
        <c:crossBetween val="between"/>
      </c:valAx>
      <c:spPr>
        <a:noFill/>
        <a:ln w="25381">
          <a:noFill/>
        </a:ln>
      </c:spPr>
    </c:plotArea>
    <c:plotVisOnly val="1"/>
    <c:dispBlanksAs val="gap"/>
    <c:showDLblsOverMax val="0"/>
  </c:chart>
  <c:txPr>
    <a:bodyPr/>
    <a:lstStyle/>
    <a:p>
      <a:pPr>
        <a:defRPr sz="1399" baseline="0"/>
      </a:pPr>
      <a:endParaRPr lang="de-DE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C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Tabelle1!$B$2:$B$27</c:f>
              <c:strCache>
                <c:ptCount val="1"/>
                <c:pt idx="0">
                  <c:v>0.525% 0.521% 0.500% 0.500% 0.401% 0.380% 0.377% 0.307% 0.293% 0.253% 0.210% 0.205% 0.200% 0.185% 0.183% 0.172% 0.145% 0.144% 0.084% 0.075% 0.072% 0.070% 0.067% 0.050% 0.010% 0.001%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tx1"/>
              </a:solidFill>
            </c:spPr>
          </c:dPt>
          <c:cat>
            <c:strRef>
              <c:f>Tabelle1!$A$2:$A$27</c:f>
              <c:strCache>
                <c:ptCount val="26"/>
                <c:pt idx="0">
                  <c:v>BS</c:v>
                </c:pt>
                <c:pt idx="1">
                  <c:v>GR</c:v>
                </c:pt>
                <c:pt idx="2">
                  <c:v>VS</c:v>
                </c:pt>
                <c:pt idx="3">
                  <c:v>NE*</c:v>
                </c:pt>
                <c:pt idx="4">
                  <c:v>GE*</c:v>
                </c:pt>
                <c:pt idx="5">
                  <c:v>BL*</c:v>
                </c:pt>
                <c:pt idx="6">
                  <c:v>JU</c:v>
                </c:pt>
                <c:pt idx="7">
                  <c:v>FR</c:v>
                </c:pt>
                <c:pt idx="8">
                  <c:v>TI</c:v>
                </c:pt>
                <c:pt idx="9">
                  <c:v>GL*</c:v>
                </c:pt>
                <c:pt idx="10">
                  <c:v>SH</c:v>
                </c:pt>
                <c:pt idx="11">
                  <c:v>AG</c:v>
                </c:pt>
                <c:pt idx="12">
                  <c:v>OW</c:v>
                </c:pt>
                <c:pt idx="13">
                  <c:v>LU</c:v>
                </c:pt>
                <c:pt idx="14">
                  <c:v>SO*</c:v>
                </c:pt>
                <c:pt idx="15">
                  <c:v>ZH</c:v>
                </c:pt>
                <c:pt idx="16">
                  <c:v>SZ*</c:v>
                </c:pt>
                <c:pt idx="17">
                  <c:v>BE*</c:v>
                </c:pt>
                <c:pt idx="18">
                  <c:v>TG*</c:v>
                </c:pt>
                <c:pt idx="19">
                  <c:v>ZG</c:v>
                </c:pt>
                <c:pt idx="20">
                  <c:v>AR</c:v>
                </c:pt>
                <c:pt idx="21">
                  <c:v>VD*</c:v>
                </c:pt>
                <c:pt idx="22">
                  <c:v>SG*</c:v>
                </c:pt>
                <c:pt idx="23">
                  <c:v>AI*</c:v>
                </c:pt>
                <c:pt idx="24">
                  <c:v>NW</c:v>
                </c:pt>
                <c:pt idx="25">
                  <c:v>UR</c:v>
                </c:pt>
              </c:strCache>
            </c:strRef>
          </c:cat>
          <c:val>
            <c:numRef>
              <c:f>Tabelle1!$B$2:$B$27</c:f>
              <c:numCache>
                <c:formatCode>0.000%</c:formatCode>
                <c:ptCount val="26"/>
                <c:pt idx="0">
                  <c:v>5.2500000000000003E-3</c:v>
                </c:pt>
                <c:pt idx="1">
                  <c:v>5.2100000000000002E-3</c:v>
                </c:pt>
                <c:pt idx="2">
                  <c:v>5.0000000000000001E-3</c:v>
                </c:pt>
                <c:pt idx="3">
                  <c:v>5.0000000000000001E-3</c:v>
                </c:pt>
                <c:pt idx="4">
                  <c:v>4.0099999999999997E-3</c:v>
                </c:pt>
                <c:pt idx="5">
                  <c:v>3.8E-3</c:v>
                </c:pt>
                <c:pt idx="6">
                  <c:v>3.7699999999999999E-3</c:v>
                </c:pt>
                <c:pt idx="7">
                  <c:v>3.0699999999999998E-3</c:v>
                </c:pt>
                <c:pt idx="8">
                  <c:v>2.9299999999999999E-3</c:v>
                </c:pt>
                <c:pt idx="9">
                  <c:v>2.5300000000000001E-3</c:v>
                </c:pt>
                <c:pt idx="10">
                  <c:v>2.0999999999999999E-3</c:v>
                </c:pt>
                <c:pt idx="11">
                  <c:v>2.0500000000000002E-3</c:v>
                </c:pt>
                <c:pt idx="12">
                  <c:v>2E-3</c:v>
                </c:pt>
                <c:pt idx="13">
                  <c:v>1.8500000000000001E-3</c:v>
                </c:pt>
                <c:pt idx="14">
                  <c:v>1.83E-3</c:v>
                </c:pt>
                <c:pt idx="15">
                  <c:v>1.72E-3</c:v>
                </c:pt>
                <c:pt idx="16">
                  <c:v>1.4499999999999999E-3</c:v>
                </c:pt>
                <c:pt idx="17">
                  <c:v>1.4400000000000001E-3</c:v>
                </c:pt>
                <c:pt idx="18">
                  <c:v>8.4000000000000003E-4</c:v>
                </c:pt>
                <c:pt idx="19">
                  <c:v>7.5000000000000002E-4</c:v>
                </c:pt>
                <c:pt idx="20">
                  <c:v>7.2000000000000005E-4</c:v>
                </c:pt>
                <c:pt idx="21">
                  <c:v>6.9999999999999999E-4</c:v>
                </c:pt>
                <c:pt idx="22">
                  <c:v>6.7000000000000002E-4</c:v>
                </c:pt>
                <c:pt idx="23">
                  <c:v>5.0000000000000001E-4</c:v>
                </c:pt>
                <c:pt idx="24">
                  <c:v>1E-4</c:v>
                </c:pt>
                <c:pt idx="25">
                  <c:v>1.0000000000000001E-5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8297856"/>
        <c:axId val="178311936"/>
      </c:barChart>
      <c:catAx>
        <c:axId val="1782978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5400000" vert="horz"/>
          <a:lstStyle/>
          <a:p>
            <a:pPr>
              <a:defRPr/>
            </a:pPr>
            <a:endParaRPr lang="de-DE"/>
          </a:p>
        </c:txPr>
        <c:crossAx val="178311936"/>
        <c:crosses val="autoZero"/>
        <c:auto val="1"/>
        <c:lblAlgn val="ctr"/>
        <c:lblOffset val="100"/>
        <c:noMultiLvlLbl val="0"/>
      </c:catAx>
      <c:valAx>
        <c:axId val="178311936"/>
        <c:scaling>
          <c:orientation val="minMax"/>
          <c:max val="6.0000000000000019E-3"/>
        </c:scaling>
        <c:delete val="0"/>
        <c:axPos val="l"/>
        <c:majorGridlines/>
        <c:numFmt formatCode="0.0%" sourceLinked="0"/>
        <c:majorTickMark val="out"/>
        <c:minorTickMark val="none"/>
        <c:tickLblPos val="nextTo"/>
        <c:crossAx val="178297856"/>
        <c:crossesAt val="1"/>
        <c:crossBetween val="between"/>
      </c:valAx>
      <c:spPr>
        <a:noFill/>
        <a:ln w="25381">
          <a:noFill/>
        </a:ln>
      </c:spPr>
    </c:plotArea>
    <c:plotVisOnly val="1"/>
    <c:dispBlanksAs val="gap"/>
    <c:showDLblsOverMax val="0"/>
  </c:chart>
  <c:txPr>
    <a:bodyPr/>
    <a:lstStyle/>
    <a:p>
      <a:pPr>
        <a:defRPr sz="1399" baseline="0"/>
      </a:pPr>
      <a:endParaRPr lang="de-DE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6C5656-3466-4F4F-8316-65C3A846BF52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CH"/>
        </a:p>
      </dgm:t>
    </dgm:pt>
    <dgm:pt modelId="{80C36F68-DB7B-464E-B6B0-6C5FC7D3A425}">
      <dgm:prSet phldrT="[Text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pPr>
            <a:spcAft>
              <a:spcPts val="0"/>
            </a:spcAft>
          </a:pPr>
          <a:r>
            <a:rPr lang="de-CH" sz="1600" dirty="0" smtClean="0"/>
            <a:t>(1) Unternehmens-steuerreform</a:t>
          </a:r>
          <a:endParaRPr lang="de-CH" sz="1600" dirty="0"/>
        </a:p>
      </dgm:t>
    </dgm:pt>
    <dgm:pt modelId="{482EC733-B7C4-4C7F-830A-42C80F21CAAE}" type="parTrans" cxnId="{585A4FBF-D794-4E85-9D56-BB288CF437A8}">
      <dgm:prSet/>
      <dgm:spPr/>
      <dgm:t>
        <a:bodyPr/>
        <a:lstStyle/>
        <a:p>
          <a:endParaRPr lang="de-CH"/>
        </a:p>
      </dgm:t>
    </dgm:pt>
    <dgm:pt modelId="{4D2C37E9-DF9F-4412-85D5-5537DB4E177E}" type="sibTrans" cxnId="{585A4FBF-D794-4E85-9D56-BB288CF437A8}">
      <dgm:prSet/>
      <dgm:spPr/>
      <dgm:t>
        <a:bodyPr/>
        <a:lstStyle/>
        <a:p>
          <a:endParaRPr lang="de-CH"/>
        </a:p>
      </dgm:t>
    </dgm:pt>
    <dgm:pt modelId="{EE6CAE96-5A2F-4BA2-9A79-2C95D283C30A}">
      <dgm:prSet phldrT="[Text]" custT="1"/>
      <dgm:spPr>
        <a:solidFill>
          <a:schemeClr val="accent3">
            <a:lumMod val="40000"/>
            <a:lumOff val="60000"/>
          </a:schemeClr>
        </a:solidFill>
        <a:ln>
          <a:solidFill>
            <a:schemeClr val="bg1"/>
          </a:solidFill>
          <a:prstDash val="solid"/>
        </a:ln>
      </dgm:spPr>
      <dgm:t>
        <a:bodyPr/>
        <a:lstStyle/>
        <a:p>
          <a:r>
            <a:rPr lang="de-CH" sz="1400" dirty="0" smtClean="0">
              <a:solidFill>
                <a:schemeClr val="tx1"/>
              </a:solidFill>
            </a:rPr>
            <a:t>Senkung Gewinnsteuersatz</a:t>
          </a:r>
          <a:endParaRPr lang="de-CH" sz="1400" dirty="0">
            <a:solidFill>
              <a:schemeClr val="tx1"/>
            </a:solidFill>
          </a:endParaRPr>
        </a:p>
      </dgm:t>
    </dgm:pt>
    <dgm:pt modelId="{4A52E05A-27D6-402C-8160-B5A21F98731F}" type="parTrans" cxnId="{2BD1B78B-6AD1-430B-B834-0E2022988A3B}">
      <dgm:prSet/>
      <dgm:spPr/>
      <dgm:t>
        <a:bodyPr/>
        <a:lstStyle/>
        <a:p>
          <a:endParaRPr lang="de-CH"/>
        </a:p>
      </dgm:t>
    </dgm:pt>
    <dgm:pt modelId="{FE6B590D-5248-4EFB-A050-6D60F4280BF5}" type="sibTrans" cxnId="{2BD1B78B-6AD1-430B-B834-0E2022988A3B}">
      <dgm:prSet/>
      <dgm:spPr/>
      <dgm:t>
        <a:bodyPr/>
        <a:lstStyle/>
        <a:p>
          <a:endParaRPr lang="de-CH"/>
        </a:p>
      </dgm:t>
    </dgm:pt>
    <dgm:pt modelId="{576D9F6B-D0D8-49FA-9709-03D27071F62B}">
      <dgm:prSet phldrT="[Text]" custT="1"/>
      <dgm:spPr>
        <a:solidFill>
          <a:schemeClr val="accent3">
            <a:lumMod val="40000"/>
            <a:lumOff val="60000"/>
          </a:schemeClr>
        </a:solidFill>
        <a:ln>
          <a:solidFill>
            <a:schemeClr val="bg1"/>
          </a:solidFill>
          <a:prstDash val="solid"/>
        </a:ln>
      </dgm:spPr>
      <dgm:t>
        <a:bodyPr/>
        <a:lstStyle/>
        <a:p>
          <a:r>
            <a:rPr lang="de-CH" sz="1400" dirty="0" smtClean="0">
              <a:solidFill>
                <a:schemeClr val="tx1"/>
              </a:solidFill>
            </a:rPr>
            <a:t>Einführung Patentbox</a:t>
          </a:r>
          <a:endParaRPr lang="de-CH" sz="1400" dirty="0">
            <a:solidFill>
              <a:schemeClr val="tx1"/>
            </a:solidFill>
          </a:endParaRPr>
        </a:p>
      </dgm:t>
    </dgm:pt>
    <dgm:pt modelId="{812F1BF3-988C-4996-AD29-27E4FE7D5008}" type="parTrans" cxnId="{FA204241-E1D6-421F-8E4D-C9145567D744}">
      <dgm:prSet/>
      <dgm:spPr/>
      <dgm:t>
        <a:bodyPr/>
        <a:lstStyle/>
        <a:p>
          <a:endParaRPr lang="de-CH"/>
        </a:p>
      </dgm:t>
    </dgm:pt>
    <dgm:pt modelId="{703AD2CF-D2D5-404A-939D-6F4008E5D7BC}" type="sibTrans" cxnId="{FA204241-E1D6-421F-8E4D-C9145567D744}">
      <dgm:prSet/>
      <dgm:spPr/>
      <dgm:t>
        <a:bodyPr/>
        <a:lstStyle/>
        <a:p>
          <a:endParaRPr lang="de-CH"/>
        </a:p>
      </dgm:t>
    </dgm:pt>
    <dgm:pt modelId="{AF677A52-7BAB-42BA-8711-AD8AC24C2A10}">
      <dgm:prSet phldrT="[Text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>
            <a:spcAft>
              <a:spcPts val="0"/>
            </a:spcAft>
          </a:pPr>
          <a:r>
            <a:rPr lang="de-CH" sz="1600" dirty="0" smtClean="0"/>
            <a:t>(2) Begleitmassnahmen</a:t>
          </a:r>
          <a:br>
            <a:rPr lang="de-CH" sz="1600" dirty="0" smtClean="0"/>
          </a:br>
          <a:r>
            <a:rPr lang="de-CH" sz="1600" dirty="0" smtClean="0"/>
            <a:t>für die Bevölkerung</a:t>
          </a:r>
          <a:r>
            <a:rPr lang="de-CH" sz="2400" dirty="0" smtClean="0"/>
            <a:t> </a:t>
          </a:r>
          <a:endParaRPr lang="de-CH" sz="2400" dirty="0"/>
        </a:p>
      </dgm:t>
    </dgm:pt>
    <dgm:pt modelId="{543E1D45-292A-4D87-B38C-C04E6BD930E5}" type="parTrans" cxnId="{C61E88A3-2618-4C9F-9276-5EC7846A6AB6}">
      <dgm:prSet/>
      <dgm:spPr/>
      <dgm:t>
        <a:bodyPr/>
        <a:lstStyle/>
        <a:p>
          <a:endParaRPr lang="de-CH"/>
        </a:p>
      </dgm:t>
    </dgm:pt>
    <dgm:pt modelId="{9B1B7D68-9A20-442E-9620-274D6A2EE2C6}" type="sibTrans" cxnId="{C61E88A3-2618-4C9F-9276-5EC7846A6AB6}">
      <dgm:prSet/>
      <dgm:spPr/>
      <dgm:t>
        <a:bodyPr/>
        <a:lstStyle/>
        <a:p>
          <a:endParaRPr lang="de-CH"/>
        </a:p>
      </dgm:t>
    </dgm:pt>
    <dgm:pt modelId="{AF8BBB68-D305-409E-99AD-295A05D38A14}">
      <dgm:prSet phldrT="[Text]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de-CH" dirty="0" smtClean="0">
              <a:solidFill>
                <a:schemeClr val="tx1"/>
              </a:solidFill>
            </a:rPr>
            <a:t>Steuersenkung für natürliche Personen</a:t>
          </a:r>
          <a:endParaRPr lang="de-CH" dirty="0">
            <a:solidFill>
              <a:schemeClr val="tx1"/>
            </a:solidFill>
          </a:endParaRPr>
        </a:p>
      </dgm:t>
    </dgm:pt>
    <dgm:pt modelId="{C7673C3C-9922-480C-8DF0-21D75545BA55}" type="parTrans" cxnId="{9A707FD9-B5DC-4624-A5A3-C83624A6D19D}">
      <dgm:prSet/>
      <dgm:spPr/>
      <dgm:t>
        <a:bodyPr/>
        <a:lstStyle/>
        <a:p>
          <a:endParaRPr lang="de-CH"/>
        </a:p>
      </dgm:t>
    </dgm:pt>
    <dgm:pt modelId="{1976990A-C7D4-48B9-8FC3-14F2D0B016D7}" type="sibTrans" cxnId="{9A707FD9-B5DC-4624-A5A3-C83624A6D19D}">
      <dgm:prSet/>
      <dgm:spPr/>
      <dgm:t>
        <a:bodyPr/>
        <a:lstStyle/>
        <a:p>
          <a:endParaRPr lang="de-CH"/>
        </a:p>
      </dgm:t>
    </dgm:pt>
    <dgm:pt modelId="{40EB73E3-7E08-433C-B2DB-069DB698B3A1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de-CH" dirty="0" smtClean="0"/>
            <a:t>Erhöhung der Kinder- und Ausbildungszulagen</a:t>
          </a:r>
          <a:endParaRPr lang="de-CH" dirty="0"/>
        </a:p>
      </dgm:t>
    </dgm:pt>
    <dgm:pt modelId="{A78483DE-F0FA-4EB9-80E1-F29010FA2C25}" type="parTrans" cxnId="{B35BA677-07AA-43B1-9C11-B5B88A047822}">
      <dgm:prSet/>
      <dgm:spPr/>
      <dgm:t>
        <a:bodyPr/>
        <a:lstStyle/>
        <a:p>
          <a:endParaRPr lang="de-CH"/>
        </a:p>
      </dgm:t>
    </dgm:pt>
    <dgm:pt modelId="{10B8D4AB-2055-4B17-9DD9-44B2E83C0C94}" type="sibTrans" cxnId="{B35BA677-07AA-43B1-9C11-B5B88A047822}">
      <dgm:prSet/>
      <dgm:spPr/>
      <dgm:t>
        <a:bodyPr/>
        <a:lstStyle/>
        <a:p>
          <a:endParaRPr lang="de-CH"/>
        </a:p>
      </dgm:t>
    </dgm:pt>
    <dgm:pt modelId="{D862BF72-53A7-4508-A72A-CD0FD24B898C}">
      <dgm:prSet phldrT="[Text]" custT="1"/>
      <dgm:spPr>
        <a:noFill/>
        <a:ln>
          <a:solidFill>
            <a:schemeClr val="tx1"/>
          </a:solidFill>
          <a:prstDash val="dash"/>
        </a:ln>
      </dgm:spPr>
      <dgm:t>
        <a:bodyPr/>
        <a:lstStyle/>
        <a:p>
          <a:pPr>
            <a:spcAft>
              <a:spcPts val="0"/>
            </a:spcAft>
          </a:pPr>
          <a:r>
            <a:rPr lang="de-CH" sz="1600" dirty="0" smtClean="0"/>
            <a:t>(3) Ausgleich für den Kanton (Element der Bundesreform)</a:t>
          </a:r>
          <a:endParaRPr lang="de-CH" sz="1600" dirty="0"/>
        </a:p>
      </dgm:t>
    </dgm:pt>
    <dgm:pt modelId="{3A18AE93-07FE-4C12-A92D-76E24D26E61E}" type="parTrans" cxnId="{E8A6D047-0830-4E7E-9F9F-1927885C36BE}">
      <dgm:prSet/>
      <dgm:spPr/>
      <dgm:t>
        <a:bodyPr/>
        <a:lstStyle/>
        <a:p>
          <a:endParaRPr lang="de-CH"/>
        </a:p>
      </dgm:t>
    </dgm:pt>
    <dgm:pt modelId="{BA956D2D-686B-4C60-BC07-C5A0DEC418E2}" type="sibTrans" cxnId="{E8A6D047-0830-4E7E-9F9F-1927885C36BE}">
      <dgm:prSet/>
      <dgm:spPr/>
      <dgm:t>
        <a:bodyPr/>
        <a:lstStyle/>
        <a:p>
          <a:endParaRPr lang="de-CH"/>
        </a:p>
      </dgm:t>
    </dgm:pt>
    <dgm:pt modelId="{C0130385-43A4-489A-888A-FE632DBFD624}">
      <dgm:prSet phldrT="[Text]"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r>
            <a:rPr lang="de-CH" dirty="0" smtClean="0">
              <a:solidFill>
                <a:schemeClr val="tx1"/>
              </a:solidFill>
            </a:rPr>
            <a:t>Erhöhung des Kantonsanteils an der  direkten Bundessteuer</a:t>
          </a:r>
          <a:endParaRPr lang="de-CH" dirty="0">
            <a:solidFill>
              <a:schemeClr val="tx1"/>
            </a:solidFill>
          </a:endParaRPr>
        </a:p>
      </dgm:t>
    </dgm:pt>
    <dgm:pt modelId="{0D7CB32E-96FB-4943-891E-AC29CA659176}" type="parTrans" cxnId="{1B1F1573-AC18-401A-8464-A7F08191DAF2}">
      <dgm:prSet/>
      <dgm:spPr/>
      <dgm:t>
        <a:bodyPr/>
        <a:lstStyle/>
        <a:p>
          <a:endParaRPr lang="de-CH"/>
        </a:p>
      </dgm:t>
    </dgm:pt>
    <dgm:pt modelId="{30DAD829-B07D-4D4D-8D12-EFA2FA215BD5}" type="sibTrans" cxnId="{1B1F1573-AC18-401A-8464-A7F08191DAF2}">
      <dgm:prSet/>
      <dgm:spPr/>
      <dgm:t>
        <a:bodyPr/>
        <a:lstStyle/>
        <a:p>
          <a:endParaRPr lang="de-CH"/>
        </a:p>
      </dgm:t>
    </dgm:pt>
    <dgm:pt modelId="{95F02469-1C10-4649-B861-CC70B8A11FD9}">
      <dgm:prSet phldrT="[Text]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de-CH" dirty="0" smtClean="0"/>
            <a:t>Reform des Nationalen Finanzausgleichs</a:t>
          </a:r>
          <a:endParaRPr lang="de-CH" dirty="0"/>
        </a:p>
      </dgm:t>
    </dgm:pt>
    <dgm:pt modelId="{E05DEC62-B349-407B-BB9F-80C5E7B3F0D5}" type="parTrans" cxnId="{2CC61E4B-5424-49F4-A8A2-FCF249090765}">
      <dgm:prSet/>
      <dgm:spPr/>
      <dgm:t>
        <a:bodyPr/>
        <a:lstStyle/>
        <a:p>
          <a:endParaRPr lang="de-CH"/>
        </a:p>
      </dgm:t>
    </dgm:pt>
    <dgm:pt modelId="{388B69FC-CE01-4722-9988-9C5EDA5DE4E3}" type="sibTrans" cxnId="{2CC61E4B-5424-49F4-A8A2-FCF249090765}">
      <dgm:prSet/>
      <dgm:spPr/>
      <dgm:t>
        <a:bodyPr/>
        <a:lstStyle/>
        <a:p>
          <a:endParaRPr lang="de-CH"/>
        </a:p>
      </dgm:t>
    </dgm:pt>
    <dgm:pt modelId="{8C46274B-5442-4313-A2A7-BD57A003F875}">
      <dgm:prSet phldrT="[Text]" custT="1"/>
      <dgm:spPr>
        <a:solidFill>
          <a:schemeClr val="accent3"/>
        </a:solidFill>
      </dgm:spPr>
      <dgm:t>
        <a:bodyPr/>
        <a:lstStyle/>
        <a:p>
          <a:r>
            <a:rPr lang="de-CH" sz="1400" dirty="0" smtClean="0"/>
            <a:t>Senkung Kapitalsteuersatz</a:t>
          </a:r>
          <a:endParaRPr lang="de-CH" sz="1400" dirty="0"/>
        </a:p>
      </dgm:t>
    </dgm:pt>
    <dgm:pt modelId="{792D0678-A312-4C66-A9A6-460E76B06ED5}" type="parTrans" cxnId="{90A4BF8A-7D4E-472D-A288-78A6753F4A56}">
      <dgm:prSet/>
      <dgm:spPr/>
      <dgm:t>
        <a:bodyPr/>
        <a:lstStyle/>
        <a:p>
          <a:endParaRPr lang="de-CH"/>
        </a:p>
      </dgm:t>
    </dgm:pt>
    <dgm:pt modelId="{96A2B5EF-7B17-4656-BF5B-A170A0A702C9}" type="sibTrans" cxnId="{90A4BF8A-7D4E-472D-A288-78A6753F4A56}">
      <dgm:prSet/>
      <dgm:spPr/>
      <dgm:t>
        <a:bodyPr/>
        <a:lstStyle/>
        <a:p>
          <a:endParaRPr lang="de-CH"/>
        </a:p>
      </dgm:t>
    </dgm:pt>
    <dgm:pt modelId="{14D22649-1E44-4F6A-834E-92C7DD5F0687}">
      <dgm:prSet phldrT="[Text]" custT="1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de-CH" sz="1400" dirty="0" smtClean="0"/>
            <a:t>Erhöhte Besteuerung Dividenden</a:t>
          </a:r>
          <a:endParaRPr lang="de-CH" sz="1400" dirty="0"/>
        </a:p>
      </dgm:t>
    </dgm:pt>
    <dgm:pt modelId="{BB65ADC4-AEEC-4717-B27D-4A52952306E1}" type="parTrans" cxnId="{D5E3AAE4-EED7-4C86-8ED0-5EAD013831AC}">
      <dgm:prSet/>
      <dgm:spPr/>
      <dgm:t>
        <a:bodyPr/>
        <a:lstStyle/>
        <a:p>
          <a:endParaRPr lang="de-CH"/>
        </a:p>
      </dgm:t>
    </dgm:pt>
    <dgm:pt modelId="{9C1D1A06-3C31-453E-A0C2-545CBC273520}" type="sibTrans" cxnId="{D5E3AAE4-EED7-4C86-8ED0-5EAD013831AC}">
      <dgm:prSet/>
      <dgm:spPr/>
      <dgm:t>
        <a:bodyPr/>
        <a:lstStyle/>
        <a:p>
          <a:endParaRPr lang="de-CH"/>
        </a:p>
      </dgm:t>
    </dgm:pt>
    <dgm:pt modelId="{DC2ACD2D-3686-406A-9974-9933EE204A04}">
      <dgm:prSet phldrT="[Text]"/>
      <dgm:spPr>
        <a:solidFill>
          <a:schemeClr val="accent6"/>
        </a:solidFill>
      </dgm:spPr>
      <dgm:t>
        <a:bodyPr/>
        <a:lstStyle/>
        <a:p>
          <a:r>
            <a:rPr lang="de-CH" dirty="0" smtClean="0"/>
            <a:t>Erhöhung der Beiträge an die Prämienverbilligung</a:t>
          </a:r>
          <a:endParaRPr lang="de-CH" dirty="0"/>
        </a:p>
      </dgm:t>
    </dgm:pt>
    <dgm:pt modelId="{FCC277EF-BC89-4343-98E7-434F8FA715E0}" type="parTrans" cxnId="{AC170485-0C72-47A9-8112-33B932AE5A92}">
      <dgm:prSet/>
      <dgm:spPr/>
      <dgm:t>
        <a:bodyPr/>
        <a:lstStyle/>
        <a:p>
          <a:endParaRPr lang="de-CH"/>
        </a:p>
      </dgm:t>
    </dgm:pt>
    <dgm:pt modelId="{3FD122AB-C113-4E07-ADC2-78ACFD876658}" type="sibTrans" cxnId="{AC170485-0C72-47A9-8112-33B932AE5A92}">
      <dgm:prSet/>
      <dgm:spPr/>
      <dgm:t>
        <a:bodyPr/>
        <a:lstStyle/>
        <a:p>
          <a:endParaRPr lang="de-CH"/>
        </a:p>
      </dgm:t>
    </dgm:pt>
    <dgm:pt modelId="{AECA309A-B533-4158-81C6-71E831D24775}">
      <dgm:prSet phldrT="[Text]" custT="1"/>
      <dgm:spPr>
        <a:solidFill>
          <a:schemeClr val="accent3">
            <a:lumMod val="40000"/>
            <a:lumOff val="60000"/>
          </a:schemeClr>
        </a:solidFill>
        <a:ln>
          <a:solidFill>
            <a:schemeClr val="bg1"/>
          </a:solidFill>
          <a:prstDash val="solid"/>
        </a:ln>
      </dgm:spPr>
      <dgm:t>
        <a:bodyPr/>
        <a:lstStyle/>
        <a:p>
          <a:r>
            <a:rPr lang="de-CH" sz="1200" dirty="0" smtClean="0">
              <a:solidFill>
                <a:schemeClr val="tx1"/>
              </a:solidFill>
            </a:rPr>
            <a:t>Einführung zinsbereinigte</a:t>
          </a:r>
          <a:r>
            <a:rPr lang="de-CH" sz="1400" dirty="0" smtClean="0">
              <a:solidFill>
                <a:schemeClr val="tx1"/>
              </a:solidFill>
            </a:rPr>
            <a:t> </a:t>
          </a:r>
          <a:r>
            <a:rPr lang="de-CH" sz="1200" dirty="0" smtClean="0">
              <a:solidFill>
                <a:schemeClr val="tx1"/>
              </a:solidFill>
            </a:rPr>
            <a:t>Gewinnsteuer</a:t>
          </a:r>
          <a:endParaRPr lang="de-CH" sz="1400" dirty="0">
            <a:solidFill>
              <a:schemeClr val="tx1"/>
            </a:solidFill>
          </a:endParaRPr>
        </a:p>
      </dgm:t>
    </dgm:pt>
    <dgm:pt modelId="{69E411FB-41F4-47E7-8300-6559809A169D}" type="parTrans" cxnId="{924B1DB3-963C-4003-97E3-9C3C56B3F0AB}">
      <dgm:prSet/>
      <dgm:spPr/>
      <dgm:t>
        <a:bodyPr/>
        <a:lstStyle/>
        <a:p>
          <a:endParaRPr lang="de-CH"/>
        </a:p>
      </dgm:t>
    </dgm:pt>
    <dgm:pt modelId="{0AB1D33A-00BB-4501-AE33-81C39BC15574}" type="sibTrans" cxnId="{924B1DB3-963C-4003-97E3-9C3C56B3F0AB}">
      <dgm:prSet/>
      <dgm:spPr/>
      <dgm:t>
        <a:bodyPr/>
        <a:lstStyle/>
        <a:p>
          <a:endParaRPr lang="de-CH"/>
        </a:p>
      </dgm:t>
    </dgm:pt>
    <dgm:pt modelId="{B4177A1F-0DD7-4F20-8082-2981B899C1D9}">
      <dgm:prSet phldrT="[Text]" custT="1"/>
      <dgm:spPr>
        <a:solidFill>
          <a:schemeClr val="accent3">
            <a:lumMod val="40000"/>
            <a:lumOff val="60000"/>
          </a:schemeClr>
        </a:solidFill>
        <a:ln>
          <a:solidFill>
            <a:schemeClr val="bg1"/>
          </a:solidFill>
          <a:prstDash val="solid"/>
        </a:ln>
      </dgm:spPr>
      <dgm:t>
        <a:bodyPr/>
        <a:lstStyle/>
        <a:p>
          <a:r>
            <a:rPr lang="de-CH" sz="1400" dirty="0" smtClean="0">
              <a:solidFill>
                <a:schemeClr val="tx1"/>
              </a:solidFill>
            </a:rPr>
            <a:t>Aufhebung Steuerstatus</a:t>
          </a:r>
          <a:endParaRPr lang="de-CH" sz="1400" dirty="0">
            <a:solidFill>
              <a:schemeClr val="tx1"/>
            </a:solidFill>
          </a:endParaRPr>
        </a:p>
      </dgm:t>
    </dgm:pt>
    <dgm:pt modelId="{5BED3402-F62F-40D1-BEF1-1B6FFC458470}" type="parTrans" cxnId="{ADC45B1F-53D3-4C69-AAD8-4691654103CE}">
      <dgm:prSet/>
      <dgm:spPr/>
      <dgm:t>
        <a:bodyPr/>
        <a:lstStyle/>
        <a:p>
          <a:endParaRPr lang="de-CH"/>
        </a:p>
      </dgm:t>
    </dgm:pt>
    <dgm:pt modelId="{1B00E7D7-5D5D-4904-B300-EB1A83F1604E}" type="sibTrans" cxnId="{ADC45B1F-53D3-4C69-AAD8-4691654103CE}">
      <dgm:prSet/>
      <dgm:spPr/>
      <dgm:t>
        <a:bodyPr/>
        <a:lstStyle/>
        <a:p>
          <a:endParaRPr lang="de-CH"/>
        </a:p>
      </dgm:t>
    </dgm:pt>
    <dgm:pt modelId="{02964899-E35D-43CD-9D38-1B5AD3DBCB37}" type="pres">
      <dgm:prSet presAssocID="{526C5656-3466-4F4F-8316-65C3A846BF52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CH"/>
        </a:p>
      </dgm:t>
    </dgm:pt>
    <dgm:pt modelId="{02B26041-3CC9-4D23-A527-D2C0EE72ED55}" type="pres">
      <dgm:prSet presAssocID="{80C36F68-DB7B-464E-B6B0-6C5FC7D3A425}" presName="compNode" presStyleCnt="0"/>
      <dgm:spPr/>
    </dgm:pt>
    <dgm:pt modelId="{021E4E20-AE6B-4CDB-8BA7-CE56A7417C66}" type="pres">
      <dgm:prSet presAssocID="{80C36F68-DB7B-464E-B6B0-6C5FC7D3A425}" presName="aNode" presStyleLbl="bgShp" presStyleIdx="0" presStyleCnt="3" custScaleY="90164" custLinFactNeighborX="-38" custLinFactNeighborY="-4918"/>
      <dgm:spPr/>
      <dgm:t>
        <a:bodyPr/>
        <a:lstStyle/>
        <a:p>
          <a:endParaRPr lang="de-CH"/>
        </a:p>
      </dgm:t>
    </dgm:pt>
    <dgm:pt modelId="{62B39564-F9C1-4616-8B9F-F61AF8155D55}" type="pres">
      <dgm:prSet presAssocID="{80C36F68-DB7B-464E-B6B0-6C5FC7D3A425}" presName="textNode" presStyleLbl="bgShp" presStyleIdx="0" presStyleCnt="3"/>
      <dgm:spPr/>
      <dgm:t>
        <a:bodyPr/>
        <a:lstStyle/>
        <a:p>
          <a:endParaRPr lang="de-CH"/>
        </a:p>
      </dgm:t>
    </dgm:pt>
    <dgm:pt modelId="{89EA68F6-C789-4856-84E2-55D24CC50A8E}" type="pres">
      <dgm:prSet presAssocID="{80C36F68-DB7B-464E-B6B0-6C5FC7D3A425}" presName="compChildNode" presStyleCnt="0"/>
      <dgm:spPr/>
    </dgm:pt>
    <dgm:pt modelId="{1BD10B44-0426-4353-9892-F408A321E8F0}" type="pres">
      <dgm:prSet presAssocID="{80C36F68-DB7B-464E-B6B0-6C5FC7D3A425}" presName="theInnerList" presStyleCnt="0"/>
      <dgm:spPr/>
    </dgm:pt>
    <dgm:pt modelId="{C3AAFDED-4A12-4DD5-B29B-91DA95361731}" type="pres">
      <dgm:prSet presAssocID="{B4177A1F-0DD7-4F20-8082-2981B899C1D9}" presName="childNode" presStyleLbl="node1" presStyleIdx="0" presStyleCnt="11" custLinFactY="-58089" custLinFactNeighborY="-100000">
        <dgm:presLayoutVars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FA4D33EB-BD7B-40E5-A5D4-7853D4995980}" type="pres">
      <dgm:prSet presAssocID="{B4177A1F-0DD7-4F20-8082-2981B899C1D9}" presName="aSpace2" presStyleCnt="0"/>
      <dgm:spPr/>
    </dgm:pt>
    <dgm:pt modelId="{BA1E05C1-ED66-4FE2-B960-4F6DA625013D}" type="pres">
      <dgm:prSet presAssocID="{EE6CAE96-5A2F-4BA2-9A79-2C95D283C30A}" presName="childNode" presStyleLbl="node1" presStyleIdx="1" presStyleCnt="11" custLinFactY="-58089" custLinFactNeighborY="-100000">
        <dgm:presLayoutVars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C8890145-4830-4BFE-B4D8-BA5E7757516D}" type="pres">
      <dgm:prSet presAssocID="{EE6CAE96-5A2F-4BA2-9A79-2C95D283C30A}" presName="aSpace2" presStyleCnt="0"/>
      <dgm:spPr/>
    </dgm:pt>
    <dgm:pt modelId="{6CA795FA-28FF-4E7D-9FA4-7461071E4796}" type="pres">
      <dgm:prSet presAssocID="{576D9F6B-D0D8-49FA-9709-03D27071F62B}" presName="childNode" presStyleLbl="node1" presStyleIdx="2" presStyleCnt="11" custLinFactY="-58089" custLinFactNeighborY="-100000">
        <dgm:presLayoutVars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CCF390A8-566E-4C88-BAAC-245F41D255DA}" type="pres">
      <dgm:prSet presAssocID="{576D9F6B-D0D8-49FA-9709-03D27071F62B}" presName="aSpace2" presStyleCnt="0"/>
      <dgm:spPr/>
    </dgm:pt>
    <dgm:pt modelId="{0D893D06-8BEA-4C05-A3B7-0B66A09B799B}" type="pres">
      <dgm:prSet presAssocID="{AECA309A-B533-4158-81C6-71E831D24775}" presName="childNode" presStyleLbl="node1" presStyleIdx="3" presStyleCnt="11" custLinFactY="-58089" custLinFactNeighborY="-100000">
        <dgm:presLayoutVars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A9A5F0B1-F8E2-460D-A663-78982E0D177F}" type="pres">
      <dgm:prSet presAssocID="{AECA309A-B533-4158-81C6-71E831D24775}" presName="aSpace2" presStyleCnt="0"/>
      <dgm:spPr/>
    </dgm:pt>
    <dgm:pt modelId="{27A1EDEC-AA4A-4415-ABEE-E9F7B5B71C0E}" type="pres">
      <dgm:prSet presAssocID="{8C46274B-5442-4313-A2A7-BD57A003F875}" presName="childNode" presStyleLbl="node1" presStyleIdx="4" presStyleCnt="11" custLinFactY="-58089" custLinFactNeighborY="-100000">
        <dgm:presLayoutVars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A0BAA54D-E534-42B9-A89D-3E6F286A7253}" type="pres">
      <dgm:prSet presAssocID="{8C46274B-5442-4313-A2A7-BD57A003F875}" presName="aSpace2" presStyleCnt="0"/>
      <dgm:spPr/>
    </dgm:pt>
    <dgm:pt modelId="{384E8190-8BA5-46A1-84D2-DFB18C08C875}" type="pres">
      <dgm:prSet presAssocID="{14D22649-1E44-4F6A-834E-92C7DD5F0687}" presName="childNode" presStyleLbl="node1" presStyleIdx="5" presStyleCnt="11" custLinFactY="-58089" custLinFactNeighborY="-100000">
        <dgm:presLayoutVars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E3FB8EE4-54D3-436B-BF9C-B56CFC2A8FC3}" type="pres">
      <dgm:prSet presAssocID="{80C36F68-DB7B-464E-B6B0-6C5FC7D3A425}" presName="aSpace" presStyleCnt="0"/>
      <dgm:spPr/>
    </dgm:pt>
    <dgm:pt modelId="{A1BF836E-A122-47AE-8117-D6CEFCB16506}" type="pres">
      <dgm:prSet presAssocID="{AF677A52-7BAB-42BA-8711-AD8AC24C2A10}" presName="compNode" presStyleCnt="0"/>
      <dgm:spPr/>
    </dgm:pt>
    <dgm:pt modelId="{BE48F8E8-457F-41B1-919F-4CC3943B134A}" type="pres">
      <dgm:prSet presAssocID="{AF677A52-7BAB-42BA-8711-AD8AC24C2A10}" presName="aNode" presStyleLbl="bgShp" presStyleIdx="1" presStyleCnt="3" custScaleY="90255" custLinFactNeighborX="1527" custLinFactNeighborY="-4872"/>
      <dgm:spPr/>
      <dgm:t>
        <a:bodyPr/>
        <a:lstStyle/>
        <a:p>
          <a:endParaRPr lang="de-CH"/>
        </a:p>
      </dgm:t>
    </dgm:pt>
    <dgm:pt modelId="{40CBF9D1-57F6-4E3A-A7B8-94E39DDC71E4}" type="pres">
      <dgm:prSet presAssocID="{AF677A52-7BAB-42BA-8711-AD8AC24C2A10}" presName="textNode" presStyleLbl="bgShp" presStyleIdx="1" presStyleCnt="3"/>
      <dgm:spPr/>
      <dgm:t>
        <a:bodyPr/>
        <a:lstStyle/>
        <a:p>
          <a:endParaRPr lang="de-CH"/>
        </a:p>
      </dgm:t>
    </dgm:pt>
    <dgm:pt modelId="{063EFEEE-AECA-4286-9998-CCF854AFA423}" type="pres">
      <dgm:prSet presAssocID="{AF677A52-7BAB-42BA-8711-AD8AC24C2A10}" presName="compChildNode" presStyleCnt="0"/>
      <dgm:spPr/>
    </dgm:pt>
    <dgm:pt modelId="{F236AB73-6B4B-47E9-BCA4-C0F12166DA0B}" type="pres">
      <dgm:prSet presAssocID="{AF677A52-7BAB-42BA-8711-AD8AC24C2A10}" presName="theInnerList" presStyleCnt="0"/>
      <dgm:spPr/>
    </dgm:pt>
    <dgm:pt modelId="{59C53266-C1FA-4F3A-82A3-E183E79F3F75}" type="pres">
      <dgm:prSet presAssocID="{AF8BBB68-D305-409E-99AD-295A05D38A14}" presName="childNode" presStyleLbl="node1" presStyleIdx="6" presStyleCnt="11" custLinFactY="-20539" custLinFactNeighborY="-100000">
        <dgm:presLayoutVars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E0FDDE30-B30E-4F0E-B238-4EC5D24C34AB}" type="pres">
      <dgm:prSet presAssocID="{AF8BBB68-D305-409E-99AD-295A05D38A14}" presName="aSpace2" presStyleCnt="0"/>
      <dgm:spPr/>
    </dgm:pt>
    <dgm:pt modelId="{E7E9E875-E8C2-49A1-9A58-55264070CBE8}" type="pres">
      <dgm:prSet presAssocID="{40EB73E3-7E08-433C-B2DB-069DB698B3A1}" presName="childNode" presStyleLbl="node1" presStyleIdx="7" presStyleCnt="11" custLinFactY="-20539" custLinFactNeighborY="-100000">
        <dgm:presLayoutVars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6663E445-22E8-4C35-9D57-465FACB59318}" type="pres">
      <dgm:prSet presAssocID="{40EB73E3-7E08-433C-B2DB-069DB698B3A1}" presName="aSpace2" presStyleCnt="0"/>
      <dgm:spPr/>
    </dgm:pt>
    <dgm:pt modelId="{C134A7D6-AB45-44BB-9DE0-6A582646E48B}" type="pres">
      <dgm:prSet presAssocID="{DC2ACD2D-3686-406A-9974-9933EE204A04}" presName="childNode" presStyleLbl="node1" presStyleIdx="8" presStyleCnt="11" custLinFactY="-20539" custLinFactNeighborY="-100000">
        <dgm:presLayoutVars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D9A30239-8B3F-4F22-B91B-F032CAB3AD04}" type="pres">
      <dgm:prSet presAssocID="{AF677A52-7BAB-42BA-8711-AD8AC24C2A10}" presName="aSpace" presStyleCnt="0"/>
      <dgm:spPr/>
    </dgm:pt>
    <dgm:pt modelId="{AEA3778F-4CE6-4CAE-A824-B11789AD2208}" type="pres">
      <dgm:prSet presAssocID="{D862BF72-53A7-4508-A72A-CD0FD24B898C}" presName="compNode" presStyleCnt="0"/>
      <dgm:spPr/>
    </dgm:pt>
    <dgm:pt modelId="{0539AE4D-A29F-4ABC-9691-FB168628380F}" type="pres">
      <dgm:prSet presAssocID="{D862BF72-53A7-4508-A72A-CD0FD24B898C}" presName="aNode" presStyleLbl="bgShp" presStyleIdx="2" presStyleCnt="3" custScaleY="90163" custLinFactNeighborX="62" custLinFactNeighborY="-4918"/>
      <dgm:spPr/>
      <dgm:t>
        <a:bodyPr/>
        <a:lstStyle/>
        <a:p>
          <a:endParaRPr lang="de-CH"/>
        </a:p>
      </dgm:t>
    </dgm:pt>
    <dgm:pt modelId="{DB975E64-1CA2-487F-BBBA-4314922097B8}" type="pres">
      <dgm:prSet presAssocID="{D862BF72-53A7-4508-A72A-CD0FD24B898C}" presName="textNode" presStyleLbl="bgShp" presStyleIdx="2" presStyleCnt="3"/>
      <dgm:spPr/>
      <dgm:t>
        <a:bodyPr/>
        <a:lstStyle/>
        <a:p>
          <a:endParaRPr lang="de-CH"/>
        </a:p>
      </dgm:t>
    </dgm:pt>
    <dgm:pt modelId="{90BCCB52-16CA-4E40-85B5-2A7E8E0B5DC5}" type="pres">
      <dgm:prSet presAssocID="{D862BF72-53A7-4508-A72A-CD0FD24B898C}" presName="compChildNode" presStyleCnt="0"/>
      <dgm:spPr/>
    </dgm:pt>
    <dgm:pt modelId="{E04D399C-66BC-4F6F-BDE2-775C0B7B4B7E}" type="pres">
      <dgm:prSet presAssocID="{D862BF72-53A7-4508-A72A-CD0FD24B898C}" presName="theInnerList" presStyleCnt="0"/>
      <dgm:spPr/>
    </dgm:pt>
    <dgm:pt modelId="{DAD0C67D-5C33-48FC-8E15-5639B331738B}" type="pres">
      <dgm:prSet presAssocID="{C0130385-43A4-489A-888A-FE632DBFD624}" presName="childNode" presStyleLbl="node1" presStyleIdx="9" presStyleCnt="11" custLinFactY="-8092" custLinFactNeighborY="-100000">
        <dgm:presLayoutVars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C2114145-C4AD-4991-BBCB-E097FDE4EB7F}" type="pres">
      <dgm:prSet presAssocID="{C0130385-43A4-489A-888A-FE632DBFD624}" presName="aSpace2" presStyleCnt="0"/>
      <dgm:spPr/>
    </dgm:pt>
    <dgm:pt modelId="{082761E6-9C20-46C6-828A-5AE38330FB8B}" type="pres">
      <dgm:prSet presAssocID="{95F02469-1C10-4649-B861-CC70B8A11FD9}" presName="childNode" presStyleLbl="node1" presStyleIdx="10" presStyleCnt="11" custLinFactY="-8092" custLinFactNeighborY="-100000">
        <dgm:presLayoutVars>
          <dgm:bulletEnabled val="1"/>
        </dgm:presLayoutVars>
      </dgm:prSet>
      <dgm:spPr/>
      <dgm:t>
        <a:bodyPr/>
        <a:lstStyle/>
        <a:p>
          <a:endParaRPr lang="de-CH"/>
        </a:p>
      </dgm:t>
    </dgm:pt>
  </dgm:ptLst>
  <dgm:cxnLst>
    <dgm:cxn modelId="{46BA3249-4E34-4CDA-8028-5B24DFB59C59}" type="presOf" srcId="{AF677A52-7BAB-42BA-8711-AD8AC24C2A10}" destId="{BE48F8E8-457F-41B1-919F-4CC3943B134A}" srcOrd="0" destOrd="0" presId="urn:microsoft.com/office/officeart/2005/8/layout/lProcess2"/>
    <dgm:cxn modelId="{585A4FBF-D794-4E85-9D56-BB288CF437A8}" srcId="{526C5656-3466-4F4F-8316-65C3A846BF52}" destId="{80C36F68-DB7B-464E-B6B0-6C5FC7D3A425}" srcOrd="0" destOrd="0" parTransId="{482EC733-B7C4-4C7F-830A-42C80F21CAAE}" sibTransId="{4D2C37E9-DF9F-4412-85D5-5537DB4E177E}"/>
    <dgm:cxn modelId="{0CCB9849-5253-4768-88C8-83377580C43C}" type="presOf" srcId="{DC2ACD2D-3686-406A-9974-9933EE204A04}" destId="{C134A7D6-AB45-44BB-9DE0-6A582646E48B}" srcOrd="0" destOrd="0" presId="urn:microsoft.com/office/officeart/2005/8/layout/lProcess2"/>
    <dgm:cxn modelId="{4CC8BEA7-8C4E-4B8E-89C8-47292BDD6D76}" type="presOf" srcId="{AF8BBB68-D305-409E-99AD-295A05D38A14}" destId="{59C53266-C1FA-4F3A-82A3-E183E79F3F75}" srcOrd="0" destOrd="0" presId="urn:microsoft.com/office/officeart/2005/8/layout/lProcess2"/>
    <dgm:cxn modelId="{9A707FD9-B5DC-4624-A5A3-C83624A6D19D}" srcId="{AF677A52-7BAB-42BA-8711-AD8AC24C2A10}" destId="{AF8BBB68-D305-409E-99AD-295A05D38A14}" srcOrd="0" destOrd="0" parTransId="{C7673C3C-9922-480C-8DF0-21D75545BA55}" sibTransId="{1976990A-C7D4-48B9-8FC3-14F2D0B016D7}"/>
    <dgm:cxn modelId="{90A4BF8A-7D4E-472D-A288-78A6753F4A56}" srcId="{80C36F68-DB7B-464E-B6B0-6C5FC7D3A425}" destId="{8C46274B-5442-4313-A2A7-BD57A003F875}" srcOrd="4" destOrd="0" parTransId="{792D0678-A312-4C66-A9A6-460E76B06ED5}" sibTransId="{96A2B5EF-7B17-4656-BF5B-A170A0A702C9}"/>
    <dgm:cxn modelId="{973068BC-189E-4AFC-A361-BD5E84217FCF}" type="presOf" srcId="{95F02469-1C10-4649-B861-CC70B8A11FD9}" destId="{082761E6-9C20-46C6-828A-5AE38330FB8B}" srcOrd="0" destOrd="0" presId="urn:microsoft.com/office/officeart/2005/8/layout/lProcess2"/>
    <dgm:cxn modelId="{C61E88A3-2618-4C9F-9276-5EC7846A6AB6}" srcId="{526C5656-3466-4F4F-8316-65C3A846BF52}" destId="{AF677A52-7BAB-42BA-8711-AD8AC24C2A10}" srcOrd="1" destOrd="0" parTransId="{543E1D45-292A-4D87-B38C-C04E6BD930E5}" sibTransId="{9B1B7D68-9A20-442E-9620-274D6A2EE2C6}"/>
    <dgm:cxn modelId="{936B31EF-FE17-4C51-A7A8-40E3106CAE5C}" type="presOf" srcId="{D862BF72-53A7-4508-A72A-CD0FD24B898C}" destId="{DB975E64-1CA2-487F-BBBA-4314922097B8}" srcOrd="1" destOrd="0" presId="urn:microsoft.com/office/officeart/2005/8/layout/lProcess2"/>
    <dgm:cxn modelId="{24E3E5CD-E59D-44FC-BCA5-3C68869623DB}" type="presOf" srcId="{C0130385-43A4-489A-888A-FE632DBFD624}" destId="{DAD0C67D-5C33-48FC-8E15-5639B331738B}" srcOrd="0" destOrd="0" presId="urn:microsoft.com/office/officeart/2005/8/layout/lProcess2"/>
    <dgm:cxn modelId="{981AD66C-E947-4CD4-B273-424E3070B063}" type="presOf" srcId="{14D22649-1E44-4F6A-834E-92C7DD5F0687}" destId="{384E8190-8BA5-46A1-84D2-DFB18C08C875}" srcOrd="0" destOrd="0" presId="urn:microsoft.com/office/officeart/2005/8/layout/lProcess2"/>
    <dgm:cxn modelId="{E58F4A77-A73F-46DF-ACC1-9028A7F4E0DA}" type="presOf" srcId="{AECA309A-B533-4158-81C6-71E831D24775}" destId="{0D893D06-8BEA-4C05-A3B7-0B66A09B799B}" srcOrd="0" destOrd="0" presId="urn:microsoft.com/office/officeart/2005/8/layout/lProcess2"/>
    <dgm:cxn modelId="{D30EAD0B-8E7E-4450-BFBA-E5245CAB0E9A}" type="presOf" srcId="{D862BF72-53A7-4508-A72A-CD0FD24B898C}" destId="{0539AE4D-A29F-4ABC-9691-FB168628380F}" srcOrd="0" destOrd="0" presId="urn:microsoft.com/office/officeart/2005/8/layout/lProcess2"/>
    <dgm:cxn modelId="{FA204241-E1D6-421F-8E4D-C9145567D744}" srcId="{80C36F68-DB7B-464E-B6B0-6C5FC7D3A425}" destId="{576D9F6B-D0D8-49FA-9709-03D27071F62B}" srcOrd="2" destOrd="0" parTransId="{812F1BF3-988C-4996-AD29-27E4FE7D5008}" sibTransId="{703AD2CF-D2D5-404A-939D-6F4008E5D7BC}"/>
    <dgm:cxn modelId="{B3C9E5DF-F28B-4785-8D26-B60D111A8368}" type="presOf" srcId="{8C46274B-5442-4313-A2A7-BD57A003F875}" destId="{27A1EDEC-AA4A-4415-ABEE-E9F7B5B71C0E}" srcOrd="0" destOrd="0" presId="urn:microsoft.com/office/officeart/2005/8/layout/lProcess2"/>
    <dgm:cxn modelId="{924B1DB3-963C-4003-97E3-9C3C56B3F0AB}" srcId="{80C36F68-DB7B-464E-B6B0-6C5FC7D3A425}" destId="{AECA309A-B533-4158-81C6-71E831D24775}" srcOrd="3" destOrd="0" parTransId="{69E411FB-41F4-47E7-8300-6559809A169D}" sibTransId="{0AB1D33A-00BB-4501-AE33-81C39BC15574}"/>
    <dgm:cxn modelId="{E8A6D047-0830-4E7E-9F9F-1927885C36BE}" srcId="{526C5656-3466-4F4F-8316-65C3A846BF52}" destId="{D862BF72-53A7-4508-A72A-CD0FD24B898C}" srcOrd="2" destOrd="0" parTransId="{3A18AE93-07FE-4C12-A92D-76E24D26E61E}" sibTransId="{BA956D2D-686B-4C60-BC07-C5A0DEC418E2}"/>
    <dgm:cxn modelId="{1ABAC53C-60D4-48C0-ABA6-C2C190835E06}" type="presOf" srcId="{576D9F6B-D0D8-49FA-9709-03D27071F62B}" destId="{6CA795FA-28FF-4E7D-9FA4-7461071E4796}" srcOrd="0" destOrd="0" presId="urn:microsoft.com/office/officeart/2005/8/layout/lProcess2"/>
    <dgm:cxn modelId="{437FD553-06FD-426D-BAC9-8522CC2C1E1E}" type="presOf" srcId="{EE6CAE96-5A2F-4BA2-9A79-2C95D283C30A}" destId="{BA1E05C1-ED66-4FE2-B960-4F6DA625013D}" srcOrd="0" destOrd="0" presId="urn:microsoft.com/office/officeart/2005/8/layout/lProcess2"/>
    <dgm:cxn modelId="{35130FB8-09A2-40D7-A952-FA6AA54FE6D7}" type="presOf" srcId="{AF677A52-7BAB-42BA-8711-AD8AC24C2A10}" destId="{40CBF9D1-57F6-4E3A-A7B8-94E39DDC71E4}" srcOrd="1" destOrd="0" presId="urn:microsoft.com/office/officeart/2005/8/layout/lProcess2"/>
    <dgm:cxn modelId="{DB65BB18-DD7D-408E-B9F6-15BC8105F91B}" type="presOf" srcId="{B4177A1F-0DD7-4F20-8082-2981B899C1D9}" destId="{C3AAFDED-4A12-4DD5-B29B-91DA95361731}" srcOrd="0" destOrd="0" presId="urn:microsoft.com/office/officeart/2005/8/layout/lProcess2"/>
    <dgm:cxn modelId="{2BD1B78B-6AD1-430B-B834-0E2022988A3B}" srcId="{80C36F68-DB7B-464E-B6B0-6C5FC7D3A425}" destId="{EE6CAE96-5A2F-4BA2-9A79-2C95D283C30A}" srcOrd="1" destOrd="0" parTransId="{4A52E05A-27D6-402C-8160-B5A21F98731F}" sibTransId="{FE6B590D-5248-4EFB-A050-6D60F4280BF5}"/>
    <dgm:cxn modelId="{AC170485-0C72-47A9-8112-33B932AE5A92}" srcId="{AF677A52-7BAB-42BA-8711-AD8AC24C2A10}" destId="{DC2ACD2D-3686-406A-9974-9933EE204A04}" srcOrd="2" destOrd="0" parTransId="{FCC277EF-BC89-4343-98E7-434F8FA715E0}" sibTransId="{3FD122AB-C113-4E07-ADC2-78ACFD876658}"/>
    <dgm:cxn modelId="{ADC45B1F-53D3-4C69-AAD8-4691654103CE}" srcId="{80C36F68-DB7B-464E-B6B0-6C5FC7D3A425}" destId="{B4177A1F-0DD7-4F20-8082-2981B899C1D9}" srcOrd="0" destOrd="0" parTransId="{5BED3402-F62F-40D1-BEF1-1B6FFC458470}" sibTransId="{1B00E7D7-5D5D-4904-B300-EB1A83F1604E}"/>
    <dgm:cxn modelId="{7AE072E3-8DF6-4D02-A3BF-535539007CEE}" type="presOf" srcId="{526C5656-3466-4F4F-8316-65C3A846BF52}" destId="{02964899-E35D-43CD-9D38-1B5AD3DBCB37}" srcOrd="0" destOrd="0" presId="urn:microsoft.com/office/officeart/2005/8/layout/lProcess2"/>
    <dgm:cxn modelId="{30335E48-653F-47CD-8F09-A83D8FBE7392}" type="presOf" srcId="{80C36F68-DB7B-464E-B6B0-6C5FC7D3A425}" destId="{62B39564-F9C1-4616-8B9F-F61AF8155D55}" srcOrd="1" destOrd="0" presId="urn:microsoft.com/office/officeart/2005/8/layout/lProcess2"/>
    <dgm:cxn modelId="{B35BA677-07AA-43B1-9C11-B5B88A047822}" srcId="{AF677A52-7BAB-42BA-8711-AD8AC24C2A10}" destId="{40EB73E3-7E08-433C-B2DB-069DB698B3A1}" srcOrd="1" destOrd="0" parTransId="{A78483DE-F0FA-4EB9-80E1-F29010FA2C25}" sibTransId="{10B8D4AB-2055-4B17-9DD9-44B2E83C0C94}"/>
    <dgm:cxn modelId="{1B1F1573-AC18-401A-8464-A7F08191DAF2}" srcId="{D862BF72-53A7-4508-A72A-CD0FD24B898C}" destId="{C0130385-43A4-489A-888A-FE632DBFD624}" srcOrd="0" destOrd="0" parTransId="{0D7CB32E-96FB-4943-891E-AC29CA659176}" sibTransId="{30DAD829-B07D-4D4D-8D12-EFA2FA215BD5}"/>
    <dgm:cxn modelId="{EBB5E41F-27B7-49C1-B36C-FA45242A832E}" type="presOf" srcId="{40EB73E3-7E08-433C-B2DB-069DB698B3A1}" destId="{E7E9E875-E8C2-49A1-9A58-55264070CBE8}" srcOrd="0" destOrd="0" presId="urn:microsoft.com/office/officeart/2005/8/layout/lProcess2"/>
    <dgm:cxn modelId="{2CC61E4B-5424-49F4-A8A2-FCF249090765}" srcId="{D862BF72-53A7-4508-A72A-CD0FD24B898C}" destId="{95F02469-1C10-4649-B861-CC70B8A11FD9}" srcOrd="1" destOrd="0" parTransId="{E05DEC62-B349-407B-BB9F-80C5E7B3F0D5}" sibTransId="{388B69FC-CE01-4722-9988-9C5EDA5DE4E3}"/>
    <dgm:cxn modelId="{D5E3AAE4-EED7-4C86-8ED0-5EAD013831AC}" srcId="{80C36F68-DB7B-464E-B6B0-6C5FC7D3A425}" destId="{14D22649-1E44-4F6A-834E-92C7DD5F0687}" srcOrd="5" destOrd="0" parTransId="{BB65ADC4-AEEC-4717-B27D-4A52952306E1}" sibTransId="{9C1D1A06-3C31-453E-A0C2-545CBC273520}"/>
    <dgm:cxn modelId="{8424817F-78C3-4FAF-9A7E-3E096D162763}" type="presOf" srcId="{80C36F68-DB7B-464E-B6B0-6C5FC7D3A425}" destId="{021E4E20-AE6B-4CDB-8BA7-CE56A7417C66}" srcOrd="0" destOrd="0" presId="urn:microsoft.com/office/officeart/2005/8/layout/lProcess2"/>
    <dgm:cxn modelId="{B75906CC-302E-4384-874B-3466F912865F}" type="presParOf" srcId="{02964899-E35D-43CD-9D38-1B5AD3DBCB37}" destId="{02B26041-3CC9-4D23-A527-D2C0EE72ED55}" srcOrd="0" destOrd="0" presId="urn:microsoft.com/office/officeart/2005/8/layout/lProcess2"/>
    <dgm:cxn modelId="{FDBE8E11-C987-4E10-AD7C-AE23DB8D3062}" type="presParOf" srcId="{02B26041-3CC9-4D23-A527-D2C0EE72ED55}" destId="{021E4E20-AE6B-4CDB-8BA7-CE56A7417C66}" srcOrd="0" destOrd="0" presId="urn:microsoft.com/office/officeart/2005/8/layout/lProcess2"/>
    <dgm:cxn modelId="{D99DF26E-9DB1-4A6D-9575-FAD72E9A0A68}" type="presParOf" srcId="{02B26041-3CC9-4D23-A527-D2C0EE72ED55}" destId="{62B39564-F9C1-4616-8B9F-F61AF8155D55}" srcOrd="1" destOrd="0" presId="urn:microsoft.com/office/officeart/2005/8/layout/lProcess2"/>
    <dgm:cxn modelId="{794FCF59-D707-4E2A-96E5-F4B1FD06EB05}" type="presParOf" srcId="{02B26041-3CC9-4D23-A527-D2C0EE72ED55}" destId="{89EA68F6-C789-4856-84E2-55D24CC50A8E}" srcOrd="2" destOrd="0" presId="urn:microsoft.com/office/officeart/2005/8/layout/lProcess2"/>
    <dgm:cxn modelId="{52AA660F-1C9D-4903-8A60-206C3BBD4335}" type="presParOf" srcId="{89EA68F6-C789-4856-84E2-55D24CC50A8E}" destId="{1BD10B44-0426-4353-9892-F408A321E8F0}" srcOrd="0" destOrd="0" presId="urn:microsoft.com/office/officeart/2005/8/layout/lProcess2"/>
    <dgm:cxn modelId="{1CD4CA61-6916-421D-AB81-6859FF3C64DC}" type="presParOf" srcId="{1BD10B44-0426-4353-9892-F408A321E8F0}" destId="{C3AAFDED-4A12-4DD5-B29B-91DA95361731}" srcOrd="0" destOrd="0" presId="urn:microsoft.com/office/officeart/2005/8/layout/lProcess2"/>
    <dgm:cxn modelId="{3C8DFC85-1B04-4CEF-9543-B0FF95793AF0}" type="presParOf" srcId="{1BD10B44-0426-4353-9892-F408A321E8F0}" destId="{FA4D33EB-BD7B-40E5-A5D4-7853D4995980}" srcOrd="1" destOrd="0" presId="urn:microsoft.com/office/officeart/2005/8/layout/lProcess2"/>
    <dgm:cxn modelId="{53A5141E-3FD1-4CC1-A106-A53251D6BA3B}" type="presParOf" srcId="{1BD10B44-0426-4353-9892-F408A321E8F0}" destId="{BA1E05C1-ED66-4FE2-B960-4F6DA625013D}" srcOrd="2" destOrd="0" presId="urn:microsoft.com/office/officeart/2005/8/layout/lProcess2"/>
    <dgm:cxn modelId="{678FB7E3-71F1-49EA-8ACD-3BA7E47BE470}" type="presParOf" srcId="{1BD10B44-0426-4353-9892-F408A321E8F0}" destId="{C8890145-4830-4BFE-B4D8-BA5E7757516D}" srcOrd="3" destOrd="0" presId="urn:microsoft.com/office/officeart/2005/8/layout/lProcess2"/>
    <dgm:cxn modelId="{37F782D7-CB51-45D2-9289-B2472CCE57F2}" type="presParOf" srcId="{1BD10B44-0426-4353-9892-F408A321E8F0}" destId="{6CA795FA-28FF-4E7D-9FA4-7461071E4796}" srcOrd="4" destOrd="0" presId="urn:microsoft.com/office/officeart/2005/8/layout/lProcess2"/>
    <dgm:cxn modelId="{B3A42355-06C3-48C5-999F-A7165B33556A}" type="presParOf" srcId="{1BD10B44-0426-4353-9892-F408A321E8F0}" destId="{CCF390A8-566E-4C88-BAAC-245F41D255DA}" srcOrd="5" destOrd="0" presId="urn:microsoft.com/office/officeart/2005/8/layout/lProcess2"/>
    <dgm:cxn modelId="{654683F1-78F9-4C17-B625-FE37EB4BCD2F}" type="presParOf" srcId="{1BD10B44-0426-4353-9892-F408A321E8F0}" destId="{0D893D06-8BEA-4C05-A3B7-0B66A09B799B}" srcOrd="6" destOrd="0" presId="urn:microsoft.com/office/officeart/2005/8/layout/lProcess2"/>
    <dgm:cxn modelId="{EF5C3F8F-E9ED-4A7D-BF45-D147998380EF}" type="presParOf" srcId="{1BD10B44-0426-4353-9892-F408A321E8F0}" destId="{A9A5F0B1-F8E2-460D-A663-78982E0D177F}" srcOrd="7" destOrd="0" presId="urn:microsoft.com/office/officeart/2005/8/layout/lProcess2"/>
    <dgm:cxn modelId="{E9EC7EC3-6CE9-452F-9ADF-774CAE9615AC}" type="presParOf" srcId="{1BD10B44-0426-4353-9892-F408A321E8F0}" destId="{27A1EDEC-AA4A-4415-ABEE-E9F7B5B71C0E}" srcOrd="8" destOrd="0" presId="urn:microsoft.com/office/officeart/2005/8/layout/lProcess2"/>
    <dgm:cxn modelId="{A0918CE0-23FC-4BD8-9378-D4464BC326EB}" type="presParOf" srcId="{1BD10B44-0426-4353-9892-F408A321E8F0}" destId="{A0BAA54D-E534-42B9-A89D-3E6F286A7253}" srcOrd="9" destOrd="0" presId="urn:microsoft.com/office/officeart/2005/8/layout/lProcess2"/>
    <dgm:cxn modelId="{C15D613D-BCDA-48C6-801E-56CE314B7E90}" type="presParOf" srcId="{1BD10B44-0426-4353-9892-F408A321E8F0}" destId="{384E8190-8BA5-46A1-84D2-DFB18C08C875}" srcOrd="10" destOrd="0" presId="urn:microsoft.com/office/officeart/2005/8/layout/lProcess2"/>
    <dgm:cxn modelId="{097A0470-DB0A-41E1-8941-1C57243051E5}" type="presParOf" srcId="{02964899-E35D-43CD-9D38-1B5AD3DBCB37}" destId="{E3FB8EE4-54D3-436B-BF9C-B56CFC2A8FC3}" srcOrd="1" destOrd="0" presId="urn:microsoft.com/office/officeart/2005/8/layout/lProcess2"/>
    <dgm:cxn modelId="{DA85A61F-5CE6-4C94-8751-3D0FC5D4AE06}" type="presParOf" srcId="{02964899-E35D-43CD-9D38-1B5AD3DBCB37}" destId="{A1BF836E-A122-47AE-8117-D6CEFCB16506}" srcOrd="2" destOrd="0" presId="urn:microsoft.com/office/officeart/2005/8/layout/lProcess2"/>
    <dgm:cxn modelId="{E747F746-52FD-4F4B-94C5-80CA2CEBEA88}" type="presParOf" srcId="{A1BF836E-A122-47AE-8117-D6CEFCB16506}" destId="{BE48F8E8-457F-41B1-919F-4CC3943B134A}" srcOrd="0" destOrd="0" presId="urn:microsoft.com/office/officeart/2005/8/layout/lProcess2"/>
    <dgm:cxn modelId="{A2B60428-DD2C-453D-94BD-3B2BF55C4727}" type="presParOf" srcId="{A1BF836E-A122-47AE-8117-D6CEFCB16506}" destId="{40CBF9D1-57F6-4E3A-A7B8-94E39DDC71E4}" srcOrd="1" destOrd="0" presId="urn:microsoft.com/office/officeart/2005/8/layout/lProcess2"/>
    <dgm:cxn modelId="{7BD54BAD-08A4-43DD-A617-6346D15F6984}" type="presParOf" srcId="{A1BF836E-A122-47AE-8117-D6CEFCB16506}" destId="{063EFEEE-AECA-4286-9998-CCF854AFA423}" srcOrd="2" destOrd="0" presId="urn:microsoft.com/office/officeart/2005/8/layout/lProcess2"/>
    <dgm:cxn modelId="{39D1F4EB-393F-47DC-8970-B2EA31EBB731}" type="presParOf" srcId="{063EFEEE-AECA-4286-9998-CCF854AFA423}" destId="{F236AB73-6B4B-47E9-BCA4-C0F12166DA0B}" srcOrd="0" destOrd="0" presId="urn:microsoft.com/office/officeart/2005/8/layout/lProcess2"/>
    <dgm:cxn modelId="{AAC20D58-EA54-4401-9BDC-7B63395D1F26}" type="presParOf" srcId="{F236AB73-6B4B-47E9-BCA4-C0F12166DA0B}" destId="{59C53266-C1FA-4F3A-82A3-E183E79F3F75}" srcOrd="0" destOrd="0" presId="urn:microsoft.com/office/officeart/2005/8/layout/lProcess2"/>
    <dgm:cxn modelId="{8EC804F6-AEF9-4140-853B-541BBA3F43B8}" type="presParOf" srcId="{F236AB73-6B4B-47E9-BCA4-C0F12166DA0B}" destId="{E0FDDE30-B30E-4F0E-B238-4EC5D24C34AB}" srcOrd="1" destOrd="0" presId="urn:microsoft.com/office/officeart/2005/8/layout/lProcess2"/>
    <dgm:cxn modelId="{3075BA3B-9BBA-4D10-94E1-D947CF6A32D7}" type="presParOf" srcId="{F236AB73-6B4B-47E9-BCA4-C0F12166DA0B}" destId="{E7E9E875-E8C2-49A1-9A58-55264070CBE8}" srcOrd="2" destOrd="0" presId="urn:microsoft.com/office/officeart/2005/8/layout/lProcess2"/>
    <dgm:cxn modelId="{354992D6-4E76-4666-AF5C-F80A01664D92}" type="presParOf" srcId="{F236AB73-6B4B-47E9-BCA4-C0F12166DA0B}" destId="{6663E445-22E8-4C35-9D57-465FACB59318}" srcOrd="3" destOrd="0" presId="urn:microsoft.com/office/officeart/2005/8/layout/lProcess2"/>
    <dgm:cxn modelId="{53E590E9-1A9B-44EF-8A05-694109B07CD4}" type="presParOf" srcId="{F236AB73-6B4B-47E9-BCA4-C0F12166DA0B}" destId="{C134A7D6-AB45-44BB-9DE0-6A582646E48B}" srcOrd="4" destOrd="0" presId="urn:microsoft.com/office/officeart/2005/8/layout/lProcess2"/>
    <dgm:cxn modelId="{15764625-3A88-417E-98C6-AC5CB39FBFB6}" type="presParOf" srcId="{02964899-E35D-43CD-9D38-1B5AD3DBCB37}" destId="{D9A30239-8B3F-4F22-B91B-F032CAB3AD04}" srcOrd="3" destOrd="0" presId="urn:microsoft.com/office/officeart/2005/8/layout/lProcess2"/>
    <dgm:cxn modelId="{A2C4F0C2-A6DC-436A-A86C-55F99012C2FE}" type="presParOf" srcId="{02964899-E35D-43CD-9D38-1B5AD3DBCB37}" destId="{AEA3778F-4CE6-4CAE-A824-B11789AD2208}" srcOrd="4" destOrd="0" presId="urn:microsoft.com/office/officeart/2005/8/layout/lProcess2"/>
    <dgm:cxn modelId="{EFB5B741-6499-4C10-9391-D66A71692B6A}" type="presParOf" srcId="{AEA3778F-4CE6-4CAE-A824-B11789AD2208}" destId="{0539AE4D-A29F-4ABC-9691-FB168628380F}" srcOrd="0" destOrd="0" presId="urn:microsoft.com/office/officeart/2005/8/layout/lProcess2"/>
    <dgm:cxn modelId="{3AF45FE6-BA52-4000-8FAE-D49B7F787D1D}" type="presParOf" srcId="{AEA3778F-4CE6-4CAE-A824-B11789AD2208}" destId="{DB975E64-1CA2-487F-BBBA-4314922097B8}" srcOrd="1" destOrd="0" presId="urn:microsoft.com/office/officeart/2005/8/layout/lProcess2"/>
    <dgm:cxn modelId="{1B7AE4E0-6F17-438D-B4E2-F73042CE585B}" type="presParOf" srcId="{AEA3778F-4CE6-4CAE-A824-B11789AD2208}" destId="{90BCCB52-16CA-4E40-85B5-2A7E8E0B5DC5}" srcOrd="2" destOrd="0" presId="urn:microsoft.com/office/officeart/2005/8/layout/lProcess2"/>
    <dgm:cxn modelId="{1C5068A7-262F-4C8E-9744-66E5F69F5BA7}" type="presParOf" srcId="{90BCCB52-16CA-4E40-85B5-2A7E8E0B5DC5}" destId="{E04D399C-66BC-4F6F-BDE2-775C0B7B4B7E}" srcOrd="0" destOrd="0" presId="urn:microsoft.com/office/officeart/2005/8/layout/lProcess2"/>
    <dgm:cxn modelId="{93C2B665-7EE3-4A0F-9AC9-F7AF1A7C7D43}" type="presParOf" srcId="{E04D399C-66BC-4F6F-BDE2-775C0B7B4B7E}" destId="{DAD0C67D-5C33-48FC-8E15-5639B331738B}" srcOrd="0" destOrd="0" presId="urn:microsoft.com/office/officeart/2005/8/layout/lProcess2"/>
    <dgm:cxn modelId="{8082FCDF-D7DC-40CB-979A-6575AF604D04}" type="presParOf" srcId="{E04D399C-66BC-4F6F-BDE2-775C0B7B4B7E}" destId="{C2114145-C4AD-4991-BBCB-E097FDE4EB7F}" srcOrd="1" destOrd="0" presId="urn:microsoft.com/office/officeart/2005/8/layout/lProcess2"/>
    <dgm:cxn modelId="{FC1EA0B9-4DD6-4C1E-9FF3-A21254ED33B5}" type="presParOf" srcId="{E04D399C-66BC-4F6F-BDE2-775C0B7B4B7E}" destId="{082761E6-9C20-46C6-828A-5AE38330FB8B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6C5656-3466-4F4F-8316-65C3A846BF52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CH"/>
        </a:p>
      </dgm:t>
    </dgm:pt>
    <dgm:pt modelId="{80C36F68-DB7B-464E-B6B0-6C5FC7D3A425}">
      <dgm:prSet phldrT="[Text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de-CH" sz="1800" dirty="0" smtClean="0"/>
            <a:t>(1) </a:t>
          </a:r>
        </a:p>
        <a:p>
          <a:r>
            <a:rPr lang="de-CH" sz="1800" dirty="0" smtClean="0"/>
            <a:t>Unternehmens-steuerreform</a:t>
          </a:r>
          <a:endParaRPr lang="de-CH" sz="1800" dirty="0"/>
        </a:p>
      </dgm:t>
    </dgm:pt>
    <dgm:pt modelId="{482EC733-B7C4-4C7F-830A-42C80F21CAAE}" type="parTrans" cxnId="{585A4FBF-D794-4E85-9D56-BB288CF437A8}">
      <dgm:prSet/>
      <dgm:spPr/>
      <dgm:t>
        <a:bodyPr/>
        <a:lstStyle/>
        <a:p>
          <a:endParaRPr lang="de-CH"/>
        </a:p>
      </dgm:t>
    </dgm:pt>
    <dgm:pt modelId="{4D2C37E9-DF9F-4412-85D5-5537DB4E177E}" type="sibTrans" cxnId="{585A4FBF-D794-4E85-9D56-BB288CF437A8}">
      <dgm:prSet/>
      <dgm:spPr/>
      <dgm:t>
        <a:bodyPr/>
        <a:lstStyle/>
        <a:p>
          <a:endParaRPr lang="de-CH"/>
        </a:p>
      </dgm:t>
    </dgm:pt>
    <dgm:pt modelId="{EE6CAE96-5A2F-4BA2-9A79-2C95D283C30A}">
      <dgm:prSet phldrT="[Text]"/>
      <dgm:spPr>
        <a:solidFill>
          <a:schemeClr val="accent3">
            <a:lumMod val="40000"/>
            <a:lumOff val="60000"/>
          </a:schemeClr>
        </a:solidFill>
        <a:ln>
          <a:solidFill>
            <a:schemeClr val="bg1"/>
          </a:solidFill>
          <a:prstDash val="solid"/>
        </a:ln>
      </dgm:spPr>
      <dgm:t>
        <a:bodyPr/>
        <a:lstStyle/>
        <a:p>
          <a:r>
            <a:rPr lang="de-CH" dirty="0" smtClean="0">
              <a:solidFill>
                <a:schemeClr val="tx1"/>
              </a:solidFill>
            </a:rPr>
            <a:t>Senkung Gewinnsteuersatz</a:t>
          </a:r>
          <a:endParaRPr lang="de-CH" dirty="0">
            <a:solidFill>
              <a:schemeClr val="tx1"/>
            </a:solidFill>
          </a:endParaRPr>
        </a:p>
      </dgm:t>
    </dgm:pt>
    <dgm:pt modelId="{4A52E05A-27D6-402C-8160-B5A21F98731F}" type="parTrans" cxnId="{2BD1B78B-6AD1-430B-B834-0E2022988A3B}">
      <dgm:prSet/>
      <dgm:spPr/>
      <dgm:t>
        <a:bodyPr/>
        <a:lstStyle/>
        <a:p>
          <a:endParaRPr lang="de-CH"/>
        </a:p>
      </dgm:t>
    </dgm:pt>
    <dgm:pt modelId="{FE6B590D-5248-4EFB-A050-6D60F4280BF5}" type="sibTrans" cxnId="{2BD1B78B-6AD1-430B-B834-0E2022988A3B}">
      <dgm:prSet/>
      <dgm:spPr/>
      <dgm:t>
        <a:bodyPr/>
        <a:lstStyle/>
        <a:p>
          <a:endParaRPr lang="de-CH"/>
        </a:p>
      </dgm:t>
    </dgm:pt>
    <dgm:pt modelId="{576D9F6B-D0D8-49FA-9709-03D27071F62B}">
      <dgm:prSet phldrT="[Text]"/>
      <dgm:spPr>
        <a:solidFill>
          <a:schemeClr val="accent3">
            <a:lumMod val="40000"/>
            <a:lumOff val="60000"/>
          </a:schemeClr>
        </a:solidFill>
        <a:ln>
          <a:solidFill>
            <a:schemeClr val="bg1"/>
          </a:solidFill>
          <a:prstDash val="solid"/>
        </a:ln>
      </dgm:spPr>
      <dgm:t>
        <a:bodyPr/>
        <a:lstStyle/>
        <a:p>
          <a:r>
            <a:rPr lang="de-CH" dirty="0" smtClean="0">
              <a:solidFill>
                <a:schemeClr val="tx1"/>
              </a:solidFill>
            </a:rPr>
            <a:t>Einführung Patentbox</a:t>
          </a:r>
          <a:endParaRPr lang="de-CH" dirty="0">
            <a:solidFill>
              <a:schemeClr val="tx1"/>
            </a:solidFill>
          </a:endParaRPr>
        </a:p>
      </dgm:t>
    </dgm:pt>
    <dgm:pt modelId="{812F1BF3-988C-4996-AD29-27E4FE7D5008}" type="parTrans" cxnId="{FA204241-E1D6-421F-8E4D-C9145567D744}">
      <dgm:prSet/>
      <dgm:spPr/>
      <dgm:t>
        <a:bodyPr/>
        <a:lstStyle/>
        <a:p>
          <a:endParaRPr lang="de-CH"/>
        </a:p>
      </dgm:t>
    </dgm:pt>
    <dgm:pt modelId="{703AD2CF-D2D5-404A-939D-6F4008E5D7BC}" type="sibTrans" cxnId="{FA204241-E1D6-421F-8E4D-C9145567D744}">
      <dgm:prSet/>
      <dgm:spPr/>
      <dgm:t>
        <a:bodyPr/>
        <a:lstStyle/>
        <a:p>
          <a:endParaRPr lang="de-CH"/>
        </a:p>
      </dgm:t>
    </dgm:pt>
    <dgm:pt modelId="{8C46274B-5442-4313-A2A7-BD57A003F875}">
      <dgm:prSet phldrT="[Text]"/>
      <dgm:spPr>
        <a:solidFill>
          <a:schemeClr val="accent3"/>
        </a:solidFill>
      </dgm:spPr>
      <dgm:t>
        <a:bodyPr/>
        <a:lstStyle/>
        <a:p>
          <a:r>
            <a:rPr lang="de-CH" dirty="0" smtClean="0"/>
            <a:t>Senkung Kapitalsteuersatz</a:t>
          </a:r>
          <a:endParaRPr lang="de-CH" dirty="0"/>
        </a:p>
      </dgm:t>
    </dgm:pt>
    <dgm:pt modelId="{792D0678-A312-4C66-A9A6-460E76B06ED5}" type="parTrans" cxnId="{90A4BF8A-7D4E-472D-A288-78A6753F4A56}">
      <dgm:prSet/>
      <dgm:spPr/>
      <dgm:t>
        <a:bodyPr/>
        <a:lstStyle/>
        <a:p>
          <a:endParaRPr lang="de-CH"/>
        </a:p>
      </dgm:t>
    </dgm:pt>
    <dgm:pt modelId="{96A2B5EF-7B17-4656-BF5B-A170A0A702C9}" type="sibTrans" cxnId="{90A4BF8A-7D4E-472D-A288-78A6753F4A56}">
      <dgm:prSet/>
      <dgm:spPr/>
      <dgm:t>
        <a:bodyPr/>
        <a:lstStyle/>
        <a:p>
          <a:endParaRPr lang="de-CH"/>
        </a:p>
      </dgm:t>
    </dgm:pt>
    <dgm:pt modelId="{14D22649-1E44-4F6A-834E-92C7DD5F0687}">
      <dgm:prSet phldrT="[Text]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de-CH" dirty="0" smtClean="0"/>
            <a:t>Erhöhung Besteuerung Dividenden</a:t>
          </a:r>
          <a:endParaRPr lang="de-CH" dirty="0"/>
        </a:p>
      </dgm:t>
    </dgm:pt>
    <dgm:pt modelId="{BB65ADC4-AEEC-4717-B27D-4A52952306E1}" type="parTrans" cxnId="{D5E3AAE4-EED7-4C86-8ED0-5EAD013831AC}">
      <dgm:prSet/>
      <dgm:spPr/>
      <dgm:t>
        <a:bodyPr/>
        <a:lstStyle/>
        <a:p>
          <a:endParaRPr lang="de-CH"/>
        </a:p>
      </dgm:t>
    </dgm:pt>
    <dgm:pt modelId="{9C1D1A06-3C31-453E-A0C2-545CBC273520}" type="sibTrans" cxnId="{D5E3AAE4-EED7-4C86-8ED0-5EAD013831AC}">
      <dgm:prSet/>
      <dgm:spPr/>
      <dgm:t>
        <a:bodyPr/>
        <a:lstStyle/>
        <a:p>
          <a:endParaRPr lang="de-CH"/>
        </a:p>
      </dgm:t>
    </dgm:pt>
    <dgm:pt modelId="{AECA309A-B533-4158-81C6-71E831D24775}">
      <dgm:prSet phldrT="[Text]"/>
      <dgm:spPr>
        <a:solidFill>
          <a:schemeClr val="accent3">
            <a:lumMod val="40000"/>
            <a:lumOff val="60000"/>
          </a:schemeClr>
        </a:solidFill>
        <a:ln>
          <a:solidFill>
            <a:schemeClr val="bg1"/>
          </a:solidFill>
          <a:prstDash val="solid"/>
        </a:ln>
      </dgm:spPr>
      <dgm:t>
        <a:bodyPr/>
        <a:lstStyle/>
        <a:p>
          <a:r>
            <a:rPr lang="de-CH" dirty="0" smtClean="0">
              <a:solidFill>
                <a:schemeClr val="tx1"/>
              </a:solidFill>
            </a:rPr>
            <a:t>Einführung zinsbereinigte Gewinnsteuer</a:t>
          </a:r>
          <a:endParaRPr lang="de-CH" dirty="0">
            <a:solidFill>
              <a:schemeClr val="tx1"/>
            </a:solidFill>
          </a:endParaRPr>
        </a:p>
      </dgm:t>
    </dgm:pt>
    <dgm:pt modelId="{69E411FB-41F4-47E7-8300-6559809A169D}" type="parTrans" cxnId="{924B1DB3-963C-4003-97E3-9C3C56B3F0AB}">
      <dgm:prSet/>
      <dgm:spPr/>
      <dgm:t>
        <a:bodyPr/>
        <a:lstStyle/>
        <a:p>
          <a:endParaRPr lang="de-CH"/>
        </a:p>
      </dgm:t>
    </dgm:pt>
    <dgm:pt modelId="{0AB1D33A-00BB-4501-AE33-81C39BC15574}" type="sibTrans" cxnId="{924B1DB3-963C-4003-97E3-9C3C56B3F0AB}">
      <dgm:prSet/>
      <dgm:spPr/>
      <dgm:t>
        <a:bodyPr/>
        <a:lstStyle/>
        <a:p>
          <a:endParaRPr lang="de-CH"/>
        </a:p>
      </dgm:t>
    </dgm:pt>
    <dgm:pt modelId="{B4177A1F-0DD7-4F20-8082-2981B899C1D9}">
      <dgm:prSet phldrT="[Text]"/>
      <dgm:spPr>
        <a:solidFill>
          <a:schemeClr val="accent3">
            <a:lumMod val="40000"/>
            <a:lumOff val="60000"/>
          </a:schemeClr>
        </a:solidFill>
        <a:ln>
          <a:solidFill>
            <a:schemeClr val="bg1"/>
          </a:solidFill>
          <a:prstDash val="solid"/>
        </a:ln>
      </dgm:spPr>
      <dgm:t>
        <a:bodyPr/>
        <a:lstStyle/>
        <a:p>
          <a:r>
            <a:rPr lang="de-CH" dirty="0" smtClean="0">
              <a:solidFill>
                <a:schemeClr val="tx1"/>
              </a:solidFill>
            </a:rPr>
            <a:t>Aufhebung Steuerstatus</a:t>
          </a:r>
          <a:endParaRPr lang="de-CH" dirty="0">
            <a:solidFill>
              <a:schemeClr val="tx1"/>
            </a:solidFill>
          </a:endParaRPr>
        </a:p>
      </dgm:t>
    </dgm:pt>
    <dgm:pt modelId="{5BED3402-F62F-40D1-BEF1-1B6FFC458470}" type="parTrans" cxnId="{ADC45B1F-53D3-4C69-AAD8-4691654103CE}">
      <dgm:prSet/>
      <dgm:spPr/>
      <dgm:t>
        <a:bodyPr/>
        <a:lstStyle/>
        <a:p>
          <a:endParaRPr lang="de-CH"/>
        </a:p>
      </dgm:t>
    </dgm:pt>
    <dgm:pt modelId="{1B00E7D7-5D5D-4904-B300-EB1A83F1604E}" type="sibTrans" cxnId="{ADC45B1F-53D3-4C69-AAD8-4691654103CE}">
      <dgm:prSet/>
      <dgm:spPr/>
      <dgm:t>
        <a:bodyPr/>
        <a:lstStyle/>
        <a:p>
          <a:endParaRPr lang="de-CH"/>
        </a:p>
      </dgm:t>
    </dgm:pt>
    <dgm:pt modelId="{02964899-E35D-43CD-9D38-1B5AD3DBCB37}" type="pres">
      <dgm:prSet presAssocID="{526C5656-3466-4F4F-8316-65C3A846BF52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CH"/>
        </a:p>
      </dgm:t>
    </dgm:pt>
    <dgm:pt modelId="{02B26041-3CC9-4D23-A527-D2C0EE72ED55}" type="pres">
      <dgm:prSet presAssocID="{80C36F68-DB7B-464E-B6B0-6C5FC7D3A425}" presName="compNode" presStyleCnt="0"/>
      <dgm:spPr/>
    </dgm:pt>
    <dgm:pt modelId="{021E4E20-AE6B-4CDB-8BA7-CE56A7417C66}" type="pres">
      <dgm:prSet presAssocID="{80C36F68-DB7B-464E-B6B0-6C5FC7D3A425}" presName="aNode" presStyleLbl="bgShp" presStyleIdx="0" presStyleCnt="1"/>
      <dgm:spPr/>
      <dgm:t>
        <a:bodyPr/>
        <a:lstStyle/>
        <a:p>
          <a:endParaRPr lang="de-CH"/>
        </a:p>
      </dgm:t>
    </dgm:pt>
    <dgm:pt modelId="{62B39564-F9C1-4616-8B9F-F61AF8155D55}" type="pres">
      <dgm:prSet presAssocID="{80C36F68-DB7B-464E-B6B0-6C5FC7D3A425}" presName="textNode" presStyleLbl="bgShp" presStyleIdx="0" presStyleCnt="1"/>
      <dgm:spPr/>
      <dgm:t>
        <a:bodyPr/>
        <a:lstStyle/>
        <a:p>
          <a:endParaRPr lang="de-CH"/>
        </a:p>
      </dgm:t>
    </dgm:pt>
    <dgm:pt modelId="{89EA68F6-C789-4856-84E2-55D24CC50A8E}" type="pres">
      <dgm:prSet presAssocID="{80C36F68-DB7B-464E-B6B0-6C5FC7D3A425}" presName="compChildNode" presStyleCnt="0"/>
      <dgm:spPr/>
    </dgm:pt>
    <dgm:pt modelId="{1BD10B44-0426-4353-9892-F408A321E8F0}" type="pres">
      <dgm:prSet presAssocID="{80C36F68-DB7B-464E-B6B0-6C5FC7D3A425}" presName="theInnerList" presStyleCnt="0"/>
      <dgm:spPr/>
    </dgm:pt>
    <dgm:pt modelId="{C3AAFDED-4A12-4DD5-B29B-91DA95361731}" type="pres">
      <dgm:prSet presAssocID="{B4177A1F-0DD7-4F20-8082-2981B899C1D9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FA4D33EB-BD7B-40E5-A5D4-7853D4995980}" type="pres">
      <dgm:prSet presAssocID="{B4177A1F-0DD7-4F20-8082-2981B899C1D9}" presName="aSpace2" presStyleCnt="0"/>
      <dgm:spPr/>
    </dgm:pt>
    <dgm:pt modelId="{BA1E05C1-ED66-4FE2-B960-4F6DA625013D}" type="pres">
      <dgm:prSet presAssocID="{EE6CAE96-5A2F-4BA2-9A79-2C95D283C30A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C8890145-4830-4BFE-B4D8-BA5E7757516D}" type="pres">
      <dgm:prSet presAssocID="{EE6CAE96-5A2F-4BA2-9A79-2C95D283C30A}" presName="aSpace2" presStyleCnt="0"/>
      <dgm:spPr/>
    </dgm:pt>
    <dgm:pt modelId="{6CA795FA-28FF-4E7D-9FA4-7461071E4796}" type="pres">
      <dgm:prSet presAssocID="{576D9F6B-D0D8-49FA-9709-03D27071F62B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CCF390A8-566E-4C88-BAAC-245F41D255DA}" type="pres">
      <dgm:prSet presAssocID="{576D9F6B-D0D8-49FA-9709-03D27071F62B}" presName="aSpace2" presStyleCnt="0"/>
      <dgm:spPr/>
    </dgm:pt>
    <dgm:pt modelId="{0D893D06-8BEA-4C05-A3B7-0B66A09B799B}" type="pres">
      <dgm:prSet presAssocID="{AECA309A-B533-4158-81C6-71E831D24775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A9A5F0B1-F8E2-460D-A663-78982E0D177F}" type="pres">
      <dgm:prSet presAssocID="{AECA309A-B533-4158-81C6-71E831D24775}" presName="aSpace2" presStyleCnt="0"/>
      <dgm:spPr/>
    </dgm:pt>
    <dgm:pt modelId="{27A1EDEC-AA4A-4415-ABEE-E9F7B5B71C0E}" type="pres">
      <dgm:prSet presAssocID="{8C46274B-5442-4313-A2A7-BD57A003F875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A0BAA54D-E534-42B9-A89D-3E6F286A7253}" type="pres">
      <dgm:prSet presAssocID="{8C46274B-5442-4313-A2A7-BD57A003F875}" presName="aSpace2" presStyleCnt="0"/>
      <dgm:spPr/>
    </dgm:pt>
    <dgm:pt modelId="{384E8190-8BA5-46A1-84D2-DFB18C08C875}" type="pres">
      <dgm:prSet presAssocID="{14D22649-1E44-4F6A-834E-92C7DD5F0687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de-CH"/>
        </a:p>
      </dgm:t>
    </dgm:pt>
  </dgm:ptLst>
  <dgm:cxnLst>
    <dgm:cxn modelId="{989BA84E-89BC-4041-82C7-273346352CDD}" type="presOf" srcId="{8C46274B-5442-4313-A2A7-BD57A003F875}" destId="{27A1EDEC-AA4A-4415-ABEE-E9F7B5B71C0E}" srcOrd="0" destOrd="0" presId="urn:microsoft.com/office/officeart/2005/8/layout/lProcess2"/>
    <dgm:cxn modelId="{2BD1B78B-6AD1-430B-B834-0E2022988A3B}" srcId="{80C36F68-DB7B-464E-B6B0-6C5FC7D3A425}" destId="{EE6CAE96-5A2F-4BA2-9A79-2C95D283C30A}" srcOrd="1" destOrd="0" parTransId="{4A52E05A-27D6-402C-8160-B5A21F98731F}" sibTransId="{FE6B590D-5248-4EFB-A050-6D60F4280BF5}"/>
    <dgm:cxn modelId="{077F39E6-50AF-456A-8F83-5F5B6A6A6E33}" type="presOf" srcId="{80C36F68-DB7B-464E-B6B0-6C5FC7D3A425}" destId="{62B39564-F9C1-4616-8B9F-F61AF8155D55}" srcOrd="1" destOrd="0" presId="urn:microsoft.com/office/officeart/2005/8/layout/lProcess2"/>
    <dgm:cxn modelId="{95F0D7C9-FECC-4ABB-A4D0-4C83089A4D68}" type="presOf" srcId="{14D22649-1E44-4F6A-834E-92C7DD5F0687}" destId="{384E8190-8BA5-46A1-84D2-DFB18C08C875}" srcOrd="0" destOrd="0" presId="urn:microsoft.com/office/officeart/2005/8/layout/lProcess2"/>
    <dgm:cxn modelId="{A5F4FC2E-E11E-4242-A65B-46D1AEE27BF6}" type="presOf" srcId="{80C36F68-DB7B-464E-B6B0-6C5FC7D3A425}" destId="{021E4E20-AE6B-4CDB-8BA7-CE56A7417C66}" srcOrd="0" destOrd="0" presId="urn:microsoft.com/office/officeart/2005/8/layout/lProcess2"/>
    <dgm:cxn modelId="{4BA7DCAD-8E9D-4DF1-9D7D-016C7035A936}" type="presOf" srcId="{EE6CAE96-5A2F-4BA2-9A79-2C95D283C30A}" destId="{BA1E05C1-ED66-4FE2-B960-4F6DA625013D}" srcOrd="0" destOrd="0" presId="urn:microsoft.com/office/officeart/2005/8/layout/lProcess2"/>
    <dgm:cxn modelId="{CD5EF8C0-BC44-41B5-88C1-490623F77E44}" type="presOf" srcId="{AECA309A-B533-4158-81C6-71E831D24775}" destId="{0D893D06-8BEA-4C05-A3B7-0B66A09B799B}" srcOrd="0" destOrd="0" presId="urn:microsoft.com/office/officeart/2005/8/layout/lProcess2"/>
    <dgm:cxn modelId="{ADC45B1F-53D3-4C69-AAD8-4691654103CE}" srcId="{80C36F68-DB7B-464E-B6B0-6C5FC7D3A425}" destId="{B4177A1F-0DD7-4F20-8082-2981B899C1D9}" srcOrd="0" destOrd="0" parTransId="{5BED3402-F62F-40D1-BEF1-1B6FFC458470}" sibTransId="{1B00E7D7-5D5D-4904-B300-EB1A83F1604E}"/>
    <dgm:cxn modelId="{924B1DB3-963C-4003-97E3-9C3C56B3F0AB}" srcId="{80C36F68-DB7B-464E-B6B0-6C5FC7D3A425}" destId="{AECA309A-B533-4158-81C6-71E831D24775}" srcOrd="3" destOrd="0" parTransId="{69E411FB-41F4-47E7-8300-6559809A169D}" sibTransId="{0AB1D33A-00BB-4501-AE33-81C39BC15574}"/>
    <dgm:cxn modelId="{585A4FBF-D794-4E85-9D56-BB288CF437A8}" srcId="{526C5656-3466-4F4F-8316-65C3A846BF52}" destId="{80C36F68-DB7B-464E-B6B0-6C5FC7D3A425}" srcOrd="0" destOrd="0" parTransId="{482EC733-B7C4-4C7F-830A-42C80F21CAAE}" sibTransId="{4D2C37E9-DF9F-4412-85D5-5537DB4E177E}"/>
    <dgm:cxn modelId="{707C4C1A-94E1-4ADD-B636-2B5B211B1E35}" type="presOf" srcId="{526C5656-3466-4F4F-8316-65C3A846BF52}" destId="{02964899-E35D-43CD-9D38-1B5AD3DBCB37}" srcOrd="0" destOrd="0" presId="urn:microsoft.com/office/officeart/2005/8/layout/lProcess2"/>
    <dgm:cxn modelId="{9EBCF7DF-58CA-4D96-94BD-C7181D92E2B5}" type="presOf" srcId="{B4177A1F-0DD7-4F20-8082-2981B899C1D9}" destId="{C3AAFDED-4A12-4DD5-B29B-91DA95361731}" srcOrd="0" destOrd="0" presId="urn:microsoft.com/office/officeart/2005/8/layout/lProcess2"/>
    <dgm:cxn modelId="{90A4BF8A-7D4E-472D-A288-78A6753F4A56}" srcId="{80C36F68-DB7B-464E-B6B0-6C5FC7D3A425}" destId="{8C46274B-5442-4313-A2A7-BD57A003F875}" srcOrd="4" destOrd="0" parTransId="{792D0678-A312-4C66-A9A6-460E76B06ED5}" sibTransId="{96A2B5EF-7B17-4656-BF5B-A170A0A702C9}"/>
    <dgm:cxn modelId="{D5E3AAE4-EED7-4C86-8ED0-5EAD013831AC}" srcId="{80C36F68-DB7B-464E-B6B0-6C5FC7D3A425}" destId="{14D22649-1E44-4F6A-834E-92C7DD5F0687}" srcOrd="5" destOrd="0" parTransId="{BB65ADC4-AEEC-4717-B27D-4A52952306E1}" sibTransId="{9C1D1A06-3C31-453E-A0C2-545CBC273520}"/>
    <dgm:cxn modelId="{FA204241-E1D6-421F-8E4D-C9145567D744}" srcId="{80C36F68-DB7B-464E-B6B0-6C5FC7D3A425}" destId="{576D9F6B-D0D8-49FA-9709-03D27071F62B}" srcOrd="2" destOrd="0" parTransId="{812F1BF3-988C-4996-AD29-27E4FE7D5008}" sibTransId="{703AD2CF-D2D5-404A-939D-6F4008E5D7BC}"/>
    <dgm:cxn modelId="{2EDB2C88-7407-4A4C-999E-DB32312A1670}" type="presOf" srcId="{576D9F6B-D0D8-49FA-9709-03D27071F62B}" destId="{6CA795FA-28FF-4E7D-9FA4-7461071E4796}" srcOrd="0" destOrd="0" presId="urn:microsoft.com/office/officeart/2005/8/layout/lProcess2"/>
    <dgm:cxn modelId="{FCDD6FDA-78B5-4A04-871D-BD2F88F2117D}" type="presParOf" srcId="{02964899-E35D-43CD-9D38-1B5AD3DBCB37}" destId="{02B26041-3CC9-4D23-A527-D2C0EE72ED55}" srcOrd="0" destOrd="0" presId="urn:microsoft.com/office/officeart/2005/8/layout/lProcess2"/>
    <dgm:cxn modelId="{7C325423-023E-40D7-9739-EDB9AD5AEB74}" type="presParOf" srcId="{02B26041-3CC9-4D23-A527-D2C0EE72ED55}" destId="{021E4E20-AE6B-4CDB-8BA7-CE56A7417C66}" srcOrd="0" destOrd="0" presId="urn:microsoft.com/office/officeart/2005/8/layout/lProcess2"/>
    <dgm:cxn modelId="{115A5561-BE1E-44B8-865C-CE840166159E}" type="presParOf" srcId="{02B26041-3CC9-4D23-A527-D2C0EE72ED55}" destId="{62B39564-F9C1-4616-8B9F-F61AF8155D55}" srcOrd="1" destOrd="0" presId="urn:microsoft.com/office/officeart/2005/8/layout/lProcess2"/>
    <dgm:cxn modelId="{BFB1F591-F77A-4AF0-B504-01BEDB103A4C}" type="presParOf" srcId="{02B26041-3CC9-4D23-A527-D2C0EE72ED55}" destId="{89EA68F6-C789-4856-84E2-55D24CC50A8E}" srcOrd="2" destOrd="0" presId="urn:microsoft.com/office/officeart/2005/8/layout/lProcess2"/>
    <dgm:cxn modelId="{00FA9CE8-EA25-488A-A65C-8C4273726151}" type="presParOf" srcId="{89EA68F6-C789-4856-84E2-55D24CC50A8E}" destId="{1BD10B44-0426-4353-9892-F408A321E8F0}" srcOrd="0" destOrd="0" presId="urn:microsoft.com/office/officeart/2005/8/layout/lProcess2"/>
    <dgm:cxn modelId="{F01ECC2D-DD0C-4310-A2A2-992622D1530D}" type="presParOf" srcId="{1BD10B44-0426-4353-9892-F408A321E8F0}" destId="{C3AAFDED-4A12-4DD5-B29B-91DA95361731}" srcOrd="0" destOrd="0" presId="urn:microsoft.com/office/officeart/2005/8/layout/lProcess2"/>
    <dgm:cxn modelId="{4324AE40-86CE-474E-91DC-5F2DD1DEE1A3}" type="presParOf" srcId="{1BD10B44-0426-4353-9892-F408A321E8F0}" destId="{FA4D33EB-BD7B-40E5-A5D4-7853D4995980}" srcOrd="1" destOrd="0" presId="urn:microsoft.com/office/officeart/2005/8/layout/lProcess2"/>
    <dgm:cxn modelId="{227107B4-DAEB-45BA-A87D-5C81DE38CE75}" type="presParOf" srcId="{1BD10B44-0426-4353-9892-F408A321E8F0}" destId="{BA1E05C1-ED66-4FE2-B960-4F6DA625013D}" srcOrd="2" destOrd="0" presId="urn:microsoft.com/office/officeart/2005/8/layout/lProcess2"/>
    <dgm:cxn modelId="{8775C831-786C-4BEE-AF4C-F0642A2CA0DC}" type="presParOf" srcId="{1BD10B44-0426-4353-9892-F408A321E8F0}" destId="{C8890145-4830-4BFE-B4D8-BA5E7757516D}" srcOrd="3" destOrd="0" presId="urn:microsoft.com/office/officeart/2005/8/layout/lProcess2"/>
    <dgm:cxn modelId="{0D2E9A4D-EDEE-4A73-AAEA-65F88E8F2E99}" type="presParOf" srcId="{1BD10B44-0426-4353-9892-F408A321E8F0}" destId="{6CA795FA-28FF-4E7D-9FA4-7461071E4796}" srcOrd="4" destOrd="0" presId="urn:microsoft.com/office/officeart/2005/8/layout/lProcess2"/>
    <dgm:cxn modelId="{BBA5CCBB-65EA-4083-8E87-3810EB0D93FE}" type="presParOf" srcId="{1BD10B44-0426-4353-9892-F408A321E8F0}" destId="{CCF390A8-566E-4C88-BAAC-245F41D255DA}" srcOrd="5" destOrd="0" presId="urn:microsoft.com/office/officeart/2005/8/layout/lProcess2"/>
    <dgm:cxn modelId="{2870C954-2FF0-4185-ACEC-59DAAF7808FF}" type="presParOf" srcId="{1BD10B44-0426-4353-9892-F408A321E8F0}" destId="{0D893D06-8BEA-4C05-A3B7-0B66A09B799B}" srcOrd="6" destOrd="0" presId="urn:microsoft.com/office/officeart/2005/8/layout/lProcess2"/>
    <dgm:cxn modelId="{D40FB8A7-F629-482A-8463-946D72F902FC}" type="presParOf" srcId="{1BD10B44-0426-4353-9892-F408A321E8F0}" destId="{A9A5F0B1-F8E2-460D-A663-78982E0D177F}" srcOrd="7" destOrd="0" presId="urn:microsoft.com/office/officeart/2005/8/layout/lProcess2"/>
    <dgm:cxn modelId="{1D8AF165-5AC5-4E19-A4C9-C128C6F9D83E}" type="presParOf" srcId="{1BD10B44-0426-4353-9892-F408A321E8F0}" destId="{27A1EDEC-AA4A-4415-ABEE-E9F7B5B71C0E}" srcOrd="8" destOrd="0" presId="urn:microsoft.com/office/officeart/2005/8/layout/lProcess2"/>
    <dgm:cxn modelId="{8F84199C-985C-4687-A235-1EA9987C1D78}" type="presParOf" srcId="{1BD10B44-0426-4353-9892-F408A321E8F0}" destId="{A0BAA54D-E534-42B9-A89D-3E6F286A7253}" srcOrd="9" destOrd="0" presId="urn:microsoft.com/office/officeart/2005/8/layout/lProcess2"/>
    <dgm:cxn modelId="{5442B863-4534-418D-9567-A9691370C978}" type="presParOf" srcId="{1BD10B44-0426-4353-9892-F408A321E8F0}" destId="{384E8190-8BA5-46A1-84D2-DFB18C08C875}" srcOrd="1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23EF105-3762-48CD-BE27-162E95FE6AE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CH"/>
        </a:p>
      </dgm:t>
    </dgm:pt>
    <dgm:pt modelId="{C8172F43-B329-49D9-B354-DE998356CF18}">
      <dgm:prSet phldrT="[Text]"/>
      <dgm:spPr/>
      <dgm:t>
        <a:bodyPr/>
        <a:lstStyle/>
        <a:p>
          <a:r>
            <a:rPr lang="de-CH" dirty="0" smtClean="0"/>
            <a:t> Bisherige Instrumente</a:t>
          </a:r>
          <a:endParaRPr lang="de-CH" dirty="0"/>
        </a:p>
      </dgm:t>
    </dgm:pt>
    <dgm:pt modelId="{6065EF68-9214-4848-A395-65A61B7124E9}" type="parTrans" cxnId="{031EB6F3-8F8C-4E43-81DC-8658C148425F}">
      <dgm:prSet/>
      <dgm:spPr/>
      <dgm:t>
        <a:bodyPr/>
        <a:lstStyle/>
        <a:p>
          <a:endParaRPr lang="de-CH"/>
        </a:p>
      </dgm:t>
    </dgm:pt>
    <dgm:pt modelId="{E9C827AC-A6C6-4621-A8A7-60F97E3E3897}" type="sibTrans" cxnId="{031EB6F3-8F8C-4E43-81DC-8658C148425F}">
      <dgm:prSet/>
      <dgm:spPr/>
      <dgm:t>
        <a:bodyPr/>
        <a:lstStyle/>
        <a:p>
          <a:endParaRPr lang="de-CH"/>
        </a:p>
      </dgm:t>
    </dgm:pt>
    <dgm:pt modelId="{34A36E9F-F428-4E66-B197-9E8DA0A57162}">
      <dgm:prSet phldrT="[Text]"/>
      <dgm:spPr>
        <a:solidFill>
          <a:schemeClr val="accent6"/>
        </a:solidFill>
      </dgm:spPr>
      <dgm:t>
        <a:bodyPr/>
        <a:lstStyle/>
        <a:p>
          <a:r>
            <a:rPr lang="de-CH" dirty="0" smtClean="0"/>
            <a:t>Neue Instrumente</a:t>
          </a:r>
          <a:endParaRPr lang="de-CH" dirty="0"/>
        </a:p>
      </dgm:t>
    </dgm:pt>
    <dgm:pt modelId="{EAF517AF-5ECF-4B16-B250-ACCE7A444A09}" type="parTrans" cxnId="{3C11323B-5DD2-45C9-BF00-EBC7356AB4A5}">
      <dgm:prSet/>
      <dgm:spPr/>
      <dgm:t>
        <a:bodyPr/>
        <a:lstStyle/>
        <a:p>
          <a:endParaRPr lang="de-CH"/>
        </a:p>
      </dgm:t>
    </dgm:pt>
    <dgm:pt modelId="{D3FBD77B-3494-4814-BD9C-C70D4D27BF49}" type="sibTrans" cxnId="{3C11323B-5DD2-45C9-BF00-EBC7356AB4A5}">
      <dgm:prSet/>
      <dgm:spPr/>
      <dgm:t>
        <a:bodyPr/>
        <a:lstStyle/>
        <a:p>
          <a:endParaRPr lang="de-CH"/>
        </a:p>
      </dgm:t>
    </dgm:pt>
    <dgm:pt modelId="{6AA5DA9D-C85F-492A-824C-42312D53A4EE}">
      <dgm:prSet phldrT="[Text]"/>
      <dgm:spPr/>
      <dgm:t>
        <a:bodyPr/>
        <a:lstStyle/>
        <a:p>
          <a:r>
            <a:rPr lang="de-CH" dirty="0" smtClean="0"/>
            <a:t>Holding</a:t>
          </a:r>
          <a:endParaRPr lang="de-CH" dirty="0"/>
        </a:p>
      </dgm:t>
    </dgm:pt>
    <dgm:pt modelId="{33AE2553-90B9-4EFB-871E-E5A7AE6A4672}" type="parTrans" cxnId="{1326046D-0885-4067-85A2-C96C132AB983}">
      <dgm:prSet/>
      <dgm:spPr/>
      <dgm:t>
        <a:bodyPr/>
        <a:lstStyle/>
        <a:p>
          <a:endParaRPr lang="de-CH"/>
        </a:p>
      </dgm:t>
    </dgm:pt>
    <dgm:pt modelId="{B63583FB-70B4-4024-96EC-EAAE6B5D16E2}" type="sibTrans" cxnId="{1326046D-0885-4067-85A2-C96C132AB983}">
      <dgm:prSet/>
      <dgm:spPr/>
      <dgm:t>
        <a:bodyPr/>
        <a:lstStyle/>
        <a:p>
          <a:endParaRPr lang="de-CH"/>
        </a:p>
      </dgm:t>
    </dgm:pt>
    <dgm:pt modelId="{D1BACDE6-9952-4F96-9738-59FB28154A47}">
      <dgm:prSet phldrT="[Text]"/>
      <dgm:spPr/>
      <dgm:t>
        <a:bodyPr/>
        <a:lstStyle/>
        <a:p>
          <a:r>
            <a:rPr lang="de-CH" dirty="0" smtClean="0"/>
            <a:t>Gemischte Gesellschaft </a:t>
          </a:r>
          <a:endParaRPr lang="de-CH" dirty="0"/>
        </a:p>
      </dgm:t>
    </dgm:pt>
    <dgm:pt modelId="{4D802876-1C2F-4BF7-B5F7-366D2C12609D}" type="parTrans" cxnId="{AB4F007C-889B-4143-BBE1-FC03C02D0A01}">
      <dgm:prSet/>
      <dgm:spPr/>
      <dgm:t>
        <a:bodyPr/>
        <a:lstStyle/>
        <a:p>
          <a:endParaRPr lang="de-CH"/>
        </a:p>
      </dgm:t>
    </dgm:pt>
    <dgm:pt modelId="{BE790C50-952A-4175-930D-977CAE2B7AD1}" type="sibTrans" cxnId="{AB4F007C-889B-4143-BBE1-FC03C02D0A01}">
      <dgm:prSet/>
      <dgm:spPr/>
      <dgm:t>
        <a:bodyPr/>
        <a:lstStyle/>
        <a:p>
          <a:endParaRPr lang="de-CH"/>
        </a:p>
      </dgm:t>
    </dgm:pt>
    <dgm:pt modelId="{555470C3-F910-4FED-B458-2BA9114848F7}">
      <dgm:prSet phldrT="[Text]"/>
      <dgm:spPr/>
      <dgm:t>
        <a:bodyPr/>
        <a:lstStyle/>
        <a:p>
          <a:r>
            <a:rPr lang="de-CH" dirty="0" smtClean="0"/>
            <a:t>Domizilgesellschaft</a:t>
          </a:r>
          <a:endParaRPr lang="de-CH" dirty="0"/>
        </a:p>
      </dgm:t>
    </dgm:pt>
    <dgm:pt modelId="{ACF2CCFD-114A-4AB9-82C8-D870C9DE08B0}" type="parTrans" cxnId="{09D4BF7E-77D9-4D8F-9542-78A06ADDE734}">
      <dgm:prSet/>
      <dgm:spPr/>
      <dgm:t>
        <a:bodyPr/>
        <a:lstStyle/>
        <a:p>
          <a:endParaRPr lang="de-CH"/>
        </a:p>
      </dgm:t>
    </dgm:pt>
    <dgm:pt modelId="{6537A0CF-9A60-46BF-A6A4-B982F4DF11F5}" type="sibTrans" cxnId="{09D4BF7E-77D9-4D8F-9542-78A06ADDE734}">
      <dgm:prSet/>
      <dgm:spPr/>
      <dgm:t>
        <a:bodyPr/>
        <a:lstStyle/>
        <a:p>
          <a:endParaRPr lang="de-CH"/>
        </a:p>
      </dgm:t>
    </dgm:pt>
    <dgm:pt modelId="{A14C2335-99E8-427F-823B-379FED10BDEF}">
      <dgm:prSet phldrT="[Text]"/>
      <dgm:spPr>
        <a:ln>
          <a:solidFill>
            <a:schemeClr val="accent6"/>
          </a:solidFill>
        </a:ln>
      </dgm:spPr>
      <dgm:t>
        <a:bodyPr/>
        <a:lstStyle/>
        <a:p>
          <a:r>
            <a:rPr lang="de-CH" dirty="0" smtClean="0"/>
            <a:t>Patentbox </a:t>
          </a:r>
          <a:endParaRPr lang="de-CH" dirty="0"/>
        </a:p>
      </dgm:t>
    </dgm:pt>
    <dgm:pt modelId="{B0B6F1F6-3ED1-446F-AEAC-5B5E631E888F}" type="parTrans" cxnId="{EFC3D95F-0C2A-4BBE-BBD7-4F357C188595}">
      <dgm:prSet/>
      <dgm:spPr/>
      <dgm:t>
        <a:bodyPr/>
        <a:lstStyle/>
        <a:p>
          <a:endParaRPr lang="de-CH"/>
        </a:p>
      </dgm:t>
    </dgm:pt>
    <dgm:pt modelId="{40756B83-E3EF-4A25-8A86-B6518DB3201B}" type="sibTrans" cxnId="{EFC3D95F-0C2A-4BBE-BBD7-4F357C188595}">
      <dgm:prSet/>
      <dgm:spPr/>
      <dgm:t>
        <a:bodyPr/>
        <a:lstStyle/>
        <a:p>
          <a:endParaRPr lang="de-CH"/>
        </a:p>
      </dgm:t>
    </dgm:pt>
    <dgm:pt modelId="{5135C280-A7C0-45F2-AC63-178452B4EB81}">
      <dgm:prSet phldrT="[Text]"/>
      <dgm:spPr>
        <a:ln>
          <a:solidFill>
            <a:schemeClr val="accent6"/>
          </a:solidFill>
        </a:ln>
      </dgm:spPr>
      <dgm:t>
        <a:bodyPr/>
        <a:lstStyle/>
        <a:p>
          <a:r>
            <a:rPr lang="de-CH" dirty="0" smtClean="0"/>
            <a:t>Inputförderung</a:t>
          </a:r>
          <a:endParaRPr lang="de-CH" dirty="0"/>
        </a:p>
      </dgm:t>
    </dgm:pt>
    <dgm:pt modelId="{3168F977-9922-40DA-B0A8-35A20086A6A7}" type="parTrans" cxnId="{C234E6A2-848E-4B47-B088-015114D11561}">
      <dgm:prSet/>
      <dgm:spPr/>
      <dgm:t>
        <a:bodyPr/>
        <a:lstStyle/>
        <a:p>
          <a:endParaRPr lang="de-CH"/>
        </a:p>
      </dgm:t>
    </dgm:pt>
    <dgm:pt modelId="{C82C8FD7-BE35-4FB0-8FCB-426F18DEC498}" type="sibTrans" cxnId="{C234E6A2-848E-4B47-B088-015114D11561}">
      <dgm:prSet/>
      <dgm:spPr/>
      <dgm:t>
        <a:bodyPr/>
        <a:lstStyle/>
        <a:p>
          <a:endParaRPr lang="de-CH"/>
        </a:p>
      </dgm:t>
    </dgm:pt>
    <dgm:pt modelId="{8975F2AA-D163-4D3D-A989-DCBB80515FC2}">
      <dgm:prSet phldrT="[Text]"/>
      <dgm:spPr>
        <a:ln>
          <a:solidFill>
            <a:schemeClr val="accent6"/>
          </a:solidFill>
        </a:ln>
      </dgm:spPr>
      <dgm:t>
        <a:bodyPr/>
        <a:lstStyle/>
        <a:p>
          <a:r>
            <a:rPr lang="de-CH" dirty="0" smtClean="0"/>
            <a:t>Zinsbereinigte Gewinnsteuer</a:t>
          </a:r>
          <a:endParaRPr lang="de-CH" dirty="0"/>
        </a:p>
      </dgm:t>
    </dgm:pt>
    <dgm:pt modelId="{1D2E33AA-1698-45CF-B749-F1E5557F3F90}" type="parTrans" cxnId="{EFD22FE6-7FA4-478D-85F0-0485DDE3059A}">
      <dgm:prSet/>
      <dgm:spPr/>
      <dgm:t>
        <a:bodyPr/>
        <a:lstStyle/>
        <a:p>
          <a:endParaRPr lang="de-CH"/>
        </a:p>
      </dgm:t>
    </dgm:pt>
    <dgm:pt modelId="{9C8E4352-BBF9-4863-8C73-2A8EF420EA74}" type="sibTrans" cxnId="{EFD22FE6-7FA4-478D-85F0-0485DDE3059A}">
      <dgm:prSet/>
      <dgm:spPr/>
      <dgm:t>
        <a:bodyPr/>
        <a:lstStyle/>
        <a:p>
          <a:endParaRPr lang="de-CH"/>
        </a:p>
      </dgm:t>
    </dgm:pt>
    <dgm:pt modelId="{22F1304D-EE05-4DD4-BFB6-A5A2D65EB867}" type="pres">
      <dgm:prSet presAssocID="{523EF105-3762-48CD-BE27-162E95FE6AE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CH"/>
        </a:p>
      </dgm:t>
    </dgm:pt>
    <dgm:pt modelId="{DE7FC175-FD0E-4B4E-B332-CF5451CDADE7}" type="pres">
      <dgm:prSet presAssocID="{C8172F43-B329-49D9-B354-DE998356CF18}" presName="parentLin" presStyleCnt="0"/>
      <dgm:spPr/>
    </dgm:pt>
    <dgm:pt modelId="{83E8E7A6-6583-4A07-99A0-C20805C1B913}" type="pres">
      <dgm:prSet presAssocID="{C8172F43-B329-49D9-B354-DE998356CF18}" presName="parentLeftMargin" presStyleLbl="node1" presStyleIdx="0" presStyleCnt="2"/>
      <dgm:spPr/>
      <dgm:t>
        <a:bodyPr/>
        <a:lstStyle/>
        <a:p>
          <a:endParaRPr lang="de-CH"/>
        </a:p>
      </dgm:t>
    </dgm:pt>
    <dgm:pt modelId="{2187B012-422B-4721-BC9A-1185B235481A}" type="pres">
      <dgm:prSet presAssocID="{C8172F43-B329-49D9-B354-DE998356CF18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4A9BB36F-29F8-423F-9FB0-0A737C8F7795}" type="pres">
      <dgm:prSet presAssocID="{C8172F43-B329-49D9-B354-DE998356CF18}" presName="negativeSpace" presStyleCnt="0"/>
      <dgm:spPr/>
    </dgm:pt>
    <dgm:pt modelId="{CBF42776-20C7-4DB6-B3CD-A0A0E7635CEE}" type="pres">
      <dgm:prSet presAssocID="{C8172F43-B329-49D9-B354-DE998356CF18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604B50E1-6121-4882-8E69-1E857BE2B213}" type="pres">
      <dgm:prSet presAssocID="{E9C827AC-A6C6-4621-A8A7-60F97E3E3897}" presName="spaceBetweenRectangles" presStyleCnt="0"/>
      <dgm:spPr/>
    </dgm:pt>
    <dgm:pt modelId="{DC0703E7-87AC-4E0C-84DA-B956CF7158D3}" type="pres">
      <dgm:prSet presAssocID="{34A36E9F-F428-4E66-B197-9E8DA0A57162}" presName="parentLin" presStyleCnt="0"/>
      <dgm:spPr/>
    </dgm:pt>
    <dgm:pt modelId="{12BE5407-8582-484C-B6BF-5FC253EA0D08}" type="pres">
      <dgm:prSet presAssocID="{34A36E9F-F428-4E66-B197-9E8DA0A57162}" presName="parentLeftMargin" presStyleLbl="node1" presStyleIdx="0" presStyleCnt="2"/>
      <dgm:spPr/>
      <dgm:t>
        <a:bodyPr/>
        <a:lstStyle/>
        <a:p>
          <a:endParaRPr lang="de-CH"/>
        </a:p>
      </dgm:t>
    </dgm:pt>
    <dgm:pt modelId="{AC1A8934-4DFA-4597-A5FA-7DDABFB93F03}" type="pres">
      <dgm:prSet presAssocID="{34A36E9F-F428-4E66-B197-9E8DA0A57162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87FEB08D-B839-4656-9B5F-B6317537136A}" type="pres">
      <dgm:prSet presAssocID="{34A36E9F-F428-4E66-B197-9E8DA0A57162}" presName="negativeSpace" presStyleCnt="0"/>
      <dgm:spPr/>
    </dgm:pt>
    <dgm:pt modelId="{BBFDA019-5BE9-4B95-AA5C-9A97CD294520}" type="pres">
      <dgm:prSet presAssocID="{34A36E9F-F428-4E66-B197-9E8DA0A57162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de-CH"/>
        </a:p>
      </dgm:t>
    </dgm:pt>
  </dgm:ptLst>
  <dgm:cxnLst>
    <dgm:cxn modelId="{EAEA271A-B22B-4F9C-AF67-0019D68B7A08}" type="presOf" srcId="{C8172F43-B329-49D9-B354-DE998356CF18}" destId="{83E8E7A6-6583-4A07-99A0-C20805C1B913}" srcOrd="0" destOrd="0" presId="urn:microsoft.com/office/officeart/2005/8/layout/list1"/>
    <dgm:cxn modelId="{73727867-2D31-4258-BCA2-98D073A95E37}" type="presOf" srcId="{6AA5DA9D-C85F-492A-824C-42312D53A4EE}" destId="{CBF42776-20C7-4DB6-B3CD-A0A0E7635CEE}" srcOrd="0" destOrd="0" presId="urn:microsoft.com/office/officeart/2005/8/layout/list1"/>
    <dgm:cxn modelId="{4BC18230-7E93-4992-A874-AE2BEF093879}" type="presOf" srcId="{D1BACDE6-9952-4F96-9738-59FB28154A47}" destId="{CBF42776-20C7-4DB6-B3CD-A0A0E7635CEE}" srcOrd="0" destOrd="1" presId="urn:microsoft.com/office/officeart/2005/8/layout/list1"/>
    <dgm:cxn modelId="{09D4BF7E-77D9-4D8F-9542-78A06ADDE734}" srcId="{C8172F43-B329-49D9-B354-DE998356CF18}" destId="{555470C3-F910-4FED-B458-2BA9114848F7}" srcOrd="2" destOrd="0" parTransId="{ACF2CCFD-114A-4AB9-82C8-D870C9DE08B0}" sibTransId="{6537A0CF-9A60-46BF-A6A4-B982F4DF11F5}"/>
    <dgm:cxn modelId="{0B465F2F-E175-418C-A5CF-997BC8253541}" type="presOf" srcId="{34A36E9F-F428-4E66-B197-9E8DA0A57162}" destId="{AC1A8934-4DFA-4597-A5FA-7DDABFB93F03}" srcOrd="1" destOrd="0" presId="urn:microsoft.com/office/officeart/2005/8/layout/list1"/>
    <dgm:cxn modelId="{EFD22FE6-7FA4-478D-85F0-0485DDE3059A}" srcId="{34A36E9F-F428-4E66-B197-9E8DA0A57162}" destId="{8975F2AA-D163-4D3D-A989-DCBB80515FC2}" srcOrd="2" destOrd="0" parTransId="{1D2E33AA-1698-45CF-B749-F1E5557F3F90}" sibTransId="{9C8E4352-BBF9-4863-8C73-2A8EF420EA74}"/>
    <dgm:cxn modelId="{293F7948-2D1A-443D-8D4B-3002C4CC2A0B}" type="presOf" srcId="{A14C2335-99E8-427F-823B-379FED10BDEF}" destId="{BBFDA019-5BE9-4B95-AA5C-9A97CD294520}" srcOrd="0" destOrd="0" presId="urn:microsoft.com/office/officeart/2005/8/layout/list1"/>
    <dgm:cxn modelId="{1326046D-0885-4067-85A2-C96C132AB983}" srcId="{C8172F43-B329-49D9-B354-DE998356CF18}" destId="{6AA5DA9D-C85F-492A-824C-42312D53A4EE}" srcOrd="0" destOrd="0" parTransId="{33AE2553-90B9-4EFB-871E-E5A7AE6A4672}" sibTransId="{B63583FB-70B4-4024-96EC-EAAE6B5D16E2}"/>
    <dgm:cxn modelId="{AB4F007C-889B-4143-BBE1-FC03C02D0A01}" srcId="{C8172F43-B329-49D9-B354-DE998356CF18}" destId="{D1BACDE6-9952-4F96-9738-59FB28154A47}" srcOrd="1" destOrd="0" parTransId="{4D802876-1C2F-4BF7-B5F7-366D2C12609D}" sibTransId="{BE790C50-952A-4175-930D-977CAE2B7AD1}"/>
    <dgm:cxn modelId="{031EB6F3-8F8C-4E43-81DC-8658C148425F}" srcId="{523EF105-3762-48CD-BE27-162E95FE6AE4}" destId="{C8172F43-B329-49D9-B354-DE998356CF18}" srcOrd="0" destOrd="0" parTransId="{6065EF68-9214-4848-A395-65A61B7124E9}" sibTransId="{E9C827AC-A6C6-4621-A8A7-60F97E3E3897}"/>
    <dgm:cxn modelId="{A00B16DF-EE0D-4F0E-A737-8947C75DB737}" type="presOf" srcId="{34A36E9F-F428-4E66-B197-9E8DA0A57162}" destId="{12BE5407-8582-484C-B6BF-5FC253EA0D08}" srcOrd="0" destOrd="0" presId="urn:microsoft.com/office/officeart/2005/8/layout/list1"/>
    <dgm:cxn modelId="{3C11323B-5DD2-45C9-BF00-EBC7356AB4A5}" srcId="{523EF105-3762-48CD-BE27-162E95FE6AE4}" destId="{34A36E9F-F428-4E66-B197-9E8DA0A57162}" srcOrd="1" destOrd="0" parTransId="{EAF517AF-5ECF-4B16-B250-ACCE7A444A09}" sibTransId="{D3FBD77B-3494-4814-BD9C-C70D4D27BF49}"/>
    <dgm:cxn modelId="{4E276EC6-A343-4C97-A493-E06D10B01F95}" type="presOf" srcId="{5135C280-A7C0-45F2-AC63-178452B4EB81}" destId="{BBFDA019-5BE9-4B95-AA5C-9A97CD294520}" srcOrd="0" destOrd="1" presId="urn:microsoft.com/office/officeart/2005/8/layout/list1"/>
    <dgm:cxn modelId="{25EE0299-EE80-4E91-BC38-70F8091C6A84}" type="presOf" srcId="{8975F2AA-D163-4D3D-A989-DCBB80515FC2}" destId="{BBFDA019-5BE9-4B95-AA5C-9A97CD294520}" srcOrd="0" destOrd="2" presId="urn:microsoft.com/office/officeart/2005/8/layout/list1"/>
    <dgm:cxn modelId="{E2F76644-0AF8-4BB0-BAAC-B1B5EDF2318E}" type="presOf" srcId="{C8172F43-B329-49D9-B354-DE998356CF18}" destId="{2187B012-422B-4721-BC9A-1185B235481A}" srcOrd="1" destOrd="0" presId="urn:microsoft.com/office/officeart/2005/8/layout/list1"/>
    <dgm:cxn modelId="{EFC3D95F-0C2A-4BBE-BBD7-4F357C188595}" srcId="{34A36E9F-F428-4E66-B197-9E8DA0A57162}" destId="{A14C2335-99E8-427F-823B-379FED10BDEF}" srcOrd="0" destOrd="0" parTransId="{B0B6F1F6-3ED1-446F-AEAC-5B5E631E888F}" sibTransId="{40756B83-E3EF-4A25-8A86-B6518DB3201B}"/>
    <dgm:cxn modelId="{C234E6A2-848E-4B47-B088-015114D11561}" srcId="{34A36E9F-F428-4E66-B197-9E8DA0A57162}" destId="{5135C280-A7C0-45F2-AC63-178452B4EB81}" srcOrd="1" destOrd="0" parTransId="{3168F977-9922-40DA-B0A8-35A20086A6A7}" sibTransId="{C82C8FD7-BE35-4FB0-8FCB-426F18DEC498}"/>
    <dgm:cxn modelId="{A7694EF7-1067-4383-B7FA-04EEEA8B7E43}" type="presOf" srcId="{523EF105-3762-48CD-BE27-162E95FE6AE4}" destId="{22F1304D-EE05-4DD4-BFB6-A5A2D65EB867}" srcOrd="0" destOrd="0" presId="urn:microsoft.com/office/officeart/2005/8/layout/list1"/>
    <dgm:cxn modelId="{71C36DA8-5B36-427A-B6A6-DDC2E5FAA50D}" type="presOf" srcId="{555470C3-F910-4FED-B458-2BA9114848F7}" destId="{CBF42776-20C7-4DB6-B3CD-A0A0E7635CEE}" srcOrd="0" destOrd="2" presId="urn:microsoft.com/office/officeart/2005/8/layout/list1"/>
    <dgm:cxn modelId="{72EBA528-7719-4D9D-A713-D96AD06C1181}" type="presParOf" srcId="{22F1304D-EE05-4DD4-BFB6-A5A2D65EB867}" destId="{DE7FC175-FD0E-4B4E-B332-CF5451CDADE7}" srcOrd="0" destOrd="0" presId="urn:microsoft.com/office/officeart/2005/8/layout/list1"/>
    <dgm:cxn modelId="{95D5CAC8-6D29-441A-98A6-7DDFF7C3E2BA}" type="presParOf" srcId="{DE7FC175-FD0E-4B4E-B332-CF5451CDADE7}" destId="{83E8E7A6-6583-4A07-99A0-C20805C1B913}" srcOrd="0" destOrd="0" presId="urn:microsoft.com/office/officeart/2005/8/layout/list1"/>
    <dgm:cxn modelId="{2D4037CC-954E-41BF-BECF-AEA3BBF0C30C}" type="presParOf" srcId="{DE7FC175-FD0E-4B4E-B332-CF5451CDADE7}" destId="{2187B012-422B-4721-BC9A-1185B235481A}" srcOrd="1" destOrd="0" presId="urn:microsoft.com/office/officeart/2005/8/layout/list1"/>
    <dgm:cxn modelId="{CA9A9B6A-EF7D-417D-8000-CB6682B4EF4F}" type="presParOf" srcId="{22F1304D-EE05-4DD4-BFB6-A5A2D65EB867}" destId="{4A9BB36F-29F8-423F-9FB0-0A737C8F7795}" srcOrd="1" destOrd="0" presId="urn:microsoft.com/office/officeart/2005/8/layout/list1"/>
    <dgm:cxn modelId="{DA564FBE-9AD4-4360-A74D-354F20A725B2}" type="presParOf" srcId="{22F1304D-EE05-4DD4-BFB6-A5A2D65EB867}" destId="{CBF42776-20C7-4DB6-B3CD-A0A0E7635CEE}" srcOrd="2" destOrd="0" presId="urn:microsoft.com/office/officeart/2005/8/layout/list1"/>
    <dgm:cxn modelId="{634AC031-87A0-4722-9A6C-4402B13D17FD}" type="presParOf" srcId="{22F1304D-EE05-4DD4-BFB6-A5A2D65EB867}" destId="{604B50E1-6121-4882-8E69-1E857BE2B213}" srcOrd="3" destOrd="0" presId="urn:microsoft.com/office/officeart/2005/8/layout/list1"/>
    <dgm:cxn modelId="{1FC9F184-5F50-44F9-98B1-A4B0D601EEC6}" type="presParOf" srcId="{22F1304D-EE05-4DD4-BFB6-A5A2D65EB867}" destId="{DC0703E7-87AC-4E0C-84DA-B956CF7158D3}" srcOrd="4" destOrd="0" presId="urn:microsoft.com/office/officeart/2005/8/layout/list1"/>
    <dgm:cxn modelId="{CBC2ED91-2C47-40B2-B2CD-5437EB6AAA73}" type="presParOf" srcId="{DC0703E7-87AC-4E0C-84DA-B956CF7158D3}" destId="{12BE5407-8582-484C-B6BF-5FC253EA0D08}" srcOrd="0" destOrd="0" presId="urn:microsoft.com/office/officeart/2005/8/layout/list1"/>
    <dgm:cxn modelId="{4A582747-6191-44DD-A7F3-85546CAE8E66}" type="presParOf" srcId="{DC0703E7-87AC-4E0C-84DA-B956CF7158D3}" destId="{AC1A8934-4DFA-4597-A5FA-7DDABFB93F03}" srcOrd="1" destOrd="0" presId="urn:microsoft.com/office/officeart/2005/8/layout/list1"/>
    <dgm:cxn modelId="{0D11E044-3092-4D15-9A8D-1DA2039B0D92}" type="presParOf" srcId="{22F1304D-EE05-4DD4-BFB6-A5A2D65EB867}" destId="{87FEB08D-B839-4656-9B5F-B6317537136A}" srcOrd="5" destOrd="0" presId="urn:microsoft.com/office/officeart/2005/8/layout/list1"/>
    <dgm:cxn modelId="{A4453C5A-D163-4B3F-828C-563AE340E784}" type="presParOf" srcId="{22F1304D-EE05-4DD4-BFB6-A5A2D65EB867}" destId="{BBFDA019-5BE9-4B95-AA5C-9A97CD294520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1E4E20-AE6B-4CDB-8BA7-CE56A7417C66}">
      <dsp:nvSpPr>
        <dsp:cNvPr id="0" name=""/>
        <dsp:cNvSpPr/>
      </dsp:nvSpPr>
      <dsp:spPr>
        <a:xfrm>
          <a:off x="10" y="0"/>
          <a:ext cx="2376826" cy="3960442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e-CH" sz="1600" kern="1200" dirty="0" smtClean="0"/>
            <a:t>(1) Unternehmens-steuerreform</a:t>
          </a:r>
          <a:endParaRPr lang="de-CH" sz="1600" kern="1200" dirty="0"/>
        </a:p>
      </dsp:txBody>
      <dsp:txXfrm>
        <a:off x="10" y="0"/>
        <a:ext cx="2376826" cy="1188132"/>
      </dsp:txXfrm>
    </dsp:sp>
    <dsp:sp modelId="{C3AAFDED-4A12-4DD5-B29B-91DA95361731}">
      <dsp:nvSpPr>
        <dsp:cNvPr id="0" name=""/>
        <dsp:cNvSpPr/>
      </dsp:nvSpPr>
      <dsp:spPr>
        <a:xfrm>
          <a:off x="238596" y="1008111"/>
          <a:ext cx="1901461" cy="421715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400" kern="1200" dirty="0" smtClean="0">
              <a:solidFill>
                <a:schemeClr val="tx1"/>
              </a:solidFill>
            </a:rPr>
            <a:t>Aufhebung Steuerstatus</a:t>
          </a:r>
          <a:endParaRPr lang="de-CH" sz="1400" kern="1200" dirty="0">
            <a:solidFill>
              <a:schemeClr val="tx1"/>
            </a:solidFill>
          </a:endParaRPr>
        </a:p>
      </dsp:txBody>
      <dsp:txXfrm>
        <a:off x="250948" y="1020463"/>
        <a:ext cx="1876757" cy="397011"/>
      </dsp:txXfrm>
    </dsp:sp>
    <dsp:sp modelId="{BA1E05C1-ED66-4FE2-B960-4F6DA625013D}">
      <dsp:nvSpPr>
        <dsp:cNvPr id="0" name=""/>
        <dsp:cNvSpPr/>
      </dsp:nvSpPr>
      <dsp:spPr>
        <a:xfrm>
          <a:off x="238596" y="1494705"/>
          <a:ext cx="1901461" cy="421715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400" kern="1200" dirty="0" smtClean="0">
              <a:solidFill>
                <a:schemeClr val="tx1"/>
              </a:solidFill>
            </a:rPr>
            <a:t>Senkung Gewinnsteuersatz</a:t>
          </a:r>
          <a:endParaRPr lang="de-CH" sz="1400" kern="1200" dirty="0">
            <a:solidFill>
              <a:schemeClr val="tx1"/>
            </a:solidFill>
          </a:endParaRPr>
        </a:p>
      </dsp:txBody>
      <dsp:txXfrm>
        <a:off x="250948" y="1507057"/>
        <a:ext cx="1876757" cy="397011"/>
      </dsp:txXfrm>
    </dsp:sp>
    <dsp:sp modelId="{6CA795FA-28FF-4E7D-9FA4-7461071E4796}">
      <dsp:nvSpPr>
        <dsp:cNvPr id="0" name=""/>
        <dsp:cNvSpPr/>
      </dsp:nvSpPr>
      <dsp:spPr>
        <a:xfrm>
          <a:off x="238596" y="1981300"/>
          <a:ext cx="1901461" cy="421715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400" kern="1200" dirty="0" smtClean="0">
              <a:solidFill>
                <a:schemeClr val="tx1"/>
              </a:solidFill>
            </a:rPr>
            <a:t>Einführung Patentbox</a:t>
          </a:r>
          <a:endParaRPr lang="de-CH" sz="1400" kern="1200" dirty="0">
            <a:solidFill>
              <a:schemeClr val="tx1"/>
            </a:solidFill>
          </a:endParaRPr>
        </a:p>
      </dsp:txBody>
      <dsp:txXfrm>
        <a:off x="250948" y="1993652"/>
        <a:ext cx="1876757" cy="397011"/>
      </dsp:txXfrm>
    </dsp:sp>
    <dsp:sp modelId="{0D893D06-8BEA-4C05-A3B7-0B66A09B799B}">
      <dsp:nvSpPr>
        <dsp:cNvPr id="0" name=""/>
        <dsp:cNvSpPr/>
      </dsp:nvSpPr>
      <dsp:spPr>
        <a:xfrm>
          <a:off x="238596" y="2467895"/>
          <a:ext cx="1901461" cy="421715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200" kern="1200" dirty="0" smtClean="0">
              <a:solidFill>
                <a:schemeClr val="tx1"/>
              </a:solidFill>
            </a:rPr>
            <a:t>Einführung zinsbereinigte</a:t>
          </a:r>
          <a:r>
            <a:rPr lang="de-CH" sz="1400" kern="1200" dirty="0" smtClean="0">
              <a:solidFill>
                <a:schemeClr val="tx1"/>
              </a:solidFill>
            </a:rPr>
            <a:t> </a:t>
          </a:r>
          <a:r>
            <a:rPr lang="de-CH" sz="1200" kern="1200" dirty="0" smtClean="0">
              <a:solidFill>
                <a:schemeClr val="tx1"/>
              </a:solidFill>
            </a:rPr>
            <a:t>Gewinnsteuer</a:t>
          </a:r>
          <a:endParaRPr lang="de-CH" sz="1400" kern="1200" dirty="0">
            <a:solidFill>
              <a:schemeClr val="tx1"/>
            </a:solidFill>
          </a:endParaRPr>
        </a:p>
      </dsp:txBody>
      <dsp:txXfrm>
        <a:off x="250948" y="2480247"/>
        <a:ext cx="1876757" cy="397011"/>
      </dsp:txXfrm>
    </dsp:sp>
    <dsp:sp modelId="{27A1EDEC-AA4A-4415-ABEE-E9F7B5B71C0E}">
      <dsp:nvSpPr>
        <dsp:cNvPr id="0" name=""/>
        <dsp:cNvSpPr/>
      </dsp:nvSpPr>
      <dsp:spPr>
        <a:xfrm>
          <a:off x="238596" y="2954489"/>
          <a:ext cx="1901461" cy="421715"/>
        </a:xfrm>
        <a:prstGeom prst="roundRect">
          <a:avLst>
            <a:gd name="adj" fmla="val 10000"/>
          </a:avLst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400" kern="1200" dirty="0" smtClean="0"/>
            <a:t>Senkung Kapitalsteuersatz</a:t>
          </a:r>
          <a:endParaRPr lang="de-CH" sz="1400" kern="1200" dirty="0"/>
        </a:p>
      </dsp:txBody>
      <dsp:txXfrm>
        <a:off x="250948" y="2966841"/>
        <a:ext cx="1876757" cy="397011"/>
      </dsp:txXfrm>
    </dsp:sp>
    <dsp:sp modelId="{384E8190-8BA5-46A1-84D2-DFB18C08C875}">
      <dsp:nvSpPr>
        <dsp:cNvPr id="0" name=""/>
        <dsp:cNvSpPr/>
      </dsp:nvSpPr>
      <dsp:spPr>
        <a:xfrm>
          <a:off x="238596" y="3441084"/>
          <a:ext cx="1901461" cy="421715"/>
        </a:xfrm>
        <a:prstGeom prst="roundRect">
          <a:avLst>
            <a:gd name="adj" fmla="val 10000"/>
          </a:avLst>
        </a:prstGeom>
        <a:solidFill>
          <a:schemeClr val="accent3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400" kern="1200" dirty="0" smtClean="0"/>
            <a:t>Erhöhte Besteuerung Dividenden</a:t>
          </a:r>
          <a:endParaRPr lang="de-CH" sz="1400" kern="1200" dirty="0"/>
        </a:p>
      </dsp:txBody>
      <dsp:txXfrm>
        <a:off x="250948" y="3453436"/>
        <a:ext cx="1876757" cy="397011"/>
      </dsp:txXfrm>
    </dsp:sp>
    <dsp:sp modelId="{BE48F8E8-457F-41B1-919F-4CC3943B134A}">
      <dsp:nvSpPr>
        <dsp:cNvPr id="0" name=""/>
        <dsp:cNvSpPr/>
      </dsp:nvSpPr>
      <dsp:spPr>
        <a:xfrm>
          <a:off x="2592296" y="21"/>
          <a:ext cx="2376826" cy="3964440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e-CH" sz="1600" kern="1200" dirty="0" smtClean="0"/>
            <a:t>(2) Begleitmassnahmen</a:t>
          </a:r>
          <a:br>
            <a:rPr lang="de-CH" sz="1600" kern="1200" dirty="0" smtClean="0"/>
          </a:br>
          <a:r>
            <a:rPr lang="de-CH" sz="1600" kern="1200" dirty="0" smtClean="0"/>
            <a:t>für die Bevölkerung</a:t>
          </a:r>
          <a:r>
            <a:rPr lang="de-CH" sz="2400" kern="1200" dirty="0" smtClean="0"/>
            <a:t> </a:t>
          </a:r>
          <a:endParaRPr lang="de-CH" sz="2400" kern="1200" dirty="0"/>
        </a:p>
      </dsp:txBody>
      <dsp:txXfrm>
        <a:off x="2592296" y="21"/>
        <a:ext cx="2376826" cy="1189332"/>
      </dsp:txXfrm>
    </dsp:sp>
    <dsp:sp modelId="{59C53266-C1FA-4F3A-82A3-E183E79F3F75}">
      <dsp:nvSpPr>
        <dsp:cNvPr id="0" name=""/>
        <dsp:cNvSpPr/>
      </dsp:nvSpPr>
      <dsp:spPr>
        <a:xfrm>
          <a:off x="2793685" y="1008119"/>
          <a:ext cx="1901461" cy="862948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500" kern="1200" dirty="0" smtClean="0">
              <a:solidFill>
                <a:schemeClr val="tx1"/>
              </a:solidFill>
            </a:rPr>
            <a:t>Steuersenkung für natürliche Personen</a:t>
          </a:r>
          <a:endParaRPr lang="de-CH" sz="1500" kern="1200" dirty="0">
            <a:solidFill>
              <a:schemeClr val="tx1"/>
            </a:solidFill>
          </a:endParaRPr>
        </a:p>
      </dsp:txBody>
      <dsp:txXfrm>
        <a:off x="2818960" y="1033394"/>
        <a:ext cx="1850911" cy="812398"/>
      </dsp:txXfrm>
    </dsp:sp>
    <dsp:sp modelId="{E7E9E875-E8C2-49A1-9A58-55264070CBE8}">
      <dsp:nvSpPr>
        <dsp:cNvPr id="0" name=""/>
        <dsp:cNvSpPr/>
      </dsp:nvSpPr>
      <dsp:spPr>
        <a:xfrm>
          <a:off x="2793685" y="2003828"/>
          <a:ext cx="1901461" cy="862948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500" kern="1200" dirty="0" smtClean="0"/>
            <a:t>Erhöhung der Kinder- und Ausbildungszulagen</a:t>
          </a:r>
          <a:endParaRPr lang="de-CH" sz="1500" kern="1200" dirty="0"/>
        </a:p>
      </dsp:txBody>
      <dsp:txXfrm>
        <a:off x="2818960" y="2029103"/>
        <a:ext cx="1850911" cy="812398"/>
      </dsp:txXfrm>
    </dsp:sp>
    <dsp:sp modelId="{C134A7D6-AB45-44BB-9DE0-6A582646E48B}">
      <dsp:nvSpPr>
        <dsp:cNvPr id="0" name=""/>
        <dsp:cNvSpPr/>
      </dsp:nvSpPr>
      <dsp:spPr>
        <a:xfrm>
          <a:off x="2793685" y="2999538"/>
          <a:ext cx="1901461" cy="862948"/>
        </a:xfrm>
        <a:prstGeom prst="roundRect">
          <a:avLst>
            <a:gd name="adj" fmla="val 10000"/>
          </a:avLst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500" kern="1200" dirty="0" smtClean="0"/>
            <a:t>Erhöhung der Beiträge an die Prämienverbilligung</a:t>
          </a:r>
          <a:endParaRPr lang="de-CH" sz="1500" kern="1200" dirty="0"/>
        </a:p>
      </dsp:txBody>
      <dsp:txXfrm>
        <a:off x="2818960" y="3024813"/>
        <a:ext cx="1850911" cy="812398"/>
      </dsp:txXfrm>
    </dsp:sp>
    <dsp:sp modelId="{0539AE4D-A29F-4ABC-9691-FB168628380F}">
      <dsp:nvSpPr>
        <dsp:cNvPr id="0" name=""/>
        <dsp:cNvSpPr/>
      </dsp:nvSpPr>
      <dsp:spPr>
        <a:xfrm>
          <a:off x="5112005" y="21"/>
          <a:ext cx="2376826" cy="3960398"/>
        </a:xfrm>
        <a:prstGeom prst="roundRect">
          <a:avLst>
            <a:gd name="adj" fmla="val 10000"/>
          </a:avLst>
        </a:prstGeom>
        <a:noFill/>
        <a:ln>
          <a:solidFill>
            <a:schemeClr val="tx1"/>
          </a:solidFill>
          <a:prstDash val="dash"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e-CH" sz="1600" kern="1200" dirty="0" smtClean="0"/>
            <a:t>(3) Ausgleich für den Kanton (Element der Bundesreform)</a:t>
          </a:r>
          <a:endParaRPr lang="de-CH" sz="1600" kern="1200" dirty="0"/>
        </a:p>
      </dsp:txBody>
      <dsp:txXfrm>
        <a:off x="5112005" y="21"/>
        <a:ext cx="2376826" cy="1188119"/>
      </dsp:txXfrm>
    </dsp:sp>
    <dsp:sp modelId="{DAD0C67D-5C33-48FC-8E15-5639B331738B}">
      <dsp:nvSpPr>
        <dsp:cNvPr id="0" name=""/>
        <dsp:cNvSpPr/>
      </dsp:nvSpPr>
      <dsp:spPr>
        <a:xfrm>
          <a:off x="5348773" y="1008110"/>
          <a:ext cx="1901461" cy="1324395"/>
        </a:xfrm>
        <a:prstGeom prst="roundRect">
          <a:avLst>
            <a:gd name="adj" fmla="val 10000"/>
          </a:avLst>
        </a:prstGeom>
        <a:solidFill>
          <a:schemeClr val="bg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500" kern="1200" dirty="0" smtClean="0">
              <a:solidFill>
                <a:schemeClr val="tx1"/>
              </a:solidFill>
            </a:rPr>
            <a:t>Erhöhung des Kantonsanteils an der  direkten Bundessteuer</a:t>
          </a:r>
          <a:endParaRPr lang="de-CH" sz="1500" kern="1200" dirty="0">
            <a:solidFill>
              <a:schemeClr val="tx1"/>
            </a:solidFill>
          </a:endParaRPr>
        </a:p>
      </dsp:txBody>
      <dsp:txXfrm>
        <a:off x="5387563" y="1046900"/>
        <a:ext cx="1823881" cy="1246815"/>
      </dsp:txXfrm>
    </dsp:sp>
    <dsp:sp modelId="{082761E6-9C20-46C6-828A-5AE38330FB8B}">
      <dsp:nvSpPr>
        <dsp:cNvPr id="0" name=""/>
        <dsp:cNvSpPr/>
      </dsp:nvSpPr>
      <dsp:spPr>
        <a:xfrm>
          <a:off x="5348773" y="2536258"/>
          <a:ext cx="1901461" cy="1324395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500" kern="1200" dirty="0" smtClean="0"/>
            <a:t>Reform des Nationalen Finanzausgleichs</a:t>
          </a:r>
          <a:endParaRPr lang="de-CH" sz="1500" kern="1200" dirty="0"/>
        </a:p>
      </dsp:txBody>
      <dsp:txXfrm>
        <a:off x="5387563" y="2575048"/>
        <a:ext cx="1823881" cy="12468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1E4E20-AE6B-4CDB-8BA7-CE56A7417C66}">
      <dsp:nvSpPr>
        <dsp:cNvPr id="0" name=""/>
        <dsp:cNvSpPr/>
      </dsp:nvSpPr>
      <dsp:spPr>
        <a:xfrm>
          <a:off x="0" y="0"/>
          <a:ext cx="2340260" cy="4392488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800" kern="1200" dirty="0" smtClean="0"/>
            <a:t>(1)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800" kern="1200" dirty="0" smtClean="0"/>
            <a:t>Unternehmens-steuerreform</a:t>
          </a:r>
          <a:endParaRPr lang="de-CH" sz="1800" kern="1200" dirty="0"/>
        </a:p>
      </dsp:txBody>
      <dsp:txXfrm>
        <a:off x="0" y="0"/>
        <a:ext cx="2340260" cy="1317746"/>
      </dsp:txXfrm>
    </dsp:sp>
    <dsp:sp modelId="{C3AAFDED-4A12-4DD5-B29B-91DA95361731}">
      <dsp:nvSpPr>
        <dsp:cNvPr id="0" name=""/>
        <dsp:cNvSpPr/>
      </dsp:nvSpPr>
      <dsp:spPr>
        <a:xfrm>
          <a:off x="234026" y="1317960"/>
          <a:ext cx="1872208" cy="421715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200" kern="1200" dirty="0" smtClean="0">
              <a:solidFill>
                <a:schemeClr val="tx1"/>
              </a:solidFill>
            </a:rPr>
            <a:t>Aufhebung Steuerstatus</a:t>
          </a:r>
          <a:endParaRPr lang="de-CH" sz="1200" kern="1200" dirty="0">
            <a:solidFill>
              <a:schemeClr val="tx1"/>
            </a:solidFill>
          </a:endParaRPr>
        </a:p>
      </dsp:txBody>
      <dsp:txXfrm>
        <a:off x="246378" y="1330312"/>
        <a:ext cx="1847504" cy="397011"/>
      </dsp:txXfrm>
    </dsp:sp>
    <dsp:sp modelId="{BA1E05C1-ED66-4FE2-B960-4F6DA625013D}">
      <dsp:nvSpPr>
        <dsp:cNvPr id="0" name=""/>
        <dsp:cNvSpPr/>
      </dsp:nvSpPr>
      <dsp:spPr>
        <a:xfrm>
          <a:off x="234026" y="1804555"/>
          <a:ext cx="1872208" cy="421715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200" kern="1200" dirty="0" smtClean="0">
              <a:solidFill>
                <a:schemeClr val="tx1"/>
              </a:solidFill>
            </a:rPr>
            <a:t>Senkung Gewinnsteuersatz</a:t>
          </a:r>
          <a:endParaRPr lang="de-CH" sz="1200" kern="1200" dirty="0">
            <a:solidFill>
              <a:schemeClr val="tx1"/>
            </a:solidFill>
          </a:endParaRPr>
        </a:p>
      </dsp:txBody>
      <dsp:txXfrm>
        <a:off x="246378" y="1816907"/>
        <a:ext cx="1847504" cy="397011"/>
      </dsp:txXfrm>
    </dsp:sp>
    <dsp:sp modelId="{6CA795FA-28FF-4E7D-9FA4-7461071E4796}">
      <dsp:nvSpPr>
        <dsp:cNvPr id="0" name=""/>
        <dsp:cNvSpPr/>
      </dsp:nvSpPr>
      <dsp:spPr>
        <a:xfrm>
          <a:off x="234026" y="2291150"/>
          <a:ext cx="1872208" cy="421715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200" kern="1200" dirty="0" smtClean="0">
              <a:solidFill>
                <a:schemeClr val="tx1"/>
              </a:solidFill>
            </a:rPr>
            <a:t>Einführung Patentbox</a:t>
          </a:r>
          <a:endParaRPr lang="de-CH" sz="1200" kern="1200" dirty="0">
            <a:solidFill>
              <a:schemeClr val="tx1"/>
            </a:solidFill>
          </a:endParaRPr>
        </a:p>
      </dsp:txBody>
      <dsp:txXfrm>
        <a:off x="246378" y="2303502"/>
        <a:ext cx="1847504" cy="397011"/>
      </dsp:txXfrm>
    </dsp:sp>
    <dsp:sp modelId="{0D893D06-8BEA-4C05-A3B7-0B66A09B799B}">
      <dsp:nvSpPr>
        <dsp:cNvPr id="0" name=""/>
        <dsp:cNvSpPr/>
      </dsp:nvSpPr>
      <dsp:spPr>
        <a:xfrm>
          <a:off x="234026" y="2777744"/>
          <a:ext cx="1872208" cy="421715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200" kern="1200" dirty="0" smtClean="0">
              <a:solidFill>
                <a:schemeClr val="tx1"/>
              </a:solidFill>
            </a:rPr>
            <a:t>Einführung zinsbereinigte Gewinnsteuer</a:t>
          </a:r>
          <a:endParaRPr lang="de-CH" sz="1200" kern="1200" dirty="0">
            <a:solidFill>
              <a:schemeClr val="tx1"/>
            </a:solidFill>
          </a:endParaRPr>
        </a:p>
      </dsp:txBody>
      <dsp:txXfrm>
        <a:off x="246378" y="2790096"/>
        <a:ext cx="1847504" cy="397011"/>
      </dsp:txXfrm>
    </dsp:sp>
    <dsp:sp modelId="{27A1EDEC-AA4A-4415-ABEE-E9F7B5B71C0E}">
      <dsp:nvSpPr>
        <dsp:cNvPr id="0" name=""/>
        <dsp:cNvSpPr/>
      </dsp:nvSpPr>
      <dsp:spPr>
        <a:xfrm>
          <a:off x="234026" y="3264339"/>
          <a:ext cx="1872208" cy="421715"/>
        </a:xfrm>
        <a:prstGeom prst="roundRect">
          <a:avLst>
            <a:gd name="adj" fmla="val 10000"/>
          </a:avLst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200" kern="1200" dirty="0" smtClean="0"/>
            <a:t>Senkung Kapitalsteuersatz</a:t>
          </a:r>
          <a:endParaRPr lang="de-CH" sz="1200" kern="1200" dirty="0"/>
        </a:p>
      </dsp:txBody>
      <dsp:txXfrm>
        <a:off x="246378" y="3276691"/>
        <a:ext cx="1847504" cy="397011"/>
      </dsp:txXfrm>
    </dsp:sp>
    <dsp:sp modelId="{384E8190-8BA5-46A1-84D2-DFB18C08C875}">
      <dsp:nvSpPr>
        <dsp:cNvPr id="0" name=""/>
        <dsp:cNvSpPr/>
      </dsp:nvSpPr>
      <dsp:spPr>
        <a:xfrm>
          <a:off x="234026" y="3750933"/>
          <a:ext cx="1872208" cy="421715"/>
        </a:xfrm>
        <a:prstGeom prst="roundRect">
          <a:avLst>
            <a:gd name="adj" fmla="val 10000"/>
          </a:avLst>
        </a:prstGeom>
        <a:solidFill>
          <a:schemeClr val="accent3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200" kern="1200" dirty="0" smtClean="0"/>
            <a:t>Erhöhung Besteuerung Dividenden</a:t>
          </a:r>
          <a:endParaRPr lang="de-CH" sz="1200" kern="1200" dirty="0"/>
        </a:p>
      </dsp:txBody>
      <dsp:txXfrm>
        <a:off x="246378" y="3763285"/>
        <a:ext cx="1847504" cy="39701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0.43902</cdr:x>
      <cdr:y>0.46845</cdr:y>
    </cdr:from>
    <cdr:to>
      <cdr:x>0.60934</cdr:x>
      <cdr:y>0.56968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1296144" y="1281809"/>
          <a:ext cx="502835" cy="27699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5400">
          <a:solidFill>
            <a:schemeClr val="accent1"/>
          </a:solidFill>
        </a:ln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de-CH" sz="1200" b="1" dirty="0" smtClean="0"/>
            <a:t>5%</a:t>
          </a:r>
          <a:endParaRPr lang="de-CH" sz="900" b="1" dirty="0" smtClean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0.43902</cdr:x>
      <cdr:y>0.46845</cdr:y>
    </cdr:from>
    <cdr:to>
      <cdr:x>0.60934</cdr:x>
      <cdr:y>0.56968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1296131" y="1281822"/>
          <a:ext cx="502841" cy="27699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5400">
          <a:solidFill>
            <a:schemeClr val="accent1"/>
          </a:solidFill>
        </a:ln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de-CH" sz="1200" b="1" dirty="0" smtClean="0"/>
            <a:t>61%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0.43902</cdr:x>
      <cdr:y>0.46845</cdr:y>
    </cdr:from>
    <cdr:to>
      <cdr:x>0.60934</cdr:x>
      <cdr:y>0.56968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1296144" y="1281809"/>
          <a:ext cx="502835" cy="27699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5400">
          <a:solidFill>
            <a:schemeClr val="accent1"/>
          </a:solidFill>
        </a:ln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de-CH" sz="1200" b="1" dirty="0" smtClean="0"/>
            <a:t>85%</a:t>
          </a:r>
          <a:endParaRPr lang="de-CH" sz="900" b="1" dirty="0" smtClean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0.43902</cdr:x>
      <cdr:y>0.46845</cdr:y>
    </cdr:from>
    <cdr:to>
      <cdr:x>0.60934</cdr:x>
      <cdr:y>0.56968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1296131" y="1281822"/>
          <a:ext cx="502841" cy="27699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5400">
          <a:solidFill>
            <a:schemeClr val="accent1"/>
          </a:solidFill>
        </a:ln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de-CH" sz="1200" b="1" dirty="0" smtClean="0"/>
            <a:t>20%</a:t>
          </a:r>
          <a:endParaRPr lang="de-CH" sz="900" b="1" dirty="0" smtClean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0.43902</cdr:x>
      <cdr:y>0.46845</cdr:y>
    </cdr:from>
    <cdr:to>
      <cdr:x>0.60934</cdr:x>
      <cdr:y>0.56968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1296144" y="1281809"/>
          <a:ext cx="502835" cy="27699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5400">
          <a:solidFill>
            <a:schemeClr val="accent1"/>
          </a:solidFill>
        </a:ln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de-CH" sz="1200" b="1" dirty="0" smtClean="0"/>
            <a:t>48%</a:t>
          </a:r>
          <a:endParaRPr lang="de-CH" sz="900" b="1" dirty="0" smtClean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0.15454</cdr:x>
      <cdr:y>0.14255</cdr:y>
    </cdr:from>
    <cdr:to>
      <cdr:x>0.98246</cdr:x>
      <cdr:y>0.14255</cdr:y>
    </cdr:to>
    <cdr:cxnSp macro="">
      <cdr:nvCxnSpPr>
        <cdr:cNvPr id="2" name="Gerade Verbindung 1"/>
        <cdr:cNvCxnSpPr/>
      </cdr:nvCxnSpPr>
      <cdr:spPr>
        <a:xfrm xmlns:a="http://schemas.openxmlformats.org/drawingml/2006/main" flipV="1">
          <a:off x="1259077" y="461888"/>
          <a:ext cx="6745098" cy="2"/>
        </a:xfrm>
        <a:prstGeom xmlns:a="http://schemas.openxmlformats.org/drawingml/2006/main" prst="line">
          <a:avLst/>
        </a:prstGeom>
        <a:ln xmlns:a="http://schemas.openxmlformats.org/drawingml/2006/main" w="19050"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0.15533</cdr:x>
      <cdr:y>0.45784</cdr:y>
    </cdr:from>
    <cdr:to>
      <cdr:x>0.98412</cdr:x>
      <cdr:y>0.45784</cdr:y>
    </cdr:to>
    <cdr:cxnSp macro="">
      <cdr:nvCxnSpPr>
        <cdr:cNvPr id="3" name="Gerade Verbindung 2"/>
        <cdr:cNvCxnSpPr/>
      </cdr:nvCxnSpPr>
      <cdr:spPr>
        <a:xfrm xmlns:a="http://schemas.openxmlformats.org/drawingml/2006/main" flipH="1">
          <a:off x="1265468" y="1483438"/>
          <a:ext cx="6752201" cy="0"/>
        </a:xfrm>
        <a:prstGeom xmlns:a="http://schemas.openxmlformats.org/drawingml/2006/main" prst="line">
          <a:avLst/>
        </a:prstGeom>
        <a:ln xmlns:a="http://schemas.openxmlformats.org/drawingml/2006/main" w="19050"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0.53263</cdr:x>
      <cdr:y>0.14331</cdr:y>
    </cdr:from>
    <cdr:to>
      <cdr:x>0.53263</cdr:x>
      <cdr:y>0.45909</cdr:y>
    </cdr:to>
    <cdr:cxnSp macro="">
      <cdr:nvCxnSpPr>
        <cdr:cNvPr id="4" name="Gerade Verbindung mit Pfeil 3"/>
        <cdr:cNvCxnSpPr/>
      </cdr:nvCxnSpPr>
      <cdr:spPr>
        <a:xfrm xmlns:a="http://schemas.openxmlformats.org/drawingml/2006/main">
          <a:off x="4339332" y="464350"/>
          <a:ext cx="0" cy="1023138"/>
        </a:xfrm>
        <a:prstGeom xmlns:a="http://schemas.openxmlformats.org/drawingml/2006/main" prst="straightConnector1">
          <a:avLst/>
        </a:prstGeom>
        <a:ln xmlns:a="http://schemas.openxmlformats.org/drawingml/2006/main" w="19050">
          <a:headEnd type="triangle"/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0.53156</cdr:x>
      <cdr:y>0.19893</cdr:y>
    </cdr:from>
    <cdr:to>
      <cdr:x>1</cdr:x>
      <cdr:y>0.27967</cdr:y>
    </cdr:to>
    <cdr:sp macro="" textlink="">
      <cdr:nvSpPr>
        <cdr:cNvPr id="5" name="Textfeld 1"/>
        <cdr:cNvSpPr txBox="1"/>
      </cdr:nvSpPr>
      <cdr:spPr>
        <a:xfrm xmlns:a="http://schemas.openxmlformats.org/drawingml/2006/main">
          <a:off x="4330626" y="644546"/>
          <a:ext cx="3816424" cy="2616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de-DE" dirty="0" smtClean="0">
              <a:solidFill>
                <a:schemeClr val="accent1"/>
              </a:solidFill>
            </a:rPr>
            <a:t>Abstand BS zu günstigsten Standorten: 10 Prozentpunkte</a:t>
          </a:r>
        </a:p>
      </cdr:txBody>
    </cdr:sp>
  </cdr:relSizeAnchor>
  <cdr:relSizeAnchor xmlns:cdr="http://schemas.openxmlformats.org/drawingml/2006/chartDrawing">
    <cdr:from>
      <cdr:x>0.32671</cdr:x>
      <cdr:y>0.04336</cdr:y>
    </cdr:from>
    <cdr:to>
      <cdr:x>0.34439</cdr:x>
      <cdr:y>0.08781</cdr:y>
    </cdr:to>
    <cdr:sp macro="" textlink="">
      <cdr:nvSpPr>
        <cdr:cNvPr id="6" name="Rechteck 5"/>
        <cdr:cNvSpPr/>
      </cdr:nvSpPr>
      <cdr:spPr>
        <a:xfrm xmlns:a="http://schemas.openxmlformats.org/drawingml/2006/main">
          <a:off x="2661742" y="140490"/>
          <a:ext cx="144016" cy="144016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de-CH"/>
        </a:p>
      </cdr:txBody>
    </cdr:sp>
  </cdr:relSizeAnchor>
  <cdr:relSizeAnchor xmlns:cdr="http://schemas.openxmlformats.org/drawingml/2006/chartDrawing">
    <cdr:from>
      <cdr:x>0.53884</cdr:x>
      <cdr:y>0.04362</cdr:y>
    </cdr:from>
    <cdr:to>
      <cdr:x>0.55651</cdr:x>
      <cdr:y>0.08807</cdr:y>
    </cdr:to>
    <cdr:sp macro="" textlink="">
      <cdr:nvSpPr>
        <cdr:cNvPr id="7" name="Rechteck 6"/>
        <cdr:cNvSpPr/>
      </cdr:nvSpPr>
      <cdr:spPr>
        <a:xfrm xmlns:a="http://schemas.openxmlformats.org/drawingml/2006/main">
          <a:off x="4389934" y="141348"/>
          <a:ext cx="144016" cy="144016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3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de-CH"/>
        </a:p>
      </cdr:txBody>
    </cdr:sp>
  </cdr:relSizeAnchor>
  <cdr:relSizeAnchor xmlns:cdr="http://schemas.openxmlformats.org/drawingml/2006/chartDrawing">
    <cdr:from>
      <cdr:x>0.54768</cdr:x>
      <cdr:y>0.02548</cdr:y>
    </cdr:from>
    <cdr:to>
      <cdr:x>0.68025</cdr:x>
      <cdr:y>0.10622</cdr:y>
    </cdr:to>
    <cdr:sp macro="" textlink="">
      <cdr:nvSpPr>
        <cdr:cNvPr id="8" name="Textfeld 3"/>
        <cdr:cNvSpPr txBox="1"/>
      </cdr:nvSpPr>
      <cdr:spPr>
        <a:xfrm xmlns:a="http://schemas.openxmlformats.org/drawingml/2006/main">
          <a:off x="4461942" y="82551"/>
          <a:ext cx="1080120" cy="2616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de-CH" sz="1100" dirty="0" smtClean="0"/>
            <a:t>Bund</a:t>
          </a:r>
        </a:p>
      </cdr:txBody>
    </cdr:sp>
  </cdr:relSizeAnchor>
  <cdr:relSizeAnchor xmlns:cdr="http://schemas.openxmlformats.org/drawingml/2006/chartDrawing">
    <cdr:from>
      <cdr:x>0.33555</cdr:x>
      <cdr:y>0.02521</cdr:y>
    </cdr:from>
    <cdr:to>
      <cdr:x>0.53882</cdr:x>
      <cdr:y>0.10595</cdr:y>
    </cdr:to>
    <cdr:sp macro="" textlink="">
      <cdr:nvSpPr>
        <cdr:cNvPr id="9" name="Textfeld 14"/>
        <cdr:cNvSpPr txBox="1"/>
      </cdr:nvSpPr>
      <cdr:spPr>
        <a:xfrm xmlns:a="http://schemas.openxmlformats.org/drawingml/2006/main">
          <a:off x="2733743" y="81683"/>
          <a:ext cx="1656050" cy="26160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de-CH" sz="1100" dirty="0" smtClean="0"/>
            <a:t>Kanton und Gemeinde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0.65939</cdr:x>
      <cdr:y>0.0543</cdr:y>
    </cdr:from>
    <cdr:to>
      <cdr:x>0.99162</cdr:x>
      <cdr:y>0.14929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5372063" y="175945"/>
          <a:ext cx="2706748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de-CH" sz="1400" dirty="0" smtClean="0"/>
            <a:t>Kanton + Gemeinde, effektiv</a:t>
          </a:r>
        </a:p>
      </cdr:txBody>
    </cdr:sp>
  </cdr:relSizeAnchor>
  <cdr:relSizeAnchor xmlns:cdr="http://schemas.openxmlformats.org/drawingml/2006/chartDrawing">
    <cdr:from>
      <cdr:x>0.65881</cdr:x>
      <cdr:y>0.13944</cdr:y>
    </cdr:from>
    <cdr:to>
      <cdr:x>0.99105</cdr:x>
      <cdr:y>0.23443</cdr:y>
    </cdr:to>
    <cdr:sp macro="" textlink="">
      <cdr:nvSpPr>
        <cdr:cNvPr id="3" name="Textfeld 1"/>
        <cdr:cNvSpPr txBox="1"/>
      </cdr:nvSpPr>
      <cdr:spPr>
        <a:xfrm xmlns:a="http://schemas.openxmlformats.org/drawingml/2006/main">
          <a:off x="5367352" y="451794"/>
          <a:ext cx="2706748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de-CH" sz="1400" dirty="0" smtClean="0"/>
            <a:t>Bund, effektiv</a:t>
          </a:r>
        </a:p>
      </cdr:txBody>
    </cdr:sp>
  </cdr:relSizeAnchor>
  <cdr:relSizeAnchor xmlns:cdr="http://schemas.openxmlformats.org/drawingml/2006/chartDrawing">
    <cdr:from>
      <cdr:x>0.40381</cdr:x>
      <cdr:y>0.45121</cdr:y>
    </cdr:from>
    <cdr:to>
      <cdr:x>0.97831</cdr:x>
      <cdr:y>0.53195</cdr:y>
    </cdr:to>
    <cdr:sp macro="" textlink="">
      <cdr:nvSpPr>
        <cdr:cNvPr id="4" name="Textfeld 3"/>
        <cdr:cNvSpPr txBox="1"/>
      </cdr:nvSpPr>
      <cdr:spPr>
        <a:xfrm xmlns:a="http://schemas.openxmlformats.org/drawingml/2006/main">
          <a:off x="3289828" y="1461964"/>
          <a:ext cx="4680480" cy="26160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pPr algn="r"/>
          <a:r>
            <a:rPr lang="de-DE" dirty="0" smtClean="0">
              <a:solidFill>
                <a:schemeClr val="accent1"/>
              </a:solidFill>
            </a:rPr>
            <a:t>Abstand BS zu günstigsten Standorten: Rund 1 Prozentpunkt</a:t>
          </a:r>
        </a:p>
      </cdr:txBody>
    </cdr:sp>
  </cdr:relSizeAnchor>
  <cdr:relSizeAnchor xmlns:cdr="http://schemas.openxmlformats.org/drawingml/2006/chartDrawing">
    <cdr:from>
      <cdr:x>0.15336</cdr:x>
      <cdr:y>0.52303</cdr:y>
    </cdr:from>
    <cdr:to>
      <cdr:x>0.97374</cdr:x>
      <cdr:y>0.52303</cdr:y>
    </cdr:to>
    <cdr:cxnSp macro="">
      <cdr:nvCxnSpPr>
        <cdr:cNvPr id="11" name="Gerade Verbindung 10"/>
        <cdr:cNvCxnSpPr/>
      </cdr:nvCxnSpPr>
      <cdr:spPr>
        <a:xfrm xmlns:a="http://schemas.openxmlformats.org/drawingml/2006/main">
          <a:off x="1249421" y="1694664"/>
          <a:ext cx="6683666" cy="0"/>
        </a:xfrm>
        <a:prstGeom xmlns:a="http://schemas.openxmlformats.org/drawingml/2006/main" prst="line">
          <a:avLst/>
        </a:prstGeom>
        <a:ln xmlns:a="http://schemas.openxmlformats.org/drawingml/2006/main" w="19050"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0.15505</cdr:x>
      <cdr:y>0.5746</cdr:y>
    </cdr:from>
    <cdr:to>
      <cdr:x>0.97543</cdr:x>
      <cdr:y>0.5746</cdr:y>
    </cdr:to>
    <cdr:cxnSp macro="">
      <cdr:nvCxnSpPr>
        <cdr:cNvPr id="14" name="Gerade Verbindung 13"/>
        <cdr:cNvCxnSpPr/>
      </cdr:nvCxnSpPr>
      <cdr:spPr>
        <a:xfrm xmlns:a="http://schemas.openxmlformats.org/drawingml/2006/main">
          <a:off x="1263222" y="1861746"/>
          <a:ext cx="6683666" cy="0"/>
        </a:xfrm>
        <a:prstGeom xmlns:a="http://schemas.openxmlformats.org/drawingml/2006/main" prst="line">
          <a:avLst/>
        </a:prstGeom>
        <a:ln xmlns:a="http://schemas.openxmlformats.org/drawingml/2006/main" w="19050"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0.56296</cdr:x>
      <cdr:y>0.52008</cdr:y>
    </cdr:from>
    <cdr:to>
      <cdr:x>0.56296</cdr:x>
      <cdr:y>0.57097</cdr:y>
    </cdr:to>
    <cdr:cxnSp macro="">
      <cdr:nvCxnSpPr>
        <cdr:cNvPr id="15" name="Gerade Verbindung mit Pfeil 14"/>
        <cdr:cNvCxnSpPr/>
      </cdr:nvCxnSpPr>
      <cdr:spPr>
        <a:xfrm xmlns:a="http://schemas.openxmlformats.org/drawingml/2006/main">
          <a:off x="4586485" y="1685111"/>
          <a:ext cx="0" cy="164878"/>
        </a:xfrm>
        <a:prstGeom xmlns:a="http://schemas.openxmlformats.org/drawingml/2006/main" prst="straightConnector1">
          <a:avLst/>
        </a:prstGeom>
        <a:ln xmlns:a="http://schemas.openxmlformats.org/drawingml/2006/main" w="19050">
          <a:headEnd type="triangle"/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0.64867</cdr:x>
      <cdr:y>0.08409</cdr:y>
    </cdr:from>
    <cdr:to>
      <cdr:x>0.66635</cdr:x>
      <cdr:y>0.12854</cdr:y>
    </cdr:to>
    <cdr:sp macro="" textlink="">
      <cdr:nvSpPr>
        <cdr:cNvPr id="16" name="Rechteck 15"/>
        <cdr:cNvSpPr/>
      </cdr:nvSpPr>
      <cdr:spPr>
        <a:xfrm xmlns:a="http://schemas.openxmlformats.org/drawingml/2006/main">
          <a:off x="5284773" y="272449"/>
          <a:ext cx="144016" cy="144016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de-CH"/>
        </a:p>
      </cdr:txBody>
    </cdr:sp>
  </cdr:relSizeAnchor>
  <cdr:relSizeAnchor xmlns:cdr="http://schemas.openxmlformats.org/drawingml/2006/chartDrawing">
    <cdr:from>
      <cdr:x>0.64867</cdr:x>
      <cdr:y>0.15728</cdr:y>
    </cdr:from>
    <cdr:to>
      <cdr:x>0.66635</cdr:x>
      <cdr:y>0.20173</cdr:y>
    </cdr:to>
    <cdr:sp macro="" textlink="">
      <cdr:nvSpPr>
        <cdr:cNvPr id="17" name="Rechteck 16"/>
        <cdr:cNvSpPr/>
      </cdr:nvSpPr>
      <cdr:spPr>
        <a:xfrm xmlns:a="http://schemas.openxmlformats.org/drawingml/2006/main">
          <a:off x="5284773" y="509601"/>
          <a:ext cx="144016" cy="144016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3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de-CH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73B84F9-F01B-48F8-98D7-57AD32FEB415}" type="datetimeFigureOut">
              <a:rPr lang="de-CH"/>
              <a:pPr>
                <a:defRPr/>
              </a:pPr>
              <a:t>08.09.2016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4C1049E-8094-4339-B4A9-EEDB4A26792D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331318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60D6195-C99D-441C-A214-6E262400F1CF}" type="datetimeFigureOut">
              <a:rPr lang="en-GB"/>
              <a:pPr>
                <a:defRPr/>
              </a:pPr>
              <a:t>08/09/2016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A42C88B-01B3-4416-893D-053384D2E0F7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80888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96963" y="501650"/>
            <a:ext cx="4627562" cy="34702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izenplatzhalt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de-CH" alt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4295194-F798-4CB5-87F3-341CC62B54DA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82186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kumimoji="0" lang="de-CH" sz="13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42C88B-01B3-4416-893D-053384D2E0F7}" type="slidenum">
              <a:rPr lang="en-GB" smtClean="0"/>
              <a:pPr>
                <a:defRPr/>
              </a:pPr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89278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42C88B-01B3-4416-893D-053384D2E0F7}" type="slidenum">
              <a:rPr lang="en-GB" smtClean="0"/>
              <a:pPr>
                <a:defRPr/>
              </a:pPr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34084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42C88B-01B3-4416-893D-053384D2E0F7}" type="slidenum">
              <a:rPr lang="en-GB" smtClean="0"/>
              <a:pPr>
                <a:defRPr/>
              </a:pPr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34084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42C88B-01B3-4416-893D-053384D2E0F7}" type="slidenum">
              <a:rPr lang="en-GB" smtClean="0"/>
              <a:pPr>
                <a:defRPr/>
              </a:pPr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34084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 txBox="1">
            <a:spLocks noGrp="1" noChangeArrowheads="1"/>
          </p:cNvSpPr>
          <p:nvPr/>
        </p:nvSpPr>
        <p:spPr bwMode="auto">
          <a:xfrm>
            <a:off x="3849900" y="9428403"/>
            <a:ext cx="2946189" cy="49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94C58A7-688C-429F-AC3A-BEEE5DB929F4}" type="slidenum">
              <a:rPr lang="en-US" altLang="de-DE"/>
              <a:pPr algn="r" eaLnBrk="1" hangingPunct="1">
                <a:spcBef>
                  <a:spcPct val="0"/>
                </a:spcBef>
              </a:pPr>
              <a:t>21</a:t>
            </a:fld>
            <a:endParaRPr lang="en-US" altLang="de-DE" dirty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96963" y="501650"/>
            <a:ext cx="4627562" cy="34702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 eaLnBrk="1" hangingPunct="1">
              <a:spcBef>
                <a:spcPts val="36"/>
              </a:spcBef>
              <a:buFontTx/>
              <a:buChar char="•"/>
            </a:pPr>
            <a:endParaRPr lang="de-CH" altLang="de-DE" sz="1400" baseline="0" dirty="0" smtClean="0"/>
          </a:p>
        </p:txBody>
      </p:sp>
    </p:spTree>
    <p:extLst>
      <p:ext uri="{BB962C8B-B14F-4D97-AF65-F5344CB8AC3E}">
        <p14:creationId xmlns:p14="http://schemas.microsoft.com/office/powerpoint/2010/main" val="41592242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 txBox="1">
            <a:spLocks noGrp="1" noChangeArrowheads="1"/>
          </p:cNvSpPr>
          <p:nvPr/>
        </p:nvSpPr>
        <p:spPr bwMode="auto">
          <a:xfrm>
            <a:off x="3849900" y="9428403"/>
            <a:ext cx="2946189" cy="49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94C58A7-688C-429F-AC3A-BEEE5DB929F4}" type="slidenum">
              <a:rPr lang="en-US" altLang="de-DE"/>
              <a:pPr algn="r" eaLnBrk="1" hangingPunct="1">
                <a:spcBef>
                  <a:spcPct val="0"/>
                </a:spcBef>
              </a:pPr>
              <a:t>23</a:t>
            </a:fld>
            <a:endParaRPr lang="en-US" altLang="de-DE" dirty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96963" y="501650"/>
            <a:ext cx="4627562" cy="34702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 eaLnBrk="1" hangingPunct="1">
              <a:spcBef>
                <a:spcPts val="36"/>
              </a:spcBef>
              <a:buFontTx/>
              <a:buChar char="•"/>
            </a:pPr>
            <a:endParaRPr lang="de-CH" altLang="de-DE" sz="1400" baseline="0" dirty="0" smtClean="0"/>
          </a:p>
        </p:txBody>
      </p:sp>
    </p:spTree>
    <p:extLst>
      <p:ext uri="{BB962C8B-B14F-4D97-AF65-F5344CB8AC3E}">
        <p14:creationId xmlns:p14="http://schemas.microsoft.com/office/powerpoint/2010/main" val="41592242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 txBox="1">
            <a:spLocks noGrp="1" noChangeArrowheads="1"/>
          </p:cNvSpPr>
          <p:nvPr/>
        </p:nvSpPr>
        <p:spPr bwMode="auto">
          <a:xfrm>
            <a:off x="3849900" y="9428403"/>
            <a:ext cx="2946189" cy="49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94C58A7-688C-429F-AC3A-BEEE5DB929F4}" type="slidenum">
              <a:rPr lang="en-US" altLang="de-DE"/>
              <a:pPr algn="r" eaLnBrk="1" hangingPunct="1">
                <a:spcBef>
                  <a:spcPct val="0"/>
                </a:spcBef>
              </a:pPr>
              <a:t>35</a:t>
            </a:fld>
            <a:endParaRPr lang="en-US" altLang="de-DE" dirty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96963" y="501650"/>
            <a:ext cx="4627562" cy="34702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 eaLnBrk="1" hangingPunct="1">
              <a:spcBef>
                <a:spcPts val="36"/>
              </a:spcBef>
              <a:buFontTx/>
              <a:buChar char="•"/>
            </a:pPr>
            <a:endParaRPr lang="de-CH" altLang="de-DE" sz="1400" baseline="0" dirty="0" smtClean="0"/>
          </a:p>
        </p:txBody>
      </p:sp>
    </p:spTree>
    <p:extLst>
      <p:ext uri="{BB962C8B-B14F-4D97-AF65-F5344CB8AC3E}">
        <p14:creationId xmlns:p14="http://schemas.microsoft.com/office/powerpoint/2010/main" val="41592242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 txBox="1">
            <a:spLocks noGrp="1" noChangeArrowheads="1"/>
          </p:cNvSpPr>
          <p:nvPr/>
        </p:nvSpPr>
        <p:spPr bwMode="auto">
          <a:xfrm>
            <a:off x="3849900" y="9428403"/>
            <a:ext cx="2946189" cy="49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94C58A7-688C-429F-AC3A-BEEE5DB929F4}" type="slidenum">
              <a:rPr lang="en-US" altLang="de-DE"/>
              <a:pPr algn="r" eaLnBrk="1" hangingPunct="1">
                <a:spcBef>
                  <a:spcPct val="0"/>
                </a:spcBef>
              </a:pPr>
              <a:t>36</a:t>
            </a:fld>
            <a:endParaRPr lang="en-US" altLang="de-DE" dirty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96963" y="501650"/>
            <a:ext cx="4627562" cy="34702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 eaLnBrk="1" hangingPunct="1">
              <a:spcBef>
                <a:spcPts val="36"/>
              </a:spcBef>
              <a:buFontTx/>
              <a:buChar char="•"/>
            </a:pPr>
            <a:endParaRPr lang="de-CH" altLang="de-DE" sz="1400" baseline="0" dirty="0" smtClean="0"/>
          </a:p>
        </p:txBody>
      </p:sp>
    </p:spTree>
    <p:extLst>
      <p:ext uri="{BB962C8B-B14F-4D97-AF65-F5344CB8AC3E}">
        <p14:creationId xmlns:p14="http://schemas.microsoft.com/office/powerpoint/2010/main" val="41592242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kumimoji="0" lang="de-CH" sz="13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42C88B-01B3-4416-893D-053384D2E0F7}" type="slidenum">
              <a:rPr lang="en-GB" smtClean="0"/>
              <a:pPr>
                <a:defRPr/>
              </a:pPr>
              <a:t>41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8927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sz="quarter" idx="10"/>
          </p:nvPr>
        </p:nvSpPr>
        <p:spPr>
          <a:xfrm>
            <a:off x="611188" y="2952000"/>
            <a:ext cx="8137525" cy="3240087"/>
          </a:xfrm>
        </p:spPr>
        <p:txBody>
          <a:bodyPr tIns="32400"/>
          <a:lstStyle>
            <a:lvl1pPr marL="0" indent="0">
              <a:spcBef>
                <a:spcPts val="0"/>
              </a:spcBef>
              <a:spcAft>
                <a:spcPts val="1210"/>
              </a:spcAft>
              <a:buNone/>
              <a:defRPr sz="3000" b="1">
                <a:solidFill>
                  <a:schemeClr val="accent3"/>
                </a:solidFill>
              </a:defRPr>
            </a:lvl1pPr>
            <a:lvl2pPr marL="0" indent="0">
              <a:spcBef>
                <a:spcPts val="0"/>
              </a:spcBef>
              <a:spcAft>
                <a:spcPts val="5000"/>
              </a:spcAft>
              <a:buNone/>
              <a:defRPr sz="1600" b="1"/>
            </a:lvl2pPr>
            <a:lvl3pPr marL="0" indent="0">
              <a:spcBef>
                <a:spcPts val="0"/>
              </a:spcBef>
              <a:spcAft>
                <a:spcPts val="1210"/>
              </a:spcAft>
              <a:buNone/>
              <a:defRPr sz="1600">
                <a:solidFill>
                  <a:schemeClr val="accent3"/>
                </a:solidFill>
              </a:defRPr>
            </a:lvl3pPr>
            <a:lvl4pPr marL="0" indent="0">
              <a:spcBef>
                <a:spcPts val="0"/>
              </a:spcBef>
              <a:spcAft>
                <a:spcPts val="1210"/>
              </a:spcAft>
              <a:buNone/>
              <a:defRPr sz="1600">
                <a:solidFill>
                  <a:schemeClr val="accent3"/>
                </a:solidFill>
              </a:defRPr>
            </a:lvl4pPr>
            <a:lvl5pPr marL="0" indent="0">
              <a:spcBef>
                <a:spcPts val="0"/>
              </a:spcBef>
              <a:spcAft>
                <a:spcPts val="1210"/>
              </a:spcAft>
              <a:buNone/>
              <a:defRPr sz="16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GB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17"/>
          <p:cNvSpPr>
            <a:spLocks noGrp="1"/>
          </p:cNvSpPr>
          <p:nvPr>
            <p:ph sz="quarter" idx="10"/>
          </p:nvPr>
        </p:nvSpPr>
        <p:spPr>
          <a:xfrm>
            <a:off x="611188" y="1952625"/>
            <a:ext cx="8137525" cy="424815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4" name="Date Placeholder 1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BA9DD-3FF0-4A01-8F4A-442E21AEBB50}" type="datetime1">
              <a:rPr lang="de-CH"/>
              <a:pPr>
                <a:defRPr/>
              </a:pPr>
              <a:t>08.09.2016</a:t>
            </a:fld>
            <a:endParaRPr lang="de-CH" dirty="0"/>
          </a:p>
        </p:txBody>
      </p:sp>
      <p:sp>
        <p:nvSpPr>
          <p:cNvPr id="6" name="Fußzeilenplatzhalt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/>
              <a:t>Unternehmenssteuerreform III</a:t>
            </a:r>
            <a:endParaRPr lang="de-CH" dirty="0"/>
          </a:p>
        </p:txBody>
      </p:sp>
      <p:sp>
        <p:nvSpPr>
          <p:cNvPr id="7" name="Foliennummernplatzhalt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 smtClean="0"/>
              <a:t>|  </a:t>
            </a:r>
            <a:fld id="{3D0115F6-3732-4596-8F7F-D24D614B2713}" type="slidenum">
              <a:rPr lang="de-CH" smtClean="0"/>
              <a:pPr/>
              <a:t>‹Nr.›</a:t>
            </a:fld>
            <a:endParaRPr lang="de-CH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9" y="1952626"/>
            <a:ext cx="3960812" cy="424815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 marL="0">
              <a:defRPr sz="1200"/>
            </a:lvl3pPr>
            <a:lvl4pPr marL="0">
              <a:defRPr sz="1200"/>
            </a:lvl4pPr>
            <a:lvl5pPr marL="0"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87900" y="1952626"/>
            <a:ext cx="3960813" cy="424815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 marL="0">
              <a:defRPr sz="1200"/>
            </a:lvl3pPr>
            <a:lvl4pPr marL="0">
              <a:defRPr sz="1200"/>
            </a:lvl4pPr>
            <a:lvl5pPr marL="0"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GB" noProof="0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8D593D-6B47-4CC0-B62A-77A625016324}" type="datetime1">
              <a:rPr lang="de-CH"/>
              <a:pPr>
                <a:defRPr/>
              </a:pPr>
              <a:t>08.09.2016</a:t>
            </a:fld>
            <a:endParaRPr lang="de-CH" dirty="0"/>
          </a:p>
        </p:txBody>
      </p:sp>
      <p:sp>
        <p:nvSpPr>
          <p:cNvPr id="6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/>
              <a:t>Unternehmenssteuerreform III</a:t>
            </a:r>
            <a:endParaRPr lang="de-CH" dirty="0"/>
          </a:p>
        </p:txBody>
      </p:sp>
      <p:sp>
        <p:nvSpPr>
          <p:cNvPr id="8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 smtClean="0"/>
              <a:t>|  </a:t>
            </a:r>
            <a:fld id="{66FB51E8-57E9-4389-9DC2-10A558490F37}" type="slidenum">
              <a:rPr lang="de-CH" smtClean="0"/>
              <a:pPr/>
              <a:t>‹Nr.›</a:t>
            </a:fld>
            <a:endParaRPr lang="de-CH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B818A-A5C7-49EA-A5D2-5385607A8F64}" type="datetime1">
              <a:rPr lang="de-CH"/>
              <a:pPr>
                <a:defRPr/>
              </a:pPr>
              <a:t>08.09.2016</a:t>
            </a:fld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/>
              <a:t>Unternehmenssteuerreform III</a:t>
            </a:r>
            <a:endParaRPr lang="de-CH" dirty="0"/>
          </a:p>
        </p:txBody>
      </p:sp>
      <p:sp>
        <p:nvSpPr>
          <p:cNvPr id="6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 smtClean="0"/>
              <a:t>|  </a:t>
            </a:r>
            <a:fld id="{CC93B192-8A44-4481-ADF1-2E1F2B491A8E}" type="slidenum">
              <a:rPr lang="de-CH" smtClean="0"/>
              <a:pPr/>
              <a:t>‹Nr.›</a:t>
            </a:fld>
            <a:endParaRPr lang="de-CH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1188" y="1952625"/>
            <a:ext cx="2124075" cy="4248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1"/>
          </p:nvPr>
        </p:nvSpPr>
        <p:spPr>
          <a:xfrm>
            <a:off x="2987675" y="1952625"/>
            <a:ext cx="5761038" cy="4248150"/>
          </a:xfrm>
        </p:spPr>
        <p:txBody>
          <a:bodyPr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GB" noProof="0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5" name="Date Placeholder 1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ABCAC-EDB8-4D88-8A22-94A5FC52AC9B}" type="datetime1">
              <a:rPr lang="de-CH"/>
              <a:pPr>
                <a:defRPr/>
              </a:pPr>
              <a:t>08.09.2016</a:t>
            </a:fld>
            <a:endParaRPr lang="de-CH" dirty="0"/>
          </a:p>
        </p:txBody>
      </p:sp>
      <p:sp>
        <p:nvSpPr>
          <p:cNvPr id="7" name="Fußzeilenplatzhalt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/>
              <a:t>Unternehmenssteuerreform III</a:t>
            </a:r>
            <a:endParaRPr lang="de-CH" dirty="0"/>
          </a:p>
        </p:txBody>
      </p:sp>
      <p:sp>
        <p:nvSpPr>
          <p:cNvPr id="8" name="Foliennummernplatzhalt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 smtClean="0"/>
              <a:t>|  </a:t>
            </a:r>
            <a:fld id="{152E8BA8-8151-4142-B2A1-69AD1FE2FC24}" type="slidenum">
              <a:rPr lang="de-CH" smtClean="0"/>
              <a:pPr/>
              <a:t>‹Nr.›</a:t>
            </a:fld>
            <a:endParaRPr lang="de-CH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11188" y="1952625"/>
            <a:ext cx="5905028" cy="424814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7513" y="1952625"/>
            <a:ext cx="1981200" cy="4248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F0209-5E8D-4D0A-B01D-62672A60ACD8}" type="datetime1">
              <a:rPr lang="de-CH"/>
              <a:pPr>
                <a:defRPr/>
              </a:pPr>
              <a:t>08.09.2016</a:t>
            </a:fld>
            <a:endParaRPr lang="de-CH" dirty="0"/>
          </a:p>
        </p:txBody>
      </p:sp>
      <p:sp>
        <p:nvSpPr>
          <p:cNvPr id="6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/>
              <a:t>Unternehmenssteuerreform III</a:t>
            </a:r>
            <a:endParaRPr lang="de-CH" dirty="0"/>
          </a:p>
        </p:txBody>
      </p:sp>
      <p:sp>
        <p:nvSpPr>
          <p:cNvPr id="8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 smtClean="0"/>
              <a:t>|  </a:t>
            </a:r>
            <a:fld id="{117CF081-5D99-40D0-B934-FDC39FD54902}" type="slidenum">
              <a:rPr lang="de-CH" smtClean="0"/>
              <a:pPr/>
              <a:t>‹Nr.›</a:t>
            </a:fld>
            <a:endParaRPr lang="de-CH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7325"/>
            <a:ext cx="339725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feld 20"/>
          <p:cNvSpPr txBox="1">
            <a:spLocks noChangeArrowheads="1"/>
          </p:cNvSpPr>
          <p:nvPr/>
        </p:nvSpPr>
        <p:spPr bwMode="auto">
          <a:xfrm>
            <a:off x="611188" y="549275"/>
            <a:ext cx="40322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de-CH" altLang="de-DE" sz="1100" b="1" dirty="0" smtClean="0"/>
              <a:t>Kanton Basel-Stadt</a:t>
            </a:r>
          </a:p>
        </p:txBody>
      </p:sp>
      <p:pic>
        <p:nvPicPr>
          <p:cNvPr id="6" name="Grafik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7325"/>
            <a:ext cx="339725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k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7325"/>
            <a:ext cx="339725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6" name="Title Placeholder 1"/>
          <p:cNvSpPr>
            <a:spLocks noGrp="1"/>
          </p:cNvSpPr>
          <p:nvPr>
            <p:ph type="ctrTitle"/>
          </p:nvPr>
        </p:nvSpPr>
        <p:spPr>
          <a:xfrm>
            <a:off x="611188" y="2986088"/>
            <a:ext cx="7921625" cy="434975"/>
          </a:xfrm>
        </p:spPr>
        <p:txBody>
          <a:bodyPr/>
          <a:lstStyle>
            <a:lvl1pPr>
              <a:defRPr sz="3000" smtClean="0">
                <a:solidFill>
                  <a:schemeClr val="folHlink"/>
                </a:solidFill>
              </a:defRPr>
            </a:lvl1pPr>
          </a:lstStyle>
          <a:p>
            <a:pPr lvl="0"/>
            <a:r>
              <a:rPr lang="de-CH" altLang="de-DE" noProof="0" smtClean="0"/>
              <a:t>Titelmasterformat durch Klicken bearbeiten</a:t>
            </a:r>
          </a:p>
        </p:txBody>
      </p:sp>
      <p:sp>
        <p:nvSpPr>
          <p:cNvPr id="21507" name="Text Placeholder 2"/>
          <p:cNvSpPr>
            <a:spLocks noGrp="1"/>
          </p:cNvSpPr>
          <p:nvPr>
            <p:ph type="subTitle" idx="1"/>
          </p:nvPr>
        </p:nvSpPr>
        <p:spPr>
          <a:xfrm>
            <a:off x="611188" y="3562350"/>
            <a:ext cx="7921625" cy="395288"/>
          </a:xfrm>
        </p:spPr>
        <p:txBody>
          <a:bodyPr tIns="25200"/>
          <a:lstStyle>
            <a:lvl1pPr>
              <a:defRPr sz="1600" b="1" smtClean="0"/>
            </a:lvl1pPr>
          </a:lstStyle>
          <a:p>
            <a:pPr lvl="0"/>
            <a:r>
              <a:rPr lang="de-CH" altLang="de-DE" noProof="0" smtClean="0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82611069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188" y="1341438"/>
            <a:ext cx="8137525" cy="36988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11188" y="1954213"/>
            <a:ext cx="8137525" cy="424656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C39DD-75AF-49C5-9BE3-1EE98C2E226B}" type="datetime1">
              <a:rPr lang="de-CH" altLang="de-DE"/>
              <a:pPr>
                <a:defRPr/>
              </a:pPr>
              <a:t>08.09.2016</a:t>
            </a:fld>
            <a:endParaRPr lang="de-CH" altLang="de-DE" dirty="0"/>
          </a:p>
        </p:txBody>
      </p:sp>
      <p:sp>
        <p:nvSpPr>
          <p:cNvPr id="5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 dirty="0"/>
              <a:t>Unternehmenssteuerreform III</a:t>
            </a:r>
          </a:p>
        </p:txBody>
      </p:sp>
      <p:sp>
        <p:nvSpPr>
          <p:cNvPr id="6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 dirty="0"/>
              <a:t>|	</a:t>
            </a:r>
            <a:fld id="{11AEF277-0DCE-4CB8-8A8C-894BC21DC727}" type="slidenum">
              <a:rPr lang="de-CH" altLang="de-DE"/>
              <a:pPr>
                <a:defRPr/>
              </a:pPr>
              <a:t>‹Nr.›</a:t>
            </a:fld>
            <a:endParaRPr lang="de-CH" altLang="de-DE" dirty="0"/>
          </a:p>
        </p:txBody>
      </p:sp>
    </p:spTree>
    <p:extLst>
      <p:ext uri="{BB962C8B-B14F-4D97-AF65-F5344CB8AC3E}">
        <p14:creationId xmlns:p14="http://schemas.microsoft.com/office/powerpoint/2010/main" val="36788765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17"/>
          <p:cNvSpPr>
            <a:spLocks noGrp="1"/>
          </p:cNvSpPr>
          <p:nvPr>
            <p:ph sz="quarter" idx="10"/>
          </p:nvPr>
        </p:nvSpPr>
        <p:spPr>
          <a:xfrm>
            <a:off x="611188" y="1952625"/>
            <a:ext cx="8137525" cy="424815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4" name="Date Placeholder 1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1054D-DCFD-4B9A-91D2-F0DF17855362}" type="datetime1">
              <a:rPr lang="de-CH"/>
              <a:pPr>
                <a:defRPr/>
              </a:pPr>
              <a:t>08.09.2016</a:t>
            </a:fld>
            <a:endParaRPr lang="de-CH" dirty="0"/>
          </a:p>
        </p:txBody>
      </p:sp>
      <p:sp>
        <p:nvSpPr>
          <p:cNvPr id="6" name="Fußzeilenplatzhalt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/>
              <a:t>Unternehmenssteuerreform III</a:t>
            </a:r>
            <a:endParaRPr lang="de-CH" dirty="0"/>
          </a:p>
        </p:txBody>
      </p:sp>
      <p:sp>
        <p:nvSpPr>
          <p:cNvPr id="7" name="Foliennummernplatzhalt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 smtClean="0"/>
              <a:t>|  </a:t>
            </a:r>
            <a:fld id="{B2EE8AD8-D56E-45EB-99E2-2CCF51283985}" type="slidenum">
              <a:rPr lang="de-CH" smtClean="0"/>
              <a:pPr/>
              <a:t>‹Nr.›</a:t>
            </a:fld>
            <a:endParaRPr lang="de-CH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11188" y="1952625"/>
            <a:ext cx="8137525" cy="4248150"/>
          </a:xfrm>
        </p:spPr>
        <p:txBody>
          <a:bodyPr/>
          <a:lstStyle>
            <a:lvl1pPr>
              <a:defRPr sz="2400" b="1">
                <a:solidFill>
                  <a:schemeClr val="accent3"/>
                </a:solidFill>
                <a:latin typeface="+mj-lt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</p:txBody>
      </p:sp>
      <p:sp>
        <p:nvSpPr>
          <p:cNvPr id="3" name="Date Placeholder 1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3E2A2-9ED5-4734-96D2-A3D8350B2C46}" type="datetime1">
              <a:rPr lang="de-CH"/>
              <a:pPr>
                <a:defRPr/>
              </a:pPr>
              <a:t>08.09.2016</a:t>
            </a:fld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/>
              <a:t>Unternehmenssteuerreform III</a:t>
            </a:r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 smtClean="0"/>
              <a:t>|  </a:t>
            </a:r>
            <a:fld id="{C7CB2E82-F11E-4855-AC72-F07F0C7AB2B5}" type="slidenum">
              <a:rPr lang="de-CH" smtClean="0"/>
              <a:pPr/>
              <a:t>‹Nr.›</a:t>
            </a:fld>
            <a:endParaRPr lang="de-CH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9" y="1952626"/>
            <a:ext cx="3960812" cy="424815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 marL="342000">
              <a:defRPr sz="1200"/>
            </a:lvl3pPr>
            <a:lvl4pPr marL="684000">
              <a:defRPr sz="1200"/>
            </a:lvl4pPr>
            <a:lvl5pPr marL="684000"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87900" y="1952626"/>
            <a:ext cx="3960813" cy="424815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 marL="342000">
              <a:defRPr sz="1200"/>
            </a:lvl3pPr>
            <a:lvl4pPr marL="684000">
              <a:defRPr sz="1200"/>
            </a:lvl4pPr>
            <a:lvl5pPr marL="684000"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GB" noProof="0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3B3A8-3D4B-4AC7-B210-9E4689DC1BB1}" type="datetime1">
              <a:rPr lang="de-CH"/>
              <a:pPr>
                <a:defRPr/>
              </a:pPr>
              <a:t>08.09.2016</a:t>
            </a:fld>
            <a:endParaRPr lang="de-CH" dirty="0"/>
          </a:p>
        </p:txBody>
      </p:sp>
      <p:sp>
        <p:nvSpPr>
          <p:cNvPr id="6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/>
              <a:t>Unternehmenssteuerreform III</a:t>
            </a:r>
            <a:endParaRPr lang="de-CH" dirty="0"/>
          </a:p>
        </p:txBody>
      </p:sp>
      <p:sp>
        <p:nvSpPr>
          <p:cNvPr id="8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 smtClean="0"/>
              <a:t>|  </a:t>
            </a:r>
            <a:fld id="{320700ED-8522-4F83-9875-936FD71D3847}" type="slidenum">
              <a:rPr lang="de-CH" smtClean="0"/>
              <a:pPr/>
              <a:t>‹Nr.›</a:t>
            </a:fld>
            <a:endParaRPr lang="de-CH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188" y="1952836"/>
            <a:ext cx="3960812" cy="539948"/>
          </a:xfrm>
        </p:spPr>
        <p:txBody>
          <a:bodyPr anchor="b">
            <a:normAutofit/>
          </a:bodyPr>
          <a:lstStyle>
            <a:lvl1pPr marL="0" indent="0">
              <a:spcAft>
                <a:spcPts val="0"/>
              </a:spcAft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88023" y="1952836"/>
            <a:ext cx="3960689" cy="575952"/>
          </a:xfrm>
        </p:spPr>
        <p:txBody>
          <a:bodyPr anchor="b">
            <a:normAutofit/>
          </a:bodyPr>
          <a:lstStyle>
            <a:lvl1pPr marL="0" indent="0">
              <a:spcAft>
                <a:spcPts val="0"/>
              </a:spcAft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GB" noProof="0"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3"/>
          </p:nvPr>
        </p:nvSpPr>
        <p:spPr>
          <a:xfrm>
            <a:off x="611188" y="2600536"/>
            <a:ext cx="3960812" cy="36002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GB" noProof="0" dirty="0"/>
          </a:p>
        </p:txBody>
      </p:sp>
      <p:sp>
        <p:nvSpPr>
          <p:cNvPr id="15" name="Content Placeholder 3"/>
          <p:cNvSpPr>
            <a:spLocks noGrp="1"/>
          </p:cNvSpPr>
          <p:nvPr>
            <p:ph sz="half" idx="2"/>
          </p:nvPr>
        </p:nvSpPr>
        <p:spPr>
          <a:xfrm>
            <a:off x="4787900" y="2600536"/>
            <a:ext cx="3960813" cy="36002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GB" noProof="0" dirty="0"/>
          </a:p>
        </p:txBody>
      </p:sp>
      <p:sp>
        <p:nvSpPr>
          <p:cNvPr id="7" name="Date Placeholder 1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BD07F-07ED-4A32-96BA-8CE30C75FDA4}" type="datetime1">
              <a:rPr lang="de-CH"/>
              <a:pPr>
                <a:defRPr/>
              </a:pPr>
              <a:t>08.09.2016</a:t>
            </a:fld>
            <a:endParaRPr lang="de-CH" dirty="0"/>
          </a:p>
        </p:txBody>
      </p:sp>
      <p:sp>
        <p:nvSpPr>
          <p:cNvPr id="8" name="Fußzeilenplatzhalt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/>
              <a:t>Unternehmenssteuerreform III</a:t>
            </a:r>
            <a:endParaRPr lang="de-CH" dirty="0"/>
          </a:p>
        </p:txBody>
      </p:sp>
      <p:sp>
        <p:nvSpPr>
          <p:cNvPr id="9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 smtClean="0"/>
              <a:t>|  </a:t>
            </a:r>
            <a:fld id="{04998BFA-F944-4C11-82FD-50A57D8496B6}" type="slidenum">
              <a:rPr lang="de-CH" smtClean="0"/>
              <a:pPr/>
              <a:t>‹Nr.›</a:t>
            </a:fld>
            <a:endParaRPr lang="de-CH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E615A-5F3E-4F0A-9111-D7032FF60CC3}" type="datetime1">
              <a:rPr lang="de-CH"/>
              <a:pPr>
                <a:defRPr/>
              </a:pPr>
              <a:t>08.09.2016</a:t>
            </a:fld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/>
              <a:t>Unternehmenssteuerreform III</a:t>
            </a:r>
            <a:endParaRPr lang="de-CH" dirty="0"/>
          </a:p>
        </p:txBody>
      </p:sp>
      <p:sp>
        <p:nvSpPr>
          <p:cNvPr id="6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 smtClean="0"/>
              <a:t>|  </a:t>
            </a:r>
            <a:fld id="{EB789760-4F5F-4C5B-8FB9-8ECAB07A30C7}" type="slidenum">
              <a:rPr lang="de-CH" smtClean="0"/>
              <a:pPr/>
              <a:t>‹Nr.›</a:t>
            </a:fld>
            <a:endParaRPr lang="de-CH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F54D7-66FA-4AA7-B6BB-08C9A1B4F8E8}" type="datetime1">
              <a:rPr lang="de-CH"/>
              <a:pPr>
                <a:defRPr/>
              </a:pPr>
              <a:t>08.09.2016</a:t>
            </a:fld>
            <a:endParaRPr lang="de-CH" dirty="0"/>
          </a:p>
        </p:txBody>
      </p:sp>
      <p:sp>
        <p:nvSpPr>
          <p:cNvPr id="3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/>
              <a:t>Unternehmenssteuerreform III</a:t>
            </a:r>
            <a:endParaRPr lang="de-CH" dirty="0"/>
          </a:p>
        </p:txBody>
      </p:sp>
      <p:sp>
        <p:nvSpPr>
          <p:cNvPr id="4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 smtClean="0"/>
              <a:t>|  </a:t>
            </a:r>
            <a:fld id="{B5708697-7FF4-4C70-ADC8-CD4CF742565F}" type="slidenum">
              <a:rPr lang="de-CH" smtClean="0"/>
              <a:pPr/>
              <a:t>‹Nr.›</a:t>
            </a:fld>
            <a:endParaRPr lang="de-CH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1188" y="1952625"/>
            <a:ext cx="2124075" cy="4248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1"/>
          </p:nvPr>
        </p:nvSpPr>
        <p:spPr>
          <a:xfrm>
            <a:off x="2987675" y="1952625"/>
            <a:ext cx="5761038" cy="4248150"/>
          </a:xfrm>
        </p:spPr>
        <p:txBody>
          <a:bodyPr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GB" noProof="0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5" name="Date Placeholder 1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6B2405-636D-46E3-9CFC-A7AB98DFBD04}" type="datetime1">
              <a:rPr lang="de-CH"/>
              <a:pPr>
                <a:defRPr/>
              </a:pPr>
              <a:t>08.09.2016</a:t>
            </a:fld>
            <a:endParaRPr lang="de-CH" dirty="0"/>
          </a:p>
        </p:txBody>
      </p:sp>
      <p:sp>
        <p:nvSpPr>
          <p:cNvPr id="7" name="Fußzeilenplatzhalt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/>
              <a:t>Unternehmenssteuerreform III</a:t>
            </a:r>
            <a:endParaRPr lang="de-CH" dirty="0"/>
          </a:p>
        </p:txBody>
      </p:sp>
      <p:sp>
        <p:nvSpPr>
          <p:cNvPr id="8" name="Foliennummernplatzhalt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 smtClean="0"/>
              <a:t>|  </a:t>
            </a:r>
            <a:fld id="{A4208D30-662C-4092-B077-A3393C60C469}" type="slidenum">
              <a:rPr lang="de-CH" smtClean="0"/>
              <a:pPr/>
              <a:t>‹Nr.›</a:t>
            </a:fld>
            <a:endParaRPr lang="de-CH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11188" y="1952625"/>
            <a:ext cx="5905028" cy="424814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7513" y="1952625"/>
            <a:ext cx="1981200" cy="4248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EC646-0632-4E02-9151-E63BD1C5C1DE}" type="datetime1">
              <a:rPr lang="de-CH"/>
              <a:pPr>
                <a:defRPr/>
              </a:pPr>
              <a:t>08.09.2016</a:t>
            </a:fld>
            <a:endParaRPr lang="de-CH" dirty="0"/>
          </a:p>
        </p:txBody>
      </p:sp>
      <p:sp>
        <p:nvSpPr>
          <p:cNvPr id="6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/>
              <a:t>Unternehmenssteuerreform III</a:t>
            </a:r>
            <a:endParaRPr lang="de-CH" dirty="0"/>
          </a:p>
        </p:txBody>
      </p:sp>
      <p:sp>
        <p:nvSpPr>
          <p:cNvPr id="8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 smtClean="0"/>
              <a:t>|  </a:t>
            </a:r>
            <a:fld id="{049A1766-3318-43F6-A5F2-FA85545A6A90}" type="slidenum">
              <a:rPr lang="de-CH" smtClean="0"/>
              <a:pPr/>
              <a:t>‹Nr.›</a:t>
            </a:fld>
            <a:endParaRPr lang="de-CH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11188" y="1341438"/>
            <a:ext cx="81375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Titelmasterformat durch Klicken bearbeiten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954213"/>
            <a:ext cx="8137525" cy="424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dirty="0" smtClean="0"/>
              <a:t>Textmasterformat bearbeiten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  <a:p>
            <a:pPr lvl="3"/>
            <a:r>
              <a:rPr lang="de-CH" dirty="0" smtClean="0"/>
              <a:t>Vierte Ebene</a:t>
            </a:r>
          </a:p>
          <a:p>
            <a:pPr lvl="4"/>
            <a:r>
              <a:rPr lang="de-CH" dirty="0" smtClean="0"/>
              <a:t>Fünfte Ebene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2"/>
          </p:nvPr>
        </p:nvSpPr>
        <p:spPr>
          <a:xfrm>
            <a:off x="609600" y="6489700"/>
            <a:ext cx="1982788" cy="366713"/>
          </a:xfrm>
          <a:prstGeom prst="rect">
            <a:avLst/>
          </a:prstGeom>
        </p:spPr>
        <p:txBody>
          <a:bodyPr vert="horz" lIns="0" tIns="28800" rIns="0" bIns="0" rtlCol="0" anchor="t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1BC0EE0E-6490-4C5D-82E9-EDEA424C9041}" type="datetime1">
              <a:rPr lang="de-CH"/>
              <a:pPr>
                <a:defRPr/>
              </a:pPr>
              <a:t>08.09.2016</a:t>
            </a:fld>
            <a:endParaRPr lang="de-CH" dirty="0"/>
          </a:p>
        </p:txBody>
      </p:sp>
      <p:pic>
        <p:nvPicPr>
          <p:cNvPr id="1029" name="Grafik 17"/>
          <p:cNvPicPr>
            <a:picLocks noChangeAspect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179388" y="187325"/>
            <a:ext cx="339725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feld 20"/>
          <p:cNvSpPr txBox="1"/>
          <p:nvPr/>
        </p:nvSpPr>
        <p:spPr>
          <a:xfrm>
            <a:off x="611188" y="549275"/>
            <a:ext cx="4032250" cy="171450"/>
          </a:xfrm>
          <a:prstGeom prst="rect">
            <a:avLst/>
          </a:prstGeom>
          <a:noFill/>
        </p:spPr>
        <p:txBody>
          <a:bodyPr lIns="0" tIns="3600" rIns="0" bIns="0">
            <a:spAutoFit/>
          </a:bodyPr>
          <a:lstStyle/>
          <a:p>
            <a:r>
              <a:rPr lang="de-CH" sz="1100" b="1"/>
              <a:t>Kanton Basel-Stadt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2735263" y="6489700"/>
            <a:ext cx="5581650" cy="366713"/>
          </a:xfrm>
          <a:prstGeom prst="rect">
            <a:avLst/>
          </a:prstGeom>
        </p:spPr>
        <p:txBody>
          <a:bodyPr vert="horz" lIns="0" tIns="28800" rIns="0" bIns="0" rtlCol="0" anchor="t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de-CH" dirty="0" smtClean="0"/>
              <a:t>Unternehmenssteuerreform III</a:t>
            </a:r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8461375" y="6489700"/>
            <a:ext cx="682625" cy="366713"/>
          </a:xfrm>
          <a:prstGeom prst="rect">
            <a:avLst/>
          </a:prstGeom>
        </p:spPr>
        <p:txBody>
          <a:bodyPr vert="horz" wrap="square" lIns="0" tIns="28800" rIns="0" bIns="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r>
              <a:rPr lang="de-CH" dirty="0" smtClean="0"/>
              <a:t>|  </a:t>
            </a:r>
            <a:fld id="{04657B82-2122-4E9D-B10C-9D687EE719C1}" type="slidenum">
              <a:rPr lang="de-CH" smtClean="0"/>
              <a:pPr/>
              <a:t>‹Nr.›</a:t>
            </a:fld>
            <a:endParaRPr lang="de-CH" dirty="0"/>
          </a:p>
        </p:txBody>
      </p:sp>
      <p:pic>
        <p:nvPicPr>
          <p:cNvPr id="1034" name="Grafik 10"/>
          <p:cNvPicPr>
            <a:picLocks noChangeAspect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179388" y="187325"/>
            <a:ext cx="339725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Grafik 11"/>
          <p:cNvPicPr>
            <a:picLocks noChangeAspect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179388" y="187325"/>
            <a:ext cx="339725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5" r:id="rId2"/>
    <p:sldLayoutId id="2147483704" r:id="rId3"/>
    <p:sldLayoutId id="2147483703" r:id="rId4"/>
    <p:sldLayoutId id="2147483702" r:id="rId5"/>
    <p:sldLayoutId id="2147483701" r:id="rId6"/>
    <p:sldLayoutId id="2147483700" r:id="rId7"/>
    <p:sldLayoutId id="2147483699" r:id="rId8"/>
    <p:sldLayoutId id="2147483698" r:id="rId9"/>
    <p:sldLayoutId id="2147483697" r:id="rId10"/>
    <p:sldLayoutId id="2147483696" r:id="rId11"/>
    <p:sldLayoutId id="2147483695" r:id="rId12"/>
    <p:sldLayoutId id="2147483694" r:id="rId13"/>
    <p:sldLayoutId id="2147483693" r:id="rId14"/>
    <p:sldLayoutId id="2147483707" r:id="rId15"/>
    <p:sldLayoutId id="2147483708" r:id="rId16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9pPr>
    </p:titleStyle>
    <p:bodyStyle>
      <a:lvl1pPr algn="l" defTabSz="341313" rtl="0" eaLnBrk="1" fontAlgn="base" hangingPunct="1">
        <a:spcBef>
          <a:spcPct val="0"/>
        </a:spcBef>
        <a:spcAft>
          <a:spcPts val="863"/>
        </a:spcAft>
        <a:buFont typeface="Arial" charset="0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41313" indent="-341313" algn="l" defTabSz="341313" rtl="0" eaLnBrk="1" fontAlgn="base" hangingPunct="1">
        <a:spcBef>
          <a:spcPct val="0"/>
        </a:spcBef>
        <a:spcAft>
          <a:spcPts val="863"/>
        </a:spcAft>
        <a:buFont typeface="Arial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341313" algn="l" defTabSz="341313" rtl="0" eaLnBrk="1" fontAlgn="base" hangingPunct="1">
        <a:spcBef>
          <a:spcPct val="0"/>
        </a:spcBef>
        <a:spcAft>
          <a:spcPts val="675"/>
        </a:spcAft>
        <a:buFont typeface="Arial" charset="0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682625" indent="-341313" algn="l" defTabSz="341313" rtl="0" eaLnBrk="1" fontAlgn="base" hangingPunct="1">
        <a:spcBef>
          <a:spcPct val="0"/>
        </a:spcBef>
        <a:spcAft>
          <a:spcPts val="675"/>
        </a:spcAft>
        <a:buFont typeface="Arial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682625" algn="l" defTabSz="341313" rtl="0" eaLnBrk="1" fontAlgn="base" hangingPunct="1">
        <a:spcBef>
          <a:spcPct val="0"/>
        </a:spcBef>
        <a:spcAft>
          <a:spcPct val="0"/>
        </a:spcAft>
        <a:buFont typeface="Arial" charset="0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Relationship Id="rId4" Type="http://schemas.openxmlformats.org/officeDocument/2006/relationships/chart" Target="../charts/char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google.ch/url?sa=i&amp;rct=j&amp;q=&amp;esrc=s&amp;source=images&amp;cd=&amp;cad=rja&amp;uact=8&amp;ved=0CAcQjRw&amp;url=http://www.abbl.lu/en/blog/article/2014/09/oecd-releases-first-beps-recommendations-to-g20-for-international-approach-to-combat-tax-avoidance-by-multinationals&amp;ei=sFJfVaWEIIvkUsjLgbgK&amp;bvm=bv.93990622,d.d24&amp;psig=AFQjCNG8vbfhzAHMSBBU2oPiYjj6EvgZ3g&amp;ust=1432396841385865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/>
          <p:cNvSpPr>
            <a:spLocks noGrp="1"/>
          </p:cNvSpPr>
          <p:nvPr>
            <p:ph type="ctrTitle"/>
          </p:nvPr>
        </p:nvSpPr>
        <p:spPr>
          <a:xfrm>
            <a:off x="611188" y="2205038"/>
            <a:ext cx="7921625" cy="434975"/>
          </a:xfrm>
        </p:spPr>
        <p:txBody>
          <a:bodyPr/>
          <a:lstStyle/>
          <a:p>
            <a:r>
              <a:rPr lang="de-CH" altLang="de-DE" dirty="0"/>
              <a:t>Unternehmenssteuerreform </a:t>
            </a:r>
            <a:r>
              <a:rPr lang="de-CH" altLang="de-DE" dirty="0" smtClean="0"/>
              <a:t>III:</a:t>
            </a:r>
            <a:br>
              <a:rPr lang="de-CH" altLang="de-DE" dirty="0" smtClean="0"/>
            </a:br>
            <a:r>
              <a:rPr lang="de-CH" altLang="de-DE" sz="2400" dirty="0" smtClean="0">
                <a:solidFill>
                  <a:schemeClr val="accent3"/>
                </a:solidFill>
              </a:rPr>
              <a:t>Attraktiv für die Unternehmen</a:t>
            </a:r>
            <a:br>
              <a:rPr lang="de-CH" altLang="de-DE" sz="2400" dirty="0" smtClean="0">
                <a:solidFill>
                  <a:schemeClr val="accent3"/>
                </a:solidFill>
              </a:rPr>
            </a:br>
            <a:r>
              <a:rPr lang="de-CH" altLang="de-DE" sz="2400" dirty="0" smtClean="0">
                <a:solidFill>
                  <a:schemeClr val="accent3"/>
                </a:solidFill>
              </a:rPr>
              <a:t>Entlastend für die Bevölkerung </a:t>
            </a:r>
            <a:br>
              <a:rPr lang="de-CH" altLang="de-DE" sz="2400" dirty="0" smtClean="0">
                <a:solidFill>
                  <a:schemeClr val="accent3"/>
                </a:solidFill>
              </a:rPr>
            </a:br>
            <a:r>
              <a:rPr lang="de-CH" altLang="de-DE" sz="2400" dirty="0" smtClean="0">
                <a:solidFill>
                  <a:schemeClr val="accent3"/>
                </a:solidFill>
              </a:rPr>
              <a:t>Nachhaltig für </a:t>
            </a:r>
            <a:r>
              <a:rPr lang="de-CH" altLang="de-DE" sz="2400" dirty="0" smtClean="0"/>
              <a:t>den Kanton</a:t>
            </a:r>
            <a:endParaRPr lang="de-CH" altLang="de-DE" dirty="0"/>
          </a:p>
        </p:txBody>
      </p:sp>
      <p:pic>
        <p:nvPicPr>
          <p:cNvPr id="3076" name="Grafi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35538"/>
            <a:ext cx="9144000" cy="192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Untertitel 2"/>
          <p:cNvSpPr>
            <a:spLocks noGrp="1"/>
          </p:cNvSpPr>
          <p:nvPr>
            <p:ph type="subTitle" idx="1"/>
          </p:nvPr>
        </p:nvSpPr>
        <p:spPr>
          <a:xfrm>
            <a:off x="611188" y="3681785"/>
            <a:ext cx="7921625" cy="395287"/>
          </a:xfrm>
        </p:spPr>
        <p:txBody>
          <a:bodyPr/>
          <a:lstStyle/>
          <a:p>
            <a:endParaRPr lang="de-CH" altLang="de-DE" dirty="0" smtClean="0"/>
          </a:p>
          <a:p>
            <a:r>
              <a:rPr lang="de-CH" altLang="de-DE" dirty="0" smtClean="0"/>
              <a:t>8. September 2016</a:t>
            </a:r>
          </a:p>
          <a:p>
            <a:endParaRPr lang="de-CH" altLang="de-DE" dirty="0"/>
          </a:p>
        </p:txBody>
      </p:sp>
    </p:spTree>
    <p:extLst>
      <p:ext uri="{BB962C8B-B14F-4D97-AF65-F5344CB8AC3E}">
        <p14:creationId xmlns:p14="http://schemas.microsoft.com/office/powerpoint/2010/main" val="134528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altLang="de-DE" sz="2400" dirty="0" smtClean="0"/>
              <a:t>Auswirkungen der Senkung der Einkommenssteuer</a:t>
            </a:r>
            <a:endParaRPr lang="de-CH" altLang="de-DE" dirty="0" smtClean="0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2"/>
          </p:nvPr>
        </p:nvSpPr>
        <p:spPr>
          <a:xfrm>
            <a:off x="2735263" y="6489700"/>
            <a:ext cx="5581650" cy="366713"/>
          </a:xfrm>
        </p:spPr>
        <p:txBody>
          <a:bodyPr/>
          <a:lstStyle/>
          <a:p>
            <a:pPr>
              <a:defRPr/>
            </a:pPr>
            <a:r>
              <a:rPr lang="de-CH" dirty="0" smtClean="0"/>
              <a:t>Unternehmenssteuerreform III</a:t>
            </a:r>
            <a:endParaRPr lang="de-CH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3"/>
          </p:nvPr>
        </p:nvSpPr>
        <p:spPr>
          <a:xfrm>
            <a:off x="8461375" y="6489700"/>
            <a:ext cx="682625" cy="366713"/>
          </a:xfrm>
        </p:spPr>
        <p:txBody>
          <a:bodyPr/>
          <a:lstStyle/>
          <a:p>
            <a:r>
              <a:rPr lang="de-CH" dirty="0" smtClean="0"/>
              <a:t>|  </a:t>
            </a:r>
            <a:fld id="{3D0115F6-3732-4596-8F7F-D24D614B2713}" type="slidenum">
              <a:rPr lang="de-CH" smtClean="0"/>
              <a:pPr/>
              <a:t>10</a:t>
            </a:fld>
            <a:endParaRPr lang="de-CH" dirty="0"/>
          </a:p>
        </p:txBody>
      </p:sp>
      <p:sp>
        <p:nvSpPr>
          <p:cNvPr id="12" name="Inhaltsplatzhalter 1"/>
          <p:cNvSpPr>
            <a:spLocks noGrp="1"/>
          </p:cNvSpPr>
          <p:nvPr>
            <p:ph sz="quarter" idx="10"/>
          </p:nvPr>
        </p:nvSpPr>
        <p:spPr>
          <a:xfrm>
            <a:off x="611188" y="1952625"/>
            <a:ext cx="8137525" cy="424815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de-DE" dirty="0" smtClean="0"/>
              <a:t>Der </a:t>
            </a:r>
            <a:r>
              <a:rPr lang="de-DE" b="1" dirty="0" smtClean="0"/>
              <a:t>Freibetrag</a:t>
            </a:r>
            <a:r>
              <a:rPr lang="de-DE" dirty="0" smtClean="0"/>
              <a:t> („Sozialabzug“) </a:t>
            </a:r>
            <a:r>
              <a:rPr lang="de-DE" b="1" dirty="0" smtClean="0"/>
              <a:t>wird erhöht </a:t>
            </a:r>
            <a:br>
              <a:rPr lang="de-DE" b="1" dirty="0" smtClean="0"/>
            </a:br>
            <a:r>
              <a:rPr lang="de-DE" dirty="0" smtClean="0"/>
              <a:t>um 1‘000 Franken (Einzelperson) respektive 2‘000 Franken (Ehepaare).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pPr>
              <a:spcAft>
                <a:spcPts val="0"/>
              </a:spcAft>
            </a:pPr>
            <a:endParaRPr lang="de-DE" dirty="0" smtClean="0"/>
          </a:p>
          <a:p>
            <a:pPr>
              <a:spcAft>
                <a:spcPts val="0"/>
              </a:spcAft>
            </a:pPr>
            <a:r>
              <a:rPr lang="de-DE" u="sng" dirty="0" smtClean="0"/>
              <a:t>Auswirkung auf die Bevölkerung</a:t>
            </a:r>
            <a:r>
              <a:rPr lang="de-DE" dirty="0" smtClean="0"/>
              <a:t> [Beispiel: Ehepaar mit 2 Kindern]</a:t>
            </a:r>
            <a:br>
              <a:rPr lang="de-DE" dirty="0" smtClean="0"/>
            </a:br>
            <a:endParaRPr lang="de-DE" dirty="0" smtClean="0"/>
          </a:p>
          <a:p>
            <a:pPr marL="285750" indent="-285750"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de-DE" b="1" dirty="0" smtClean="0"/>
              <a:t>Alle Steuerzahlenden profitieren </a:t>
            </a:r>
            <a:r>
              <a:rPr lang="de-DE" dirty="0" err="1" smtClean="0"/>
              <a:t>gleichermassen</a:t>
            </a:r>
            <a:r>
              <a:rPr lang="de-DE" dirty="0" smtClean="0"/>
              <a:t>. </a:t>
            </a:r>
          </a:p>
          <a:p>
            <a:pPr marL="285750" indent="-285750"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de-DE" dirty="0" smtClean="0"/>
              <a:t>Die </a:t>
            </a:r>
            <a:r>
              <a:rPr lang="de-DE" b="1" dirty="0" smtClean="0"/>
              <a:t>Entlastung beträgt </a:t>
            </a:r>
            <a:r>
              <a:rPr lang="de-DE" dirty="0" smtClean="0"/>
              <a:t>für ein Ehepaar </a:t>
            </a:r>
            <a:r>
              <a:rPr lang="de-DE" b="1" dirty="0" smtClean="0"/>
              <a:t>445 Franken pro Jahr</a:t>
            </a:r>
            <a:r>
              <a:rPr lang="de-DE" dirty="0" smtClean="0"/>
              <a:t>.</a:t>
            </a:r>
            <a:br>
              <a:rPr lang="de-DE" dirty="0" smtClean="0"/>
            </a:br>
            <a:endParaRPr lang="de-DE" dirty="0" smtClean="0"/>
          </a:p>
          <a:p>
            <a:pPr>
              <a:spcAft>
                <a:spcPts val="0"/>
              </a:spcAft>
            </a:pPr>
            <a:r>
              <a:rPr lang="de-DE" dirty="0" smtClean="0"/>
              <a:t> </a:t>
            </a:r>
          </a:p>
          <a:p>
            <a:pPr marL="285750" indent="-285750">
              <a:spcAft>
                <a:spcPts val="0"/>
              </a:spcAft>
              <a:buFont typeface="Symbol" panose="05050102010706020507" pitchFamily="18" charset="2"/>
              <a:buChar char="-"/>
            </a:pPr>
            <a:endParaRPr lang="de-DE" b="1" dirty="0"/>
          </a:p>
          <a:p>
            <a:pPr>
              <a:spcAft>
                <a:spcPts val="0"/>
              </a:spcAft>
            </a:pPr>
            <a:endParaRPr lang="de-CH" b="1" dirty="0"/>
          </a:p>
        </p:txBody>
      </p:sp>
      <p:sp>
        <p:nvSpPr>
          <p:cNvPr id="6" name="Textfeld 5"/>
          <p:cNvSpPr txBox="1"/>
          <p:nvPr/>
        </p:nvSpPr>
        <p:spPr>
          <a:xfrm>
            <a:off x="591681" y="2636912"/>
            <a:ext cx="8136904" cy="36933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  <a:tabLst>
                <a:tab pos="358775" algn="l"/>
              </a:tabLst>
            </a:pPr>
            <a:r>
              <a:rPr lang="de-DE" dirty="0" smtClean="0">
                <a:sym typeface="Wingdings" panose="05000000000000000000" pitchFamily="2" charset="2"/>
              </a:rPr>
              <a:t> 	</a:t>
            </a:r>
            <a:r>
              <a:rPr lang="de-DE" dirty="0" smtClean="0"/>
              <a:t>Die </a:t>
            </a:r>
            <a:r>
              <a:rPr lang="de-DE" dirty="0"/>
              <a:t>Einkommenssteuer wird um </a:t>
            </a:r>
            <a:r>
              <a:rPr lang="de-DE" b="1" dirty="0"/>
              <a:t>30 Mio. Franken pro Jahr </a:t>
            </a:r>
            <a:r>
              <a:rPr lang="de-DE" dirty="0"/>
              <a:t>gesenkt.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591681" y="4653136"/>
            <a:ext cx="8136904" cy="92333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  <a:tabLst>
                <a:tab pos="358775" algn="l"/>
              </a:tabLst>
            </a:pPr>
            <a:r>
              <a:rPr lang="de-DE" dirty="0" smtClean="0">
                <a:sym typeface="Wingdings" panose="05000000000000000000" pitchFamily="2" charset="2"/>
              </a:rPr>
              <a:t> </a:t>
            </a:r>
            <a:r>
              <a:rPr lang="de-DE" dirty="0">
                <a:sym typeface="Wingdings" panose="05000000000000000000" pitchFamily="2" charset="2"/>
              </a:rPr>
              <a:t>	</a:t>
            </a:r>
            <a:r>
              <a:rPr lang="de-DE" dirty="0" smtClean="0"/>
              <a:t>Die </a:t>
            </a:r>
            <a:r>
              <a:rPr lang="de-DE" dirty="0"/>
              <a:t>Erhöhung der Freibeträge ist für tiefe und mittlere Einkommen </a:t>
            </a:r>
            <a:r>
              <a:rPr lang="de-DE" dirty="0" smtClean="0"/>
              <a:t>	</a:t>
            </a:r>
            <a:r>
              <a:rPr lang="de-DE" b="1" dirty="0" smtClean="0"/>
              <a:t>attraktiver </a:t>
            </a:r>
            <a:r>
              <a:rPr lang="de-DE" b="1" dirty="0"/>
              <a:t>als eine </a:t>
            </a:r>
            <a:r>
              <a:rPr lang="de-DE" b="1" dirty="0" smtClean="0"/>
              <a:t>Steuersatzsenkung</a:t>
            </a:r>
            <a:r>
              <a:rPr lang="de-DE" dirty="0" smtClean="0"/>
              <a:t>*</a:t>
            </a:r>
            <a:r>
              <a:rPr lang="de-DE" b="1" dirty="0" smtClean="0"/>
              <a:t>. </a:t>
            </a:r>
            <a:br>
              <a:rPr lang="de-DE" b="1" dirty="0" smtClean="0"/>
            </a:br>
            <a:r>
              <a:rPr lang="de-DE" b="1" dirty="0" smtClean="0"/>
              <a:t>	</a:t>
            </a:r>
            <a:r>
              <a:rPr lang="de-DE" dirty="0" smtClean="0"/>
              <a:t>(Grenze: rund Fr</a:t>
            </a:r>
            <a:r>
              <a:rPr lang="de-DE" dirty="0"/>
              <a:t>. </a:t>
            </a:r>
            <a:r>
              <a:rPr lang="de-DE" dirty="0" smtClean="0"/>
              <a:t>135‘000 Nettolohn </a:t>
            </a:r>
            <a:r>
              <a:rPr lang="de-DE" dirty="0" err="1" smtClean="0"/>
              <a:t>gemäss</a:t>
            </a:r>
            <a:r>
              <a:rPr lang="de-DE" dirty="0" smtClean="0"/>
              <a:t> Lohnausweis).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586947" y="6080522"/>
            <a:ext cx="77048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42925" algn="l"/>
              </a:tabLst>
            </a:pPr>
            <a:r>
              <a:rPr lang="de-CH" sz="1050" dirty="0" smtClean="0"/>
              <a:t>* Die eingesetzten 30 Mio. Franken entsprechen einer Steuersatzsenkung um 0.6 Prozentpunkte. </a:t>
            </a:r>
            <a:endParaRPr lang="de-CH" sz="1050" b="1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484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altLang="de-DE" sz="2400" dirty="0" smtClean="0"/>
              <a:t>Erhöhung der Kinder- und Ausbildungszulagen</a:t>
            </a:r>
            <a:endParaRPr lang="de-CH" altLang="de-DE" dirty="0" smtClean="0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2"/>
          </p:nvPr>
        </p:nvSpPr>
        <p:spPr>
          <a:xfrm>
            <a:off x="2735263" y="6489700"/>
            <a:ext cx="5581650" cy="366713"/>
          </a:xfrm>
        </p:spPr>
        <p:txBody>
          <a:bodyPr/>
          <a:lstStyle/>
          <a:p>
            <a:pPr>
              <a:defRPr/>
            </a:pPr>
            <a:r>
              <a:rPr lang="de-CH" dirty="0" smtClean="0"/>
              <a:t>Unternehmenssteuerreform III</a:t>
            </a:r>
            <a:endParaRPr lang="de-CH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3"/>
          </p:nvPr>
        </p:nvSpPr>
        <p:spPr>
          <a:xfrm>
            <a:off x="8461375" y="6489700"/>
            <a:ext cx="682625" cy="366713"/>
          </a:xfrm>
        </p:spPr>
        <p:txBody>
          <a:bodyPr/>
          <a:lstStyle/>
          <a:p>
            <a:r>
              <a:rPr lang="de-CH" dirty="0" smtClean="0"/>
              <a:t>|  </a:t>
            </a:r>
            <a:fld id="{3D0115F6-3732-4596-8F7F-D24D614B2713}" type="slidenum">
              <a:rPr lang="de-CH" smtClean="0"/>
              <a:pPr/>
              <a:t>11</a:t>
            </a:fld>
            <a:endParaRPr lang="de-CH" dirty="0"/>
          </a:p>
        </p:txBody>
      </p:sp>
      <p:sp>
        <p:nvSpPr>
          <p:cNvPr id="12" name="Inhaltsplatzhalter 1"/>
          <p:cNvSpPr>
            <a:spLocks noGrp="1"/>
          </p:cNvSpPr>
          <p:nvPr>
            <p:ph sz="quarter" idx="10"/>
          </p:nvPr>
        </p:nvSpPr>
        <p:spPr>
          <a:xfrm>
            <a:off x="611188" y="1952625"/>
            <a:ext cx="8137525" cy="424815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de-DE" u="sng" dirty="0" smtClean="0"/>
              <a:t>Ausgangslage</a:t>
            </a:r>
          </a:p>
          <a:p>
            <a:pPr>
              <a:spcAft>
                <a:spcPts val="0"/>
              </a:spcAft>
            </a:pPr>
            <a:endParaRPr lang="de-DE" dirty="0" smtClean="0"/>
          </a:p>
          <a:p>
            <a:pPr marL="285750" indent="-285750"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de-DE" dirty="0" smtClean="0"/>
              <a:t>Die Kinder- und Ausbildungszulagen werden </a:t>
            </a:r>
            <a:r>
              <a:rPr lang="de-DE" b="1" dirty="0" smtClean="0"/>
              <a:t>von den Arbeitgebern finanziert</a:t>
            </a:r>
            <a:r>
              <a:rPr lang="de-DE" dirty="0" smtClean="0"/>
              <a:t>.</a:t>
            </a:r>
          </a:p>
          <a:p>
            <a:pPr marL="285750" indent="-285750"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de-DE" dirty="0" smtClean="0"/>
              <a:t>Basel-Stadt liegt mit Zulagen von min. 200 Franken (Kinder) / </a:t>
            </a:r>
            <a:br>
              <a:rPr lang="de-DE" dirty="0" smtClean="0"/>
            </a:br>
            <a:r>
              <a:rPr lang="de-DE" dirty="0" smtClean="0"/>
              <a:t>250 Franken (Auszubildende) auf dem </a:t>
            </a:r>
            <a:r>
              <a:rPr lang="de-DE" b="1" dirty="0" smtClean="0"/>
              <a:t>absoluten Minimum</a:t>
            </a:r>
            <a:r>
              <a:rPr lang="de-DE" dirty="0" smtClean="0"/>
              <a:t>.</a:t>
            </a:r>
          </a:p>
          <a:p>
            <a:pPr>
              <a:spcAft>
                <a:spcPts val="0"/>
              </a:spcAft>
            </a:pPr>
            <a:endParaRPr lang="de-DE" dirty="0" smtClean="0"/>
          </a:p>
          <a:p>
            <a:pPr>
              <a:spcAft>
                <a:spcPts val="0"/>
              </a:spcAft>
            </a:pPr>
            <a:r>
              <a:rPr lang="de-DE" u="sng" dirty="0" err="1" smtClean="0"/>
              <a:t>Massnahme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pPr marL="285750" indent="-285750"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de-DE" dirty="0" smtClean="0"/>
              <a:t>Die Kinder- und Ausbildungszulagen werden </a:t>
            </a:r>
            <a:r>
              <a:rPr lang="de-DE" b="1" dirty="0" smtClean="0"/>
              <a:t>um 100 Franken erhöht</a:t>
            </a:r>
            <a:r>
              <a:rPr lang="de-DE" dirty="0" smtClean="0"/>
              <a:t>.</a:t>
            </a:r>
          </a:p>
          <a:p>
            <a:pPr marL="285750" indent="-285750"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de-DE" dirty="0" smtClean="0"/>
              <a:t>Nach der Erhöhung liegt der Kanton Basel-Stadt auf der Höhe des Kantons Zug, aber unterhalb vieler </a:t>
            </a:r>
            <a:r>
              <a:rPr lang="de-DE" dirty="0" err="1" smtClean="0"/>
              <a:t>westschweizer</a:t>
            </a:r>
            <a:r>
              <a:rPr lang="de-DE" dirty="0" smtClean="0"/>
              <a:t> Kantone. </a:t>
            </a:r>
          </a:p>
          <a:p>
            <a:pPr>
              <a:spcAft>
                <a:spcPts val="0"/>
              </a:spcAft>
            </a:pPr>
            <a:endParaRPr lang="de-DE" dirty="0"/>
          </a:p>
          <a:p>
            <a:pPr>
              <a:spcAft>
                <a:spcPts val="0"/>
              </a:spcAft>
            </a:pPr>
            <a:r>
              <a:rPr lang="de-DE" dirty="0" smtClean="0"/>
              <a:t> </a:t>
            </a:r>
          </a:p>
          <a:p>
            <a:pPr marL="285750" indent="-285750">
              <a:spcAft>
                <a:spcPts val="0"/>
              </a:spcAft>
              <a:buFont typeface="Symbol" panose="05050102010706020507" pitchFamily="18" charset="2"/>
              <a:buChar char="-"/>
            </a:pPr>
            <a:endParaRPr lang="de-DE" b="1" dirty="0"/>
          </a:p>
          <a:p>
            <a:pPr>
              <a:spcAft>
                <a:spcPts val="0"/>
              </a:spcAft>
            </a:pPr>
            <a:endParaRPr lang="de-CH" b="1" dirty="0"/>
          </a:p>
        </p:txBody>
      </p:sp>
      <p:sp>
        <p:nvSpPr>
          <p:cNvPr id="11" name="Textfeld 10"/>
          <p:cNvSpPr txBox="1"/>
          <p:nvPr/>
        </p:nvSpPr>
        <p:spPr>
          <a:xfrm>
            <a:off x="591681" y="5517232"/>
            <a:ext cx="8136904" cy="64633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  <a:tabLst>
                <a:tab pos="358775" algn="l"/>
              </a:tabLst>
            </a:pPr>
            <a:r>
              <a:rPr lang="de-DE" dirty="0" smtClean="0">
                <a:sym typeface="Wingdings" panose="05000000000000000000" pitchFamily="2" charset="2"/>
              </a:rPr>
              <a:t> 	</a:t>
            </a:r>
            <a:r>
              <a:rPr lang="de-DE" dirty="0" smtClean="0"/>
              <a:t>Mit der </a:t>
            </a:r>
            <a:r>
              <a:rPr lang="de-DE" dirty="0" err="1" smtClean="0"/>
              <a:t>Massnahme</a:t>
            </a:r>
            <a:r>
              <a:rPr lang="de-DE" dirty="0" smtClean="0"/>
              <a:t> wird </a:t>
            </a:r>
            <a:r>
              <a:rPr lang="de-DE" b="1" dirty="0" smtClean="0"/>
              <a:t>ein Teil der Einsparungen der Unternehmen 	an die Arbeitnehmenden</a:t>
            </a:r>
            <a:r>
              <a:rPr lang="de-DE" dirty="0" smtClean="0"/>
              <a:t> weitergegeben.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2324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uppieren 44"/>
          <p:cNvGrpSpPr/>
          <p:nvPr/>
        </p:nvGrpSpPr>
        <p:grpSpPr>
          <a:xfrm>
            <a:off x="791907" y="3279059"/>
            <a:ext cx="1901461" cy="1237549"/>
            <a:chOff x="5348773" y="1232539"/>
            <a:chExt cx="1901461" cy="1237549"/>
          </a:xfrm>
        </p:grpSpPr>
        <p:sp>
          <p:nvSpPr>
            <p:cNvPr id="49" name="Abgerundetes Rechteck 48"/>
            <p:cNvSpPr/>
            <p:nvPr/>
          </p:nvSpPr>
          <p:spPr>
            <a:xfrm>
              <a:off x="5348773" y="1232539"/>
              <a:ext cx="1901461" cy="1237549"/>
            </a:xfrm>
            <a:prstGeom prst="roundRect">
              <a:avLst>
                <a:gd name="adj" fmla="val 10000"/>
              </a:avLst>
            </a:prstGeom>
            <a:solidFill>
              <a:schemeClr val="bg2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0" name="Abgerundetes Rechteck 4"/>
            <p:cNvSpPr/>
            <p:nvPr/>
          </p:nvSpPr>
          <p:spPr>
            <a:xfrm>
              <a:off x="5385020" y="1268786"/>
              <a:ext cx="1828967" cy="116505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3020" tIns="24765" rIns="33020" bIns="2476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CH" sz="1300" kern="1200" dirty="0" smtClean="0">
                  <a:solidFill>
                    <a:schemeClr val="tx1"/>
                  </a:solidFill>
                </a:rPr>
                <a:t>Erhöhung des Kantonsanteils an der  direkten Bundessteuer</a:t>
              </a:r>
              <a:endParaRPr lang="de-CH" sz="13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6" name="Gruppieren 45"/>
          <p:cNvGrpSpPr/>
          <p:nvPr/>
        </p:nvGrpSpPr>
        <p:grpSpPr>
          <a:xfrm>
            <a:off x="791907" y="4707001"/>
            <a:ext cx="1901461" cy="1237549"/>
            <a:chOff x="5348773" y="2660481"/>
            <a:chExt cx="1901461" cy="1237549"/>
          </a:xfrm>
        </p:grpSpPr>
        <p:sp>
          <p:nvSpPr>
            <p:cNvPr id="47" name="Abgerundetes Rechteck 46"/>
            <p:cNvSpPr/>
            <p:nvPr/>
          </p:nvSpPr>
          <p:spPr>
            <a:xfrm>
              <a:off x="5348773" y="2660481"/>
              <a:ext cx="1901461" cy="1237549"/>
            </a:xfrm>
            <a:prstGeom prst="roundRect">
              <a:avLst>
                <a:gd name="adj" fmla="val 10000"/>
              </a:avLst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8" name="Abgerundetes Rechteck 6"/>
            <p:cNvSpPr/>
            <p:nvPr/>
          </p:nvSpPr>
          <p:spPr>
            <a:xfrm>
              <a:off x="5385020" y="2696728"/>
              <a:ext cx="1828967" cy="116505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3020" tIns="24765" rIns="33020" bIns="2476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CH" sz="1300" kern="1200" dirty="0" smtClean="0"/>
                <a:t>Reform des Nationalen Finanzausgleichs</a:t>
              </a:r>
              <a:endParaRPr lang="de-CH" sz="1300" kern="1200" dirty="0"/>
            </a:p>
          </p:txBody>
        </p:sp>
      </p:grpSp>
      <p:grpSp>
        <p:nvGrpSpPr>
          <p:cNvPr id="21" name="Gruppieren 20"/>
          <p:cNvGrpSpPr/>
          <p:nvPr/>
        </p:nvGrpSpPr>
        <p:grpSpPr>
          <a:xfrm>
            <a:off x="589969" y="1987571"/>
            <a:ext cx="2376826" cy="4104456"/>
            <a:chOff x="2556002" y="0"/>
            <a:chExt cx="2376826" cy="4104456"/>
          </a:xfrm>
        </p:grpSpPr>
        <p:sp>
          <p:nvSpPr>
            <p:cNvPr id="39" name="Abgerundetes Rechteck 38"/>
            <p:cNvSpPr/>
            <p:nvPr/>
          </p:nvSpPr>
          <p:spPr>
            <a:xfrm>
              <a:off x="2556002" y="0"/>
              <a:ext cx="2376826" cy="4104456"/>
            </a:xfrm>
            <a:prstGeom prst="roundRect">
              <a:avLst>
                <a:gd name="adj" fmla="val 10000"/>
              </a:avLst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0" name="Abgerundetes Rechteck 4"/>
            <p:cNvSpPr/>
            <p:nvPr/>
          </p:nvSpPr>
          <p:spPr>
            <a:xfrm>
              <a:off x="2556002" y="0"/>
              <a:ext cx="2376826" cy="12313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CH" sz="1800" kern="1200" dirty="0" smtClean="0"/>
                <a:t>(3)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CH" sz="1800" kern="1200" dirty="0" smtClean="0"/>
                <a:t>Ausgleich für den Kanton (Element der Bundesreform)</a:t>
              </a:r>
              <a:endParaRPr lang="de-CH" sz="2600" kern="1200" dirty="0"/>
            </a:p>
          </p:txBody>
        </p:sp>
      </p:grp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611560" y="1340768"/>
            <a:ext cx="8137525" cy="369887"/>
          </a:xfrm>
        </p:spPr>
        <p:txBody>
          <a:bodyPr/>
          <a:lstStyle/>
          <a:p>
            <a:r>
              <a:rPr lang="de-CH" dirty="0" smtClean="0"/>
              <a:t>Dritte Säule: Ausgleich für den Kanton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CH" smtClean="0"/>
              <a:t>Unternehmenssteuerreform III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CH" smtClean="0"/>
              <a:t>|  </a:t>
            </a:r>
            <a:fld id="{3D0115F6-3732-4596-8F7F-D24D614B2713}" type="slidenum">
              <a:rPr lang="de-CH" smtClean="0"/>
              <a:pPr/>
              <a:t>12</a:t>
            </a:fld>
            <a:endParaRPr lang="de-CH" dirty="0"/>
          </a:p>
        </p:txBody>
      </p:sp>
      <p:cxnSp>
        <p:nvCxnSpPr>
          <p:cNvPr id="8" name="Gerade Verbindung mit Pfeil 7"/>
          <p:cNvCxnSpPr>
            <a:stCxn id="48" idx="3"/>
          </p:cNvCxnSpPr>
          <p:nvPr/>
        </p:nvCxnSpPr>
        <p:spPr>
          <a:xfrm>
            <a:off x="2657121" y="5325776"/>
            <a:ext cx="546727" cy="0"/>
          </a:xfrm>
          <a:prstGeom prst="straightConnector1">
            <a:avLst/>
          </a:prstGeom>
          <a:ln w="25400">
            <a:solidFill>
              <a:schemeClr val="bg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24"/>
          <p:cNvCxnSpPr>
            <a:endCxn id="31" idx="1"/>
          </p:cNvCxnSpPr>
          <p:nvPr/>
        </p:nvCxnSpPr>
        <p:spPr>
          <a:xfrm flipV="1">
            <a:off x="2573625" y="3897834"/>
            <a:ext cx="630223" cy="1"/>
          </a:xfrm>
          <a:prstGeom prst="straightConnector1">
            <a:avLst/>
          </a:prstGeom>
          <a:ln w="25400">
            <a:solidFill>
              <a:schemeClr val="bg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Abgerundetes Rechteck 29"/>
          <p:cNvSpPr/>
          <p:nvPr/>
        </p:nvSpPr>
        <p:spPr>
          <a:xfrm>
            <a:off x="3210609" y="4743248"/>
            <a:ext cx="2723661" cy="1165054"/>
          </a:xfrm>
          <a:prstGeom prst="round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400" dirty="0" smtClean="0">
                <a:solidFill>
                  <a:schemeClr val="tx1"/>
                </a:solidFill>
              </a:rPr>
              <a:t>Reduktion des Gewichts der Unternehmensgewinne und</a:t>
            </a:r>
            <a:r>
              <a:rPr lang="de-CH" sz="1000" dirty="0" smtClean="0">
                <a:solidFill>
                  <a:schemeClr val="tx1"/>
                </a:solidFill>
              </a:rPr>
              <a:t> </a:t>
            </a:r>
            <a:r>
              <a:rPr lang="de-CH" sz="1400" dirty="0">
                <a:solidFill>
                  <a:schemeClr val="tx1"/>
                </a:solidFill>
              </a:rPr>
              <a:t/>
            </a:r>
            <a:br>
              <a:rPr lang="de-CH" sz="1400" dirty="0">
                <a:solidFill>
                  <a:schemeClr val="tx1"/>
                </a:solidFill>
              </a:rPr>
            </a:br>
            <a:r>
              <a:rPr lang="de-CH" sz="1400" dirty="0" smtClean="0">
                <a:solidFill>
                  <a:schemeClr val="tx1"/>
                </a:solidFill>
              </a:rPr>
              <a:t>Berücksichtigung der Patentbox</a:t>
            </a:r>
            <a:endParaRPr lang="de-CH" sz="1400" dirty="0">
              <a:solidFill>
                <a:schemeClr val="tx1"/>
              </a:solidFill>
            </a:endParaRPr>
          </a:p>
        </p:txBody>
      </p:sp>
      <p:sp>
        <p:nvSpPr>
          <p:cNvPr id="31" name="Abgerundetes Rechteck 30"/>
          <p:cNvSpPr/>
          <p:nvPr/>
        </p:nvSpPr>
        <p:spPr>
          <a:xfrm>
            <a:off x="3203848" y="3501790"/>
            <a:ext cx="2723661" cy="792088"/>
          </a:xfrm>
          <a:prstGeom prst="round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400" dirty="0" smtClean="0">
                <a:solidFill>
                  <a:schemeClr val="tx1"/>
                </a:solidFill>
              </a:rPr>
              <a:t>Erhöhung von 17% auf 21.2%</a:t>
            </a:r>
            <a:endParaRPr lang="de-CH" sz="1400" dirty="0">
              <a:solidFill>
                <a:schemeClr val="tx1"/>
              </a:solidFill>
            </a:endParaRPr>
          </a:p>
        </p:txBody>
      </p:sp>
      <p:sp>
        <p:nvSpPr>
          <p:cNvPr id="18" name="Pfeil nach rechts 17"/>
          <p:cNvSpPr/>
          <p:nvPr/>
        </p:nvSpPr>
        <p:spPr>
          <a:xfrm>
            <a:off x="6107495" y="4156568"/>
            <a:ext cx="504056" cy="720080"/>
          </a:xfrm>
          <a:prstGeom prst="rightArrow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9" name="Textfeld 18"/>
          <p:cNvSpPr txBox="1"/>
          <p:nvPr/>
        </p:nvSpPr>
        <p:spPr>
          <a:xfrm>
            <a:off x="6804248" y="3840430"/>
            <a:ext cx="2088232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AutoNum type="arabicPeriod"/>
            </a:pPr>
            <a:r>
              <a:rPr lang="de-CH" sz="1600" dirty="0" smtClean="0"/>
              <a:t>Mehreinnahmen des Kantons von 50 Mio. Franken </a:t>
            </a: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de-CH" sz="1600" dirty="0" smtClean="0"/>
              <a:t>Entlastung des Kantons um </a:t>
            </a:r>
            <a:br>
              <a:rPr lang="de-CH" sz="1600" dirty="0" smtClean="0"/>
            </a:br>
            <a:r>
              <a:rPr lang="de-CH" sz="1600" dirty="0" smtClean="0"/>
              <a:t>20 Mio. Franken</a:t>
            </a:r>
          </a:p>
        </p:txBody>
      </p:sp>
    </p:spTree>
    <p:extLst>
      <p:ext uri="{BB962C8B-B14F-4D97-AF65-F5344CB8AC3E}">
        <p14:creationId xmlns:p14="http://schemas.microsoft.com/office/powerpoint/2010/main" val="415002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CH" dirty="0" smtClean="0"/>
              <a:t>Auswirkungen auf </a:t>
            </a:r>
            <a:br>
              <a:rPr lang="de-CH" dirty="0" smtClean="0"/>
            </a:br>
            <a:r>
              <a:rPr lang="de-CH" dirty="0" smtClean="0"/>
              <a:t>Unternehmen, Bevölkerung und Kantonsfinanzen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de-CH" smtClean="0"/>
              <a:t>Unternehmenssteuerreform III</a:t>
            </a:r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CH" smtClean="0"/>
              <a:t>|  </a:t>
            </a:r>
            <a:fld id="{C7CB2E82-F11E-4855-AC72-F07F0C7AB2B5}" type="slidenum">
              <a:rPr lang="de-CH" smtClean="0"/>
              <a:pPr/>
              <a:t>13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861717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Rechteck 113"/>
          <p:cNvSpPr/>
          <p:nvPr/>
        </p:nvSpPr>
        <p:spPr>
          <a:xfrm>
            <a:off x="6584366" y="5223117"/>
            <a:ext cx="720080" cy="144000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Unternehmen/Aktionäre: Entlastung um Fr. 100 Mio.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CH" smtClean="0"/>
              <a:t>Unternehmenssteuerreform III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CH" smtClean="0"/>
              <a:t>|  </a:t>
            </a:r>
            <a:fld id="{3D0115F6-3732-4596-8F7F-D24D614B2713}" type="slidenum">
              <a:rPr lang="de-CH" smtClean="0"/>
              <a:pPr/>
              <a:t>14</a:t>
            </a:fld>
            <a:endParaRPr lang="de-CH" dirty="0"/>
          </a:p>
        </p:txBody>
      </p:sp>
      <p:sp>
        <p:nvSpPr>
          <p:cNvPr id="10" name="Rechteck 9"/>
          <p:cNvSpPr/>
          <p:nvPr/>
        </p:nvSpPr>
        <p:spPr>
          <a:xfrm>
            <a:off x="1431800" y="5229216"/>
            <a:ext cx="720080" cy="14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6" name="Rechteck 15"/>
          <p:cNvSpPr/>
          <p:nvPr/>
        </p:nvSpPr>
        <p:spPr>
          <a:xfrm>
            <a:off x="1431800" y="5085216"/>
            <a:ext cx="720080" cy="14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7" name="Rechteck 16"/>
          <p:cNvSpPr/>
          <p:nvPr/>
        </p:nvSpPr>
        <p:spPr>
          <a:xfrm>
            <a:off x="1431800" y="4948538"/>
            <a:ext cx="720080" cy="14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8" name="Rechteck 17"/>
          <p:cNvSpPr/>
          <p:nvPr/>
        </p:nvSpPr>
        <p:spPr>
          <a:xfrm>
            <a:off x="1431800" y="4804538"/>
            <a:ext cx="720080" cy="14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9" name="Rechteck 18"/>
          <p:cNvSpPr/>
          <p:nvPr/>
        </p:nvSpPr>
        <p:spPr>
          <a:xfrm>
            <a:off x="1431800" y="4663159"/>
            <a:ext cx="720080" cy="14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3" name="Rechteck 22"/>
          <p:cNvSpPr/>
          <p:nvPr/>
        </p:nvSpPr>
        <p:spPr>
          <a:xfrm>
            <a:off x="1431800" y="4525080"/>
            <a:ext cx="720080" cy="14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4" name="Rechteck 23"/>
          <p:cNvSpPr/>
          <p:nvPr/>
        </p:nvSpPr>
        <p:spPr>
          <a:xfrm>
            <a:off x="1431800" y="4381080"/>
            <a:ext cx="720080" cy="14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5" name="Rechteck 24"/>
          <p:cNvSpPr/>
          <p:nvPr/>
        </p:nvSpPr>
        <p:spPr>
          <a:xfrm>
            <a:off x="1431800" y="4244402"/>
            <a:ext cx="720080" cy="14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6" name="Rechteck 25"/>
          <p:cNvSpPr/>
          <p:nvPr/>
        </p:nvSpPr>
        <p:spPr>
          <a:xfrm>
            <a:off x="1431800" y="4100402"/>
            <a:ext cx="720080" cy="14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7" name="Rechteck 26"/>
          <p:cNvSpPr/>
          <p:nvPr/>
        </p:nvSpPr>
        <p:spPr>
          <a:xfrm>
            <a:off x="1431800" y="3959023"/>
            <a:ext cx="720080" cy="14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8" name="Rechteck 27"/>
          <p:cNvSpPr/>
          <p:nvPr/>
        </p:nvSpPr>
        <p:spPr>
          <a:xfrm>
            <a:off x="1431800" y="3813129"/>
            <a:ext cx="720080" cy="14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58" name="Rechteck 57"/>
          <p:cNvSpPr/>
          <p:nvPr/>
        </p:nvSpPr>
        <p:spPr>
          <a:xfrm>
            <a:off x="2439536" y="3668234"/>
            <a:ext cx="720080" cy="14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59" name="Rechteck 58"/>
          <p:cNvSpPr/>
          <p:nvPr/>
        </p:nvSpPr>
        <p:spPr>
          <a:xfrm>
            <a:off x="2439536" y="3524234"/>
            <a:ext cx="720080" cy="14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60" name="Rechteck 59"/>
          <p:cNvSpPr/>
          <p:nvPr/>
        </p:nvSpPr>
        <p:spPr>
          <a:xfrm>
            <a:off x="2439536" y="3387556"/>
            <a:ext cx="720080" cy="14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61" name="Rechteck 60"/>
          <p:cNvSpPr/>
          <p:nvPr/>
        </p:nvSpPr>
        <p:spPr>
          <a:xfrm>
            <a:off x="2439536" y="3243556"/>
            <a:ext cx="720080" cy="14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62" name="Rechteck 61"/>
          <p:cNvSpPr/>
          <p:nvPr/>
        </p:nvSpPr>
        <p:spPr>
          <a:xfrm>
            <a:off x="2439536" y="3102177"/>
            <a:ext cx="720080" cy="14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63" name="Rechteck 62"/>
          <p:cNvSpPr/>
          <p:nvPr/>
        </p:nvSpPr>
        <p:spPr>
          <a:xfrm>
            <a:off x="2439536" y="2958124"/>
            <a:ext cx="720080" cy="14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64" name="Rechteck 63"/>
          <p:cNvSpPr/>
          <p:nvPr/>
        </p:nvSpPr>
        <p:spPr>
          <a:xfrm>
            <a:off x="2439536" y="2814124"/>
            <a:ext cx="720080" cy="14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65" name="Rechteck 64"/>
          <p:cNvSpPr/>
          <p:nvPr/>
        </p:nvSpPr>
        <p:spPr>
          <a:xfrm>
            <a:off x="2439536" y="2677446"/>
            <a:ext cx="720080" cy="14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66" name="Rechteck 65"/>
          <p:cNvSpPr/>
          <p:nvPr/>
        </p:nvSpPr>
        <p:spPr>
          <a:xfrm>
            <a:off x="2439536" y="2533446"/>
            <a:ext cx="720080" cy="14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67" name="Rechteck 66"/>
          <p:cNvSpPr/>
          <p:nvPr/>
        </p:nvSpPr>
        <p:spPr>
          <a:xfrm>
            <a:off x="3447648" y="2818825"/>
            <a:ext cx="720080" cy="144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68" name="Rechteck 67"/>
          <p:cNvSpPr/>
          <p:nvPr/>
        </p:nvSpPr>
        <p:spPr>
          <a:xfrm>
            <a:off x="3447648" y="2674825"/>
            <a:ext cx="720080" cy="144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69" name="Rechteck 68"/>
          <p:cNvSpPr/>
          <p:nvPr/>
        </p:nvSpPr>
        <p:spPr>
          <a:xfrm>
            <a:off x="3447648" y="2533446"/>
            <a:ext cx="720080" cy="144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77" name="Rechteck 76"/>
          <p:cNvSpPr/>
          <p:nvPr/>
        </p:nvSpPr>
        <p:spPr>
          <a:xfrm>
            <a:off x="4455760" y="3808924"/>
            <a:ext cx="720080" cy="144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78" name="Rechteck 77"/>
          <p:cNvSpPr/>
          <p:nvPr/>
        </p:nvSpPr>
        <p:spPr>
          <a:xfrm>
            <a:off x="4455760" y="3667545"/>
            <a:ext cx="720080" cy="144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79" name="Rechteck 78"/>
          <p:cNvSpPr/>
          <p:nvPr/>
        </p:nvSpPr>
        <p:spPr>
          <a:xfrm>
            <a:off x="4455760" y="3526166"/>
            <a:ext cx="720080" cy="144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80" name="Rechteck 79"/>
          <p:cNvSpPr/>
          <p:nvPr/>
        </p:nvSpPr>
        <p:spPr>
          <a:xfrm>
            <a:off x="4455760" y="3382166"/>
            <a:ext cx="720080" cy="144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81" name="Rechteck 80"/>
          <p:cNvSpPr/>
          <p:nvPr/>
        </p:nvSpPr>
        <p:spPr>
          <a:xfrm>
            <a:off x="4455760" y="3245488"/>
            <a:ext cx="720080" cy="144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82" name="Rechteck 81"/>
          <p:cNvSpPr/>
          <p:nvPr/>
        </p:nvSpPr>
        <p:spPr>
          <a:xfrm>
            <a:off x="4455760" y="3101488"/>
            <a:ext cx="720080" cy="144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83" name="Rechteck 82"/>
          <p:cNvSpPr/>
          <p:nvPr/>
        </p:nvSpPr>
        <p:spPr>
          <a:xfrm>
            <a:off x="4455760" y="2958124"/>
            <a:ext cx="720080" cy="144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94" name="Textfeld 93"/>
          <p:cNvSpPr txBox="1"/>
          <p:nvPr/>
        </p:nvSpPr>
        <p:spPr>
          <a:xfrm>
            <a:off x="1431800" y="3498268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smtClean="0"/>
              <a:t>+110</a:t>
            </a:r>
            <a:endParaRPr lang="de-CH" sz="1600" dirty="0" err="1" smtClean="0"/>
          </a:p>
        </p:txBody>
      </p:sp>
      <p:sp>
        <p:nvSpPr>
          <p:cNvPr id="95" name="Textfeld 94"/>
          <p:cNvSpPr txBox="1"/>
          <p:nvPr/>
        </p:nvSpPr>
        <p:spPr>
          <a:xfrm>
            <a:off x="2439536" y="2199974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smtClean="0"/>
              <a:t>+90</a:t>
            </a:r>
            <a:endParaRPr lang="de-CH" sz="1600" dirty="0" err="1" smtClean="0"/>
          </a:p>
        </p:txBody>
      </p:sp>
      <p:sp>
        <p:nvSpPr>
          <p:cNvPr id="96" name="Textfeld 95"/>
          <p:cNvSpPr txBox="1"/>
          <p:nvPr/>
        </p:nvSpPr>
        <p:spPr>
          <a:xfrm>
            <a:off x="3447648" y="2205986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smtClean="0"/>
              <a:t>-30</a:t>
            </a:r>
            <a:endParaRPr lang="de-CH" sz="1600" dirty="0" err="1" smtClean="0"/>
          </a:p>
        </p:txBody>
      </p:sp>
      <p:sp>
        <p:nvSpPr>
          <p:cNvPr id="97" name="Textfeld 96"/>
          <p:cNvSpPr txBox="1"/>
          <p:nvPr/>
        </p:nvSpPr>
        <p:spPr>
          <a:xfrm>
            <a:off x="4455760" y="2624271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smtClean="0"/>
              <a:t>-70</a:t>
            </a:r>
            <a:endParaRPr lang="de-CH" sz="1600" dirty="0" err="1" smtClean="0"/>
          </a:p>
        </p:txBody>
      </p:sp>
      <p:cxnSp>
        <p:nvCxnSpPr>
          <p:cNvPr id="100" name="Gerade Verbindung mit Pfeil 99"/>
          <p:cNvCxnSpPr/>
          <p:nvPr/>
        </p:nvCxnSpPr>
        <p:spPr>
          <a:xfrm flipV="1">
            <a:off x="1143768" y="2205986"/>
            <a:ext cx="0" cy="316113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feld 103"/>
          <p:cNvSpPr txBox="1"/>
          <p:nvPr/>
        </p:nvSpPr>
        <p:spPr>
          <a:xfrm>
            <a:off x="539552" y="1781945"/>
            <a:ext cx="15841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/>
              <a:t>Entlastung (Mio.) </a:t>
            </a:r>
            <a:endParaRPr lang="de-CH" sz="1400" dirty="0" err="1" smtClean="0"/>
          </a:p>
        </p:txBody>
      </p:sp>
      <p:cxnSp>
        <p:nvCxnSpPr>
          <p:cNvPr id="106" name="Gerade Verbindung mit Pfeil 105"/>
          <p:cNvCxnSpPr/>
          <p:nvPr/>
        </p:nvCxnSpPr>
        <p:spPr>
          <a:xfrm>
            <a:off x="1143768" y="5373216"/>
            <a:ext cx="0" cy="57606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feld 106"/>
          <p:cNvSpPr txBox="1"/>
          <p:nvPr/>
        </p:nvSpPr>
        <p:spPr>
          <a:xfrm>
            <a:off x="539552" y="5935910"/>
            <a:ext cx="15841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/>
              <a:t>Belastung (Mio.) </a:t>
            </a:r>
            <a:endParaRPr lang="de-CH" sz="1400" dirty="0" err="1" smtClean="0"/>
          </a:p>
        </p:txBody>
      </p:sp>
      <p:sp>
        <p:nvSpPr>
          <p:cNvPr id="108" name="Textfeld 107"/>
          <p:cNvSpPr txBox="1"/>
          <p:nvPr/>
        </p:nvSpPr>
        <p:spPr>
          <a:xfrm>
            <a:off x="1287972" y="5373216"/>
            <a:ext cx="1007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/>
              <a:t>Gewinn-steuer</a:t>
            </a:r>
            <a:endParaRPr lang="de-CH" sz="1400" dirty="0" err="1" smtClean="0"/>
          </a:p>
        </p:txBody>
      </p:sp>
      <p:sp>
        <p:nvSpPr>
          <p:cNvPr id="109" name="Textfeld 108"/>
          <p:cNvSpPr txBox="1"/>
          <p:nvPr/>
        </p:nvSpPr>
        <p:spPr>
          <a:xfrm>
            <a:off x="2295708" y="5373216"/>
            <a:ext cx="1007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/>
              <a:t>Kapital-steuer</a:t>
            </a:r>
            <a:endParaRPr lang="de-CH" sz="1400" dirty="0" err="1" smtClean="0"/>
          </a:p>
        </p:txBody>
      </p:sp>
      <p:sp>
        <p:nvSpPr>
          <p:cNvPr id="110" name="Textfeld 109"/>
          <p:cNvSpPr txBox="1"/>
          <p:nvPr/>
        </p:nvSpPr>
        <p:spPr>
          <a:xfrm>
            <a:off x="3303820" y="5373216"/>
            <a:ext cx="1007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err="1" smtClean="0"/>
              <a:t>Divi-denden</a:t>
            </a:r>
            <a:endParaRPr lang="de-CH" sz="1400" dirty="0" err="1" smtClean="0"/>
          </a:p>
        </p:txBody>
      </p:sp>
      <p:sp>
        <p:nvSpPr>
          <p:cNvPr id="111" name="Textfeld 110"/>
          <p:cNvSpPr txBox="1"/>
          <p:nvPr/>
        </p:nvSpPr>
        <p:spPr>
          <a:xfrm>
            <a:off x="4171253" y="5367117"/>
            <a:ext cx="13573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/>
              <a:t>Kinder- und Ausbildungs-zulagen</a:t>
            </a:r>
            <a:endParaRPr lang="de-CH" sz="1400" dirty="0" err="1" smtClean="0"/>
          </a:p>
        </p:txBody>
      </p:sp>
      <p:sp>
        <p:nvSpPr>
          <p:cNvPr id="115" name="Rechteck 114"/>
          <p:cNvSpPr/>
          <p:nvPr/>
        </p:nvSpPr>
        <p:spPr>
          <a:xfrm>
            <a:off x="6584366" y="5079117"/>
            <a:ext cx="720080" cy="144000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16" name="Rechteck 115"/>
          <p:cNvSpPr/>
          <p:nvPr/>
        </p:nvSpPr>
        <p:spPr>
          <a:xfrm>
            <a:off x="6584366" y="4942439"/>
            <a:ext cx="720080" cy="144000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17" name="Rechteck 116"/>
          <p:cNvSpPr/>
          <p:nvPr/>
        </p:nvSpPr>
        <p:spPr>
          <a:xfrm>
            <a:off x="6584366" y="4798439"/>
            <a:ext cx="720080" cy="144000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18" name="Rechteck 117"/>
          <p:cNvSpPr/>
          <p:nvPr/>
        </p:nvSpPr>
        <p:spPr>
          <a:xfrm>
            <a:off x="6584366" y="4657060"/>
            <a:ext cx="720080" cy="144000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19" name="Rechteck 118"/>
          <p:cNvSpPr/>
          <p:nvPr/>
        </p:nvSpPr>
        <p:spPr>
          <a:xfrm>
            <a:off x="6584366" y="4518981"/>
            <a:ext cx="720080" cy="144000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20" name="Rechteck 119"/>
          <p:cNvSpPr/>
          <p:nvPr/>
        </p:nvSpPr>
        <p:spPr>
          <a:xfrm>
            <a:off x="6584366" y="4374981"/>
            <a:ext cx="720080" cy="144000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21" name="Rechteck 120"/>
          <p:cNvSpPr/>
          <p:nvPr/>
        </p:nvSpPr>
        <p:spPr>
          <a:xfrm>
            <a:off x="6584366" y="4238303"/>
            <a:ext cx="720080" cy="144000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22" name="Rechteck 121"/>
          <p:cNvSpPr/>
          <p:nvPr/>
        </p:nvSpPr>
        <p:spPr>
          <a:xfrm>
            <a:off x="6584366" y="4094303"/>
            <a:ext cx="720080" cy="144000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23" name="Rechteck 122"/>
          <p:cNvSpPr/>
          <p:nvPr/>
        </p:nvSpPr>
        <p:spPr>
          <a:xfrm>
            <a:off x="6584366" y="3952924"/>
            <a:ext cx="720080" cy="144000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24" name="Textfeld 123"/>
          <p:cNvSpPr txBox="1"/>
          <p:nvPr/>
        </p:nvSpPr>
        <p:spPr>
          <a:xfrm>
            <a:off x="6584366" y="3618575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+100</a:t>
            </a:r>
            <a:endParaRPr lang="de-CH" sz="1600" b="1" dirty="0" err="1" smtClean="0"/>
          </a:p>
        </p:txBody>
      </p:sp>
      <p:sp>
        <p:nvSpPr>
          <p:cNvPr id="125" name="Textfeld 124"/>
          <p:cNvSpPr txBox="1"/>
          <p:nvPr/>
        </p:nvSpPr>
        <p:spPr>
          <a:xfrm>
            <a:off x="6440538" y="5373216"/>
            <a:ext cx="10077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smtClean="0"/>
              <a:t>Saldo</a:t>
            </a:r>
            <a:endParaRPr lang="de-CH" sz="1400" b="1" dirty="0" err="1" smtClean="0"/>
          </a:p>
        </p:txBody>
      </p:sp>
      <p:cxnSp>
        <p:nvCxnSpPr>
          <p:cNvPr id="127" name="Gerade Verbindung 126"/>
          <p:cNvCxnSpPr/>
          <p:nvPr/>
        </p:nvCxnSpPr>
        <p:spPr>
          <a:xfrm flipH="1">
            <a:off x="2151880" y="3813129"/>
            <a:ext cx="28060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Gerade Verbindung 127"/>
          <p:cNvCxnSpPr/>
          <p:nvPr/>
        </p:nvCxnSpPr>
        <p:spPr>
          <a:xfrm flipH="1">
            <a:off x="3159616" y="2533446"/>
            <a:ext cx="28060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Gerade Verbindung 128"/>
          <p:cNvCxnSpPr/>
          <p:nvPr/>
        </p:nvCxnSpPr>
        <p:spPr>
          <a:xfrm flipH="1">
            <a:off x="4171253" y="2962825"/>
            <a:ext cx="28060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Gerade Verbindung 129"/>
          <p:cNvCxnSpPr/>
          <p:nvPr/>
        </p:nvCxnSpPr>
        <p:spPr>
          <a:xfrm flipH="1">
            <a:off x="5179366" y="3952924"/>
            <a:ext cx="1405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Gerade Verbindung mit Pfeil 100"/>
          <p:cNvCxnSpPr/>
          <p:nvPr/>
        </p:nvCxnSpPr>
        <p:spPr>
          <a:xfrm>
            <a:off x="1143768" y="5367117"/>
            <a:ext cx="6977161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feld 69"/>
          <p:cNvSpPr txBox="1"/>
          <p:nvPr/>
        </p:nvSpPr>
        <p:spPr>
          <a:xfrm>
            <a:off x="539552" y="6237312"/>
            <a:ext cx="77048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050" dirty="0" smtClean="0"/>
              <a:t>Quelle: Ratschlag «Umsetzung der Unternehmenssteuerreform im Kanton Basel-Stadt», Abbildung 3, S. 9 </a:t>
            </a:r>
            <a:endParaRPr lang="de-CH" sz="1050" b="1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6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Bevölkerung: Entlastung um Fr. 110 Mio.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CH" smtClean="0"/>
              <a:t>Unternehmenssteuerreform III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CH" smtClean="0"/>
              <a:t>|  </a:t>
            </a:r>
            <a:fld id="{3D0115F6-3732-4596-8F7F-D24D614B2713}" type="slidenum">
              <a:rPr lang="de-CH" smtClean="0"/>
              <a:pPr/>
              <a:t>15</a:t>
            </a:fld>
            <a:endParaRPr lang="de-CH" dirty="0"/>
          </a:p>
        </p:txBody>
      </p:sp>
      <p:sp>
        <p:nvSpPr>
          <p:cNvPr id="10" name="Rechteck 9"/>
          <p:cNvSpPr/>
          <p:nvPr/>
        </p:nvSpPr>
        <p:spPr>
          <a:xfrm>
            <a:off x="1407418" y="5229216"/>
            <a:ext cx="720080" cy="14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6" name="Rechteck 15"/>
          <p:cNvSpPr/>
          <p:nvPr/>
        </p:nvSpPr>
        <p:spPr>
          <a:xfrm>
            <a:off x="1407418" y="5085216"/>
            <a:ext cx="720080" cy="14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77" name="Rechteck 76"/>
          <p:cNvSpPr/>
          <p:nvPr/>
        </p:nvSpPr>
        <p:spPr>
          <a:xfrm>
            <a:off x="3423266" y="4683401"/>
            <a:ext cx="720080" cy="14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78" name="Rechteck 77"/>
          <p:cNvSpPr/>
          <p:nvPr/>
        </p:nvSpPr>
        <p:spPr>
          <a:xfrm>
            <a:off x="3423266" y="4542022"/>
            <a:ext cx="720080" cy="14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79" name="Rechteck 78"/>
          <p:cNvSpPr/>
          <p:nvPr/>
        </p:nvSpPr>
        <p:spPr>
          <a:xfrm>
            <a:off x="3423266" y="4400643"/>
            <a:ext cx="720080" cy="14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80" name="Rechteck 79"/>
          <p:cNvSpPr/>
          <p:nvPr/>
        </p:nvSpPr>
        <p:spPr>
          <a:xfrm>
            <a:off x="3423266" y="4256643"/>
            <a:ext cx="720080" cy="14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81" name="Rechteck 80"/>
          <p:cNvSpPr/>
          <p:nvPr/>
        </p:nvSpPr>
        <p:spPr>
          <a:xfrm>
            <a:off x="3423266" y="4119965"/>
            <a:ext cx="720080" cy="14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82" name="Rechteck 81"/>
          <p:cNvSpPr/>
          <p:nvPr/>
        </p:nvSpPr>
        <p:spPr>
          <a:xfrm>
            <a:off x="3423266" y="3975965"/>
            <a:ext cx="720080" cy="14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84" name="Rechteck 83"/>
          <p:cNvSpPr/>
          <p:nvPr/>
        </p:nvSpPr>
        <p:spPr>
          <a:xfrm>
            <a:off x="5439490" y="5223117"/>
            <a:ext cx="720080" cy="144000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85" name="Rechteck 84"/>
          <p:cNvSpPr/>
          <p:nvPr/>
        </p:nvSpPr>
        <p:spPr>
          <a:xfrm>
            <a:off x="5439490" y="5079117"/>
            <a:ext cx="720080" cy="144000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86" name="Rechteck 85"/>
          <p:cNvSpPr/>
          <p:nvPr/>
        </p:nvSpPr>
        <p:spPr>
          <a:xfrm>
            <a:off x="5439490" y="4942439"/>
            <a:ext cx="720080" cy="144000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87" name="Rechteck 86"/>
          <p:cNvSpPr/>
          <p:nvPr/>
        </p:nvSpPr>
        <p:spPr>
          <a:xfrm>
            <a:off x="5439490" y="4798439"/>
            <a:ext cx="720080" cy="144000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88" name="Rechteck 87"/>
          <p:cNvSpPr/>
          <p:nvPr/>
        </p:nvSpPr>
        <p:spPr>
          <a:xfrm>
            <a:off x="5439490" y="4657060"/>
            <a:ext cx="720080" cy="144000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89" name="Rechteck 88"/>
          <p:cNvSpPr/>
          <p:nvPr/>
        </p:nvSpPr>
        <p:spPr>
          <a:xfrm>
            <a:off x="5439490" y="4518981"/>
            <a:ext cx="720080" cy="144000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90" name="Rechteck 89"/>
          <p:cNvSpPr/>
          <p:nvPr/>
        </p:nvSpPr>
        <p:spPr>
          <a:xfrm>
            <a:off x="5439490" y="4374981"/>
            <a:ext cx="720080" cy="144000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91" name="Rechteck 90"/>
          <p:cNvSpPr/>
          <p:nvPr/>
        </p:nvSpPr>
        <p:spPr>
          <a:xfrm>
            <a:off x="5439490" y="4238303"/>
            <a:ext cx="720080" cy="144000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92" name="Rechteck 91"/>
          <p:cNvSpPr/>
          <p:nvPr/>
        </p:nvSpPr>
        <p:spPr>
          <a:xfrm>
            <a:off x="5439490" y="4094303"/>
            <a:ext cx="720080" cy="144000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93" name="Rechteck 92"/>
          <p:cNvSpPr/>
          <p:nvPr/>
        </p:nvSpPr>
        <p:spPr>
          <a:xfrm>
            <a:off x="5439490" y="3952924"/>
            <a:ext cx="720080" cy="144000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94" name="Textfeld 93"/>
          <p:cNvSpPr txBox="1"/>
          <p:nvPr/>
        </p:nvSpPr>
        <p:spPr>
          <a:xfrm>
            <a:off x="1407347" y="4614022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smtClean="0"/>
              <a:t>+30</a:t>
            </a:r>
            <a:endParaRPr lang="de-CH" sz="1600" dirty="0" err="1" smtClean="0"/>
          </a:p>
        </p:txBody>
      </p:sp>
      <p:sp>
        <p:nvSpPr>
          <p:cNvPr id="95" name="Textfeld 94"/>
          <p:cNvSpPr txBox="1"/>
          <p:nvPr/>
        </p:nvSpPr>
        <p:spPr>
          <a:xfrm>
            <a:off x="2415154" y="4479421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smtClean="0"/>
              <a:t>+10</a:t>
            </a:r>
            <a:endParaRPr lang="de-CH" sz="1600" dirty="0" err="1" smtClean="0"/>
          </a:p>
        </p:txBody>
      </p:sp>
      <p:sp>
        <p:nvSpPr>
          <p:cNvPr id="97" name="Textfeld 96"/>
          <p:cNvSpPr txBox="1"/>
          <p:nvPr/>
        </p:nvSpPr>
        <p:spPr>
          <a:xfrm>
            <a:off x="3423266" y="3484785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/>
              <a:t>+</a:t>
            </a:r>
            <a:r>
              <a:rPr lang="de-DE" sz="1600" dirty="0" smtClean="0"/>
              <a:t>70</a:t>
            </a:r>
            <a:endParaRPr lang="de-CH" sz="1600" dirty="0" err="1" smtClean="0"/>
          </a:p>
        </p:txBody>
      </p:sp>
      <p:sp>
        <p:nvSpPr>
          <p:cNvPr id="98" name="Textfeld 97"/>
          <p:cNvSpPr txBox="1"/>
          <p:nvPr/>
        </p:nvSpPr>
        <p:spPr>
          <a:xfrm>
            <a:off x="5439490" y="3470370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+110</a:t>
            </a:r>
            <a:endParaRPr lang="de-CH" sz="1600" b="1" dirty="0" err="1" smtClean="0"/>
          </a:p>
        </p:txBody>
      </p:sp>
      <p:cxnSp>
        <p:nvCxnSpPr>
          <p:cNvPr id="100" name="Gerade Verbindung mit Pfeil 99"/>
          <p:cNvCxnSpPr/>
          <p:nvPr/>
        </p:nvCxnSpPr>
        <p:spPr>
          <a:xfrm flipV="1">
            <a:off x="1119386" y="2205986"/>
            <a:ext cx="0" cy="316113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Gerade Verbindung mit Pfeil 100"/>
          <p:cNvCxnSpPr/>
          <p:nvPr/>
        </p:nvCxnSpPr>
        <p:spPr>
          <a:xfrm>
            <a:off x="1119386" y="5367117"/>
            <a:ext cx="5609009" cy="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feld 103"/>
          <p:cNvSpPr txBox="1"/>
          <p:nvPr/>
        </p:nvSpPr>
        <p:spPr>
          <a:xfrm>
            <a:off x="430560" y="1795315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/>
              <a:t>Entlastung (Mio.)</a:t>
            </a:r>
            <a:endParaRPr lang="de-CH" sz="1400" dirty="0" err="1" smtClean="0"/>
          </a:p>
        </p:txBody>
      </p:sp>
      <p:cxnSp>
        <p:nvCxnSpPr>
          <p:cNvPr id="106" name="Gerade Verbindung mit Pfeil 105"/>
          <p:cNvCxnSpPr/>
          <p:nvPr/>
        </p:nvCxnSpPr>
        <p:spPr>
          <a:xfrm>
            <a:off x="1119386" y="5373216"/>
            <a:ext cx="0" cy="57606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feld 106"/>
          <p:cNvSpPr txBox="1"/>
          <p:nvPr/>
        </p:nvSpPr>
        <p:spPr>
          <a:xfrm>
            <a:off x="465584" y="5949280"/>
            <a:ext cx="1658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/>
              <a:t>Belastung (Mio.) </a:t>
            </a:r>
            <a:endParaRPr lang="de-CH" sz="1400" dirty="0" err="1" smtClean="0"/>
          </a:p>
        </p:txBody>
      </p:sp>
      <p:sp>
        <p:nvSpPr>
          <p:cNvPr id="108" name="Textfeld 107"/>
          <p:cNvSpPr txBox="1"/>
          <p:nvPr/>
        </p:nvSpPr>
        <p:spPr>
          <a:xfrm>
            <a:off x="1119385" y="5373216"/>
            <a:ext cx="1286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/>
              <a:t>Einkommens-steuer</a:t>
            </a:r>
            <a:endParaRPr lang="de-CH" sz="1400" dirty="0" err="1" smtClean="0"/>
          </a:p>
        </p:txBody>
      </p:sp>
      <p:sp>
        <p:nvSpPr>
          <p:cNvPr id="109" name="Textfeld 108"/>
          <p:cNvSpPr txBox="1"/>
          <p:nvPr/>
        </p:nvSpPr>
        <p:spPr>
          <a:xfrm>
            <a:off x="2199224" y="5373216"/>
            <a:ext cx="11519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/>
              <a:t>Prämien-verbilligung</a:t>
            </a:r>
            <a:endParaRPr lang="de-CH" sz="1400" dirty="0" err="1" smtClean="0"/>
          </a:p>
        </p:txBody>
      </p:sp>
      <p:sp>
        <p:nvSpPr>
          <p:cNvPr id="110" name="Textfeld 109"/>
          <p:cNvSpPr txBox="1"/>
          <p:nvPr/>
        </p:nvSpPr>
        <p:spPr>
          <a:xfrm>
            <a:off x="3135235" y="5373216"/>
            <a:ext cx="12889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/>
              <a:t>Kinder- und Ausbildungs-zulagen</a:t>
            </a:r>
            <a:endParaRPr lang="de-CH" sz="1400" dirty="0" err="1" smtClean="0"/>
          </a:p>
        </p:txBody>
      </p:sp>
      <p:sp>
        <p:nvSpPr>
          <p:cNvPr id="112" name="Textfeld 111"/>
          <p:cNvSpPr txBox="1"/>
          <p:nvPr/>
        </p:nvSpPr>
        <p:spPr>
          <a:xfrm>
            <a:off x="5295662" y="5373216"/>
            <a:ext cx="10077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smtClean="0"/>
              <a:t>Saldo</a:t>
            </a:r>
            <a:endParaRPr lang="de-CH" sz="1400" b="1" dirty="0" err="1" smtClean="0"/>
          </a:p>
        </p:txBody>
      </p:sp>
      <p:cxnSp>
        <p:nvCxnSpPr>
          <p:cNvPr id="71" name="Gerade Verbindung 70"/>
          <p:cNvCxnSpPr/>
          <p:nvPr/>
        </p:nvCxnSpPr>
        <p:spPr>
          <a:xfrm flipH="1">
            <a:off x="2127498" y="4956703"/>
            <a:ext cx="28060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Gerade Verbindung 71"/>
          <p:cNvCxnSpPr/>
          <p:nvPr/>
        </p:nvCxnSpPr>
        <p:spPr>
          <a:xfrm flipH="1">
            <a:off x="3125927" y="4822844"/>
            <a:ext cx="28060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 Verbindung 72"/>
          <p:cNvCxnSpPr/>
          <p:nvPr/>
        </p:nvCxnSpPr>
        <p:spPr>
          <a:xfrm flipH="1">
            <a:off x="4146872" y="3823339"/>
            <a:ext cx="12926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hteck 73"/>
          <p:cNvSpPr/>
          <p:nvPr/>
        </p:nvSpPr>
        <p:spPr>
          <a:xfrm>
            <a:off x="5439490" y="3819574"/>
            <a:ext cx="720080" cy="144000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05" name="Rechteck 104"/>
          <p:cNvSpPr/>
          <p:nvPr/>
        </p:nvSpPr>
        <p:spPr>
          <a:xfrm>
            <a:off x="1407347" y="4951802"/>
            <a:ext cx="720080" cy="14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13" name="Rechteck 112"/>
          <p:cNvSpPr/>
          <p:nvPr/>
        </p:nvSpPr>
        <p:spPr>
          <a:xfrm>
            <a:off x="2405847" y="4817975"/>
            <a:ext cx="720080" cy="14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14" name="Rechteck 113"/>
          <p:cNvSpPr/>
          <p:nvPr/>
        </p:nvSpPr>
        <p:spPr>
          <a:xfrm>
            <a:off x="3423347" y="3823405"/>
            <a:ext cx="720080" cy="14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44" name="Textfeld 43"/>
          <p:cNvSpPr txBox="1"/>
          <p:nvPr/>
        </p:nvSpPr>
        <p:spPr>
          <a:xfrm>
            <a:off x="539552" y="6271428"/>
            <a:ext cx="77048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050" dirty="0" smtClean="0"/>
              <a:t>Quelle: Ratschlag «Umsetzung der Unternehmenssteuerreform im Kanton Basel-Stadt», Abbildung 4, S. </a:t>
            </a:r>
            <a:r>
              <a:rPr lang="de-CH" sz="1050" dirty="0"/>
              <a:t>9</a:t>
            </a:r>
            <a:r>
              <a:rPr lang="de-CH" sz="1050" dirty="0" smtClean="0"/>
              <a:t> </a:t>
            </a:r>
            <a:endParaRPr lang="de-CH" sz="1050" b="1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29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628872" y="1340768"/>
            <a:ext cx="8137525" cy="369887"/>
          </a:xfrm>
        </p:spPr>
        <p:txBody>
          <a:bodyPr/>
          <a:lstStyle/>
          <a:p>
            <a:r>
              <a:rPr lang="de-CH" dirty="0" smtClean="0"/>
              <a:t>Kanton: Belastung um Fr. 140 Mio.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CH" dirty="0" smtClean="0"/>
              <a:t>Unternehmenssteuerreform III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CH" smtClean="0"/>
              <a:t>|  </a:t>
            </a:r>
            <a:fld id="{3D0115F6-3732-4596-8F7F-D24D614B2713}" type="slidenum">
              <a:rPr lang="de-CH" smtClean="0"/>
              <a:pPr/>
              <a:t>16</a:t>
            </a:fld>
            <a:endParaRPr lang="de-CH" dirty="0"/>
          </a:p>
        </p:txBody>
      </p:sp>
      <p:grpSp>
        <p:nvGrpSpPr>
          <p:cNvPr id="2" name="Gruppieren 1"/>
          <p:cNvGrpSpPr/>
          <p:nvPr/>
        </p:nvGrpSpPr>
        <p:grpSpPr>
          <a:xfrm>
            <a:off x="467544" y="1795316"/>
            <a:ext cx="8035084" cy="4305598"/>
            <a:chOff x="129177" y="1795315"/>
            <a:chExt cx="8869311" cy="4752619"/>
          </a:xfrm>
        </p:grpSpPr>
        <p:sp>
          <p:nvSpPr>
            <p:cNvPr id="132" name="Rechteck 131"/>
            <p:cNvSpPr/>
            <p:nvPr/>
          </p:nvSpPr>
          <p:spPr>
            <a:xfrm>
              <a:off x="8023002" y="2752536"/>
              <a:ext cx="720080" cy="1440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114" name="Rechteck 113"/>
            <p:cNvSpPr/>
            <p:nvPr/>
          </p:nvSpPr>
          <p:spPr>
            <a:xfrm>
              <a:off x="6001221" y="5583884"/>
              <a:ext cx="720080" cy="1440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10" name="Rechteck 9"/>
            <p:cNvSpPr/>
            <p:nvPr/>
          </p:nvSpPr>
          <p:spPr>
            <a:xfrm>
              <a:off x="971600" y="4156813"/>
              <a:ext cx="720080" cy="144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16" name="Rechteck 15"/>
            <p:cNvSpPr/>
            <p:nvPr/>
          </p:nvSpPr>
          <p:spPr>
            <a:xfrm>
              <a:off x="971600" y="4012813"/>
              <a:ext cx="720080" cy="144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17" name="Rechteck 16"/>
            <p:cNvSpPr/>
            <p:nvPr/>
          </p:nvSpPr>
          <p:spPr>
            <a:xfrm>
              <a:off x="971600" y="3876135"/>
              <a:ext cx="720080" cy="144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18" name="Rechteck 17"/>
            <p:cNvSpPr/>
            <p:nvPr/>
          </p:nvSpPr>
          <p:spPr>
            <a:xfrm>
              <a:off x="971600" y="3732135"/>
              <a:ext cx="720080" cy="144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19" name="Rechteck 18"/>
            <p:cNvSpPr/>
            <p:nvPr/>
          </p:nvSpPr>
          <p:spPr>
            <a:xfrm>
              <a:off x="971600" y="3590756"/>
              <a:ext cx="720080" cy="144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23" name="Rechteck 22"/>
            <p:cNvSpPr/>
            <p:nvPr/>
          </p:nvSpPr>
          <p:spPr>
            <a:xfrm>
              <a:off x="971600" y="3452677"/>
              <a:ext cx="720080" cy="144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24" name="Rechteck 23"/>
            <p:cNvSpPr/>
            <p:nvPr/>
          </p:nvSpPr>
          <p:spPr>
            <a:xfrm>
              <a:off x="971600" y="3308677"/>
              <a:ext cx="720080" cy="144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25" name="Rechteck 24"/>
            <p:cNvSpPr/>
            <p:nvPr/>
          </p:nvSpPr>
          <p:spPr>
            <a:xfrm>
              <a:off x="971600" y="3171999"/>
              <a:ext cx="720080" cy="144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26" name="Rechteck 25"/>
            <p:cNvSpPr/>
            <p:nvPr/>
          </p:nvSpPr>
          <p:spPr>
            <a:xfrm>
              <a:off x="971600" y="3027999"/>
              <a:ext cx="720080" cy="144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27" name="Rechteck 26"/>
            <p:cNvSpPr/>
            <p:nvPr/>
          </p:nvSpPr>
          <p:spPr>
            <a:xfrm>
              <a:off x="971600" y="2886620"/>
              <a:ext cx="720080" cy="144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28" name="Rechteck 27"/>
            <p:cNvSpPr/>
            <p:nvPr/>
          </p:nvSpPr>
          <p:spPr>
            <a:xfrm>
              <a:off x="971600" y="2740726"/>
              <a:ext cx="720080" cy="144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58" name="Rechteck 57"/>
            <p:cNvSpPr/>
            <p:nvPr/>
          </p:nvSpPr>
          <p:spPr>
            <a:xfrm>
              <a:off x="1979336" y="5439884"/>
              <a:ext cx="720080" cy="144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59" name="Rechteck 58"/>
            <p:cNvSpPr/>
            <p:nvPr/>
          </p:nvSpPr>
          <p:spPr>
            <a:xfrm>
              <a:off x="1979336" y="5295884"/>
              <a:ext cx="720080" cy="144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60" name="Rechteck 59"/>
            <p:cNvSpPr/>
            <p:nvPr/>
          </p:nvSpPr>
          <p:spPr>
            <a:xfrm>
              <a:off x="1979336" y="5159206"/>
              <a:ext cx="720080" cy="144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61" name="Rechteck 60"/>
            <p:cNvSpPr/>
            <p:nvPr/>
          </p:nvSpPr>
          <p:spPr>
            <a:xfrm>
              <a:off x="1979336" y="5015206"/>
              <a:ext cx="720080" cy="144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62" name="Rechteck 61"/>
            <p:cNvSpPr/>
            <p:nvPr/>
          </p:nvSpPr>
          <p:spPr>
            <a:xfrm>
              <a:off x="1979336" y="4873827"/>
              <a:ext cx="720080" cy="144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63" name="Rechteck 62"/>
            <p:cNvSpPr/>
            <p:nvPr/>
          </p:nvSpPr>
          <p:spPr>
            <a:xfrm>
              <a:off x="1979336" y="4729774"/>
              <a:ext cx="720080" cy="144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64" name="Rechteck 63"/>
            <p:cNvSpPr/>
            <p:nvPr/>
          </p:nvSpPr>
          <p:spPr>
            <a:xfrm>
              <a:off x="1979336" y="4585774"/>
              <a:ext cx="720080" cy="144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65" name="Rechteck 64"/>
            <p:cNvSpPr/>
            <p:nvPr/>
          </p:nvSpPr>
          <p:spPr>
            <a:xfrm>
              <a:off x="1979336" y="4449096"/>
              <a:ext cx="720080" cy="144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66" name="Rechteck 65"/>
            <p:cNvSpPr/>
            <p:nvPr/>
          </p:nvSpPr>
          <p:spPr>
            <a:xfrm>
              <a:off x="1979336" y="4305096"/>
              <a:ext cx="720080" cy="144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67" name="Rechteck 66"/>
            <p:cNvSpPr/>
            <p:nvPr/>
          </p:nvSpPr>
          <p:spPr>
            <a:xfrm>
              <a:off x="3007369" y="5444585"/>
              <a:ext cx="720080" cy="1440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68" name="Rechteck 67"/>
            <p:cNvSpPr/>
            <p:nvPr/>
          </p:nvSpPr>
          <p:spPr>
            <a:xfrm>
              <a:off x="3007369" y="5300585"/>
              <a:ext cx="720080" cy="1440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69" name="Rechteck 68"/>
            <p:cNvSpPr/>
            <p:nvPr/>
          </p:nvSpPr>
          <p:spPr>
            <a:xfrm>
              <a:off x="3007369" y="5159206"/>
              <a:ext cx="720080" cy="1440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94" name="Textfeld 93"/>
            <p:cNvSpPr txBox="1"/>
            <p:nvPr/>
          </p:nvSpPr>
          <p:spPr>
            <a:xfrm>
              <a:off x="956960" y="4277704"/>
              <a:ext cx="7200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400" dirty="0" smtClean="0"/>
                <a:t>-110</a:t>
              </a:r>
              <a:endParaRPr lang="de-CH" sz="1400" dirty="0" err="1" smtClean="0"/>
            </a:p>
          </p:txBody>
        </p:sp>
        <p:sp>
          <p:nvSpPr>
            <p:cNvPr id="95" name="Textfeld 94"/>
            <p:cNvSpPr txBox="1"/>
            <p:nvPr/>
          </p:nvSpPr>
          <p:spPr>
            <a:xfrm>
              <a:off x="1954965" y="5593108"/>
              <a:ext cx="7200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400" dirty="0" smtClean="0"/>
                <a:t>-90</a:t>
              </a:r>
              <a:endParaRPr lang="de-CH" sz="1400" dirty="0" err="1" smtClean="0"/>
            </a:p>
          </p:txBody>
        </p:sp>
        <p:sp>
          <p:nvSpPr>
            <p:cNvPr id="96" name="Textfeld 95"/>
            <p:cNvSpPr txBox="1"/>
            <p:nvPr/>
          </p:nvSpPr>
          <p:spPr>
            <a:xfrm>
              <a:off x="2974770" y="5588585"/>
              <a:ext cx="7200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400" dirty="0"/>
                <a:t>+</a:t>
              </a:r>
              <a:r>
                <a:rPr lang="de-DE" sz="1400" dirty="0" smtClean="0"/>
                <a:t>30</a:t>
              </a:r>
              <a:endParaRPr lang="de-CH" sz="1400" dirty="0" err="1" smtClean="0"/>
            </a:p>
          </p:txBody>
        </p:sp>
        <p:sp>
          <p:nvSpPr>
            <p:cNvPr id="97" name="Textfeld 96"/>
            <p:cNvSpPr txBox="1"/>
            <p:nvPr/>
          </p:nvSpPr>
          <p:spPr>
            <a:xfrm>
              <a:off x="3961353" y="5593108"/>
              <a:ext cx="7200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400" dirty="0" smtClean="0"/>
                <a:t>-30</a:t>
              </a:r>
              <a:endParaRPr lang="de-CH" sz="1400" dirty="0" err="1" smtClean="0"/>
            </a:p>
          </p:txBody>
        </p:sp>
        <p:cxnSp>
          <p:nvCxnSpPr>
            <p:cNvPr id="100" name="Gerade Verbindung mit Pfeil 99"/>
            <p:cNvCxnSpPr/>
            <p:nvPr/>
          </p:nvCxnSpPr>
          <p:spPr>
            <a:xfrm flipV="1">
              <a:off x="683568" y="2205986"/>
              <a:ext cx="0" cy="316113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Gerade Verbindung mit Pfeil 100"/>
            <p:cNvCxnSpPr/>
            <p:nvPr/>
          </p:nvCxnSpPr>
          <p:spPr>
            <a:xfrm>
              <a:off x="683568" y="2740726"/>
              <a:ext cx="8208912" cy="304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Gerade Verbindung mit Pfeil 105"/>
            <p:cNvCxnSpPr/>
            <p:nvPr/>
          </p:nvCxnSpPr>
          <p:spPr>
            <a:xfrm>
              <a:off x="683568" y="5373216"/>
              <a:ext cx="0" cy="88384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Textfeld 107"/>
            <p:cNvSpPr txBox="1"/>
            <p:nvPr/>
          </p:nvSpPr>
          <p:spPr>
            <a:xfrm>
              <a:off x="877476" y="2223605"/>
              <a:ext cx="100773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200" dirty="0" smtClean="0"/>
                <a:t>Gewinn-steuer</a:t>
              </a:r>
              <a:endParaRPr lang="de-CH" sz="1200" dirty="0" err="1" smtClean="0"/>
            </a:p>
          </p:txBody>
        </p:sp>
        <p:sp>
          <p:nvSpPr>
            <p:cNvPr id="109" name="Textfeld 108"/>
            <p:cNvSpPr txBox="1"/>
            <p:nvPr/>
          </p:nvSpPr>
          <p:spPr>
            <a:xfrm>
              <a:off x="1831285" y="2229316"/>
              <a:ext cx="100773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200" dirty="0" smtClean="0"/>
                <a:t>Kapital-steuer</a:t>
              </a:r>
              <a:endParaRPr lang="de-CH" sz="1200" dirty="0" err="1" smtClean="0"/>
            </a:p>
          </p:txBody>
        </p:sp>
        <p:sp>
          <p:nvSpPr>
            <p:cNvPr id="110" name="Textfeld 109"/>
            <p:cNvSpPr txBox="1"/>
            <p:nvPr/>
          </p:nvSpPr>
          <p:spPr>
            <a:xfrm>
              <a:off x="2864579" y="2229316"/>
              <a:ext cx="100773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200" dirty="0" err="1" smtClean="0"/>
                <a:t>Divi-denden</a:t>
              </a:r>
              <a:endParaRPr lang="de-CH" sz="1200" dirty="0" err="1" smtClean="0"/>
            </a:p>
          </p:txBody>
        </p:sp>
        <p:sp>
          <p:nvSpPr>
            <p:cNvPr id="111" name="Textfeld 110"/>
            <p:cNvSpPr txBox="1"/>
            <p:nvPr/>
          </p:nvSpPr>
          <p:spPr>
            <a:xfrm>
              <a:off x="3725269" y="2229316"/>
              <a:ext cx="12853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200" dirty="0" err="1" smtClean="0"/>
                <a:t>Einkom-menssteuer</a:t>
              </a:r>
              <a:endParaRPr lang="de-CH" sz="1200" dirty="0" err="1" smtClean="0"/>
            </a:p>
          </p:txBody>
        </p:sp>
        <p:sp>
          <p:nvSpPr>
            <p:cNvPr id="115" name="Rechteck 114"/>
            <p:cNvSpPr/>
            <p:nvPr/>
          </p:nvSpPr>
          <p:spPr>
            <a:xfrm>
              <a:off x="6001221" y="5439884"/>
              <a:ext cx="720080" cy="1440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116" name="Rechteck 115"/>
            <p:cNvSpPr/>
            <p:nvPr/>
          </p:nvSpPr>
          <p:spPr>
            <a:xfrm>
              <a:off x="6001221" y="5303206"/>
              <a:ext cx="720080" cy="1440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117" name="Rechteck 116"/>
            <p:cNvSpPr/>
            <p:nvPr/>
          </p:nvSpPr>
          <p:spPr>
            <a:xfrm>
              <a:off x="6001221" y="5159206"/>
              <a:ext cx="720080" cy="1440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118" name="Rechteck 117"/>
            <p:cNvSpPr/>
            <p:nvPr/>
          </p:nvSpPr>
          <p:spPr>
            <a:xfrm>
              <a:off x="6001221" y="5017827"/>
              <a:ext cx="720080" cy="1440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124" name="Textfeld 123"/>
            <p:cNvSpPr txBox="1"/>
            <p:nvPr/>
          </p:nvSpPr>
          <p:spPr>
            <a:xfrm>
              <a:off x="5985017" y="5727884"/>
              <a:ext cx="7200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400" dirty="0" smtClean="0"/>
                <a:t>+50</a:t>
              </a:r>
              <a:endParaRPr lang="de-CH" sz="1400" dirty="0" err="1" smtClean="0"/>
            </a:p>
          </p:txBody>
        </p:sp>
        <p:cxnSp>
          <p:nvCxnSpPr>
            <p:cNvPr id="127" name="Gerade Verbindung 126"/>
            <p:cNvCxnSpPr/>
            <p:nvPr/>
          </p:nvCxnSpPr>
          <p:spPr>
            <a:xfrm flipH="1">
              <a:off x="1698731" y="4300813"/>
              <a:ext cx="28060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Gerade Verbindung 127"/>
            <p:cNvCxnSpPr/>
            <p:nvPr/>
          </p:nvCxnSpPr>
          <p:spPr>
            <a:xfrm flipH="1">
              <a:off x="2706843" y="5583884"/>
              <a:ext cx="28060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Gerade Verbindung 128"/>
            <p:cNvCxnSpPr/>
            <p:nvPr/>
          </p:nvCxnSpPr>
          <p:spPr>
            <a:xfrm flipH="1">
              <a:off x="3727449" y="5169281"/>
              <a:ext cx="28060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feld 69"/>
            <p:cNvSpPr txBox="1"/>
            <p:nvPr/>
          </p:nvSpPr>
          <p:spPr>
            <a:xfrm>
              <a:off x="129177" y="1795315"/>
              <a:ext cx="172819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200" dirty="0" smtClean="0"/>
                <a:t>Entlastung (Mio.)</a:t>
              </a:r>
              <a:endParaRPr lang="de-CH" sz="1200" dirty="0" err="1" smtClean="0"/>
            </a:p>
          </p:txBody>
        </p:sp>
        <p:sp>
          <p:nvSpPr>
            <p:cNvPr id="71" name="Textfeld 70"/>
            <p:cNvSpPr txBox="1"/>
            <p:nvPr/>
          </p:nvSpPr>
          <p:spPr>
            <a:xfrm>
              <a:off x="157355" y="6240157"/>
              <a:ext cx="16581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200" dirty="0" smtClean="0"/>
                <a:t>Belastung (Mio.) </a:t>
              </a:r>
              <a:endParaRPr lang="de-CH" sz="1200" dirty="0" err="1" smtClean="0"/>
            </a:p>
          </p:txBody>
        </p:sp>
        <p:sp>
          <p:nvSpPr>
            <p:cNvPr id="72" name="Rechteck 71"/>
            <p:cNvSpPr/>
            <p:nvPr/>
          </p:nvSpPr>
          <p:spPr>
            <a:xfrm>
              <a:off x="3992153" y="5443945"/>
              <a:ext cx="720080" cy="144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73" name="Rechteck 72"/>
            <p:cNvSpPr/>
            <p:nvPr/>
          </p:nvSpPr>
          <p:spPr>
            <a:xfrm>
              <a:off x="3992153" y="5299945"/>
              <a:ext cx="720080" cy="144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74" name="Rechteck 73"/>
            <p:cNvSpPr/>
            <p:nvPr/>
          </p:nvSpPr>
          <p:spPr>
            <a:xfrm>
              <a:off x="3992153" y="5158566"/>
              <a:ext cx="720080" cy="144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75" name="Rechteck 74"/>
            <p:cNvSpPr/>
            <p:nvPr/>
          </p:nvSpPr>
          <p:spPr>
            <a:xfrm>
              <a:off x="4999771" y="5583884"/>
              <a:ext cx="720080" cy="144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76" name="Textfeld 75"/>
            <p:cNvSpPr txBox="1"/>
            <p:nvPr/>
          </p:nvSpPr>
          <p:spPr>
            <a:xfrm>
              <a:off x="5013196" y="5727884"/>
              <a:ext cx="7200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400" dirty="0" smtClean="0"/>
                <a:t>-10</a:t>
              </a:r>
              <a:endParaRPr lang="de-CH" sz="1400" dirty="0" err="1" smtClean="0"/>
            </a:p>
          </p:txBody>
        </p:sp>
        <p:cxnSp>
          <p:nvCxnSpPr>
            <p:cNvPr id="84" name="Gerade Verbindung 83"/>
            <p:cNvCxnSpPr/>
            <p:nvPr/>
          </p:nvCxnSpPr>
          <p:spPr>
            <a:xfrm flipH="1">
              <a:off x="4719166" y="5579928"/>
              <a:ext cx="28060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feld 84"/>
            <p:cNvSpPr txBox="1"/>
            <p:nvPr/>
          </p:nvSpPr>
          <p:spPr>
            <a:xfrm>
              <a:off x="4692713" y="2229316"/>
              <a:ext cx="12853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200" dirty="0" smtClean="0"/>
                <a:t>Prämien-</a:t>
              </a:r>
              <a:br>
                <a:rPr lang="de-DE" sz="1200" dirty="0" smtClean="0"/>
              </a:br>
              <a:r>
                <a:rPr lang="de-DE" sz="1200" dirty="0" err="1" smtClean="0"/>
                <a:t>verbilligung</a:t>
              </a:r>
              <a:endParaRPr lang="de-CH" sz="1200" dirty="0" err="1" smtClean="0"/>
            </a:p>
          </p:txBody>
        </p:sp>
        <p:sp>
          <p:nvSpPr>
            <p:cNvPr id="86" name="Textfeld 85"/>
            <p:cNvSpPr txBox="1"/>
            <p:nvPr/>
          </p:nvSpPr>
          <p:spPr>
            <a:xfrm>
              <a:off x="5726006" y="2238030"/>
              <a:ext cx="12853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200" dirty="0" smtClean="0"/>
                <a:t>Kantonsanteil</a:t>
              </a:r>
              <a:br>
                <a:rPr lang="de-DE" sz="1200" dirty="0" smtClean="0"/>
              </a:br>
              <a:r>
                <a:rPr lang="de-DE" sz="1200" dirty="0" smtClean="0"/>
                <a:t>dBSt.</a:t>
              </a:r>
              <a:endParaRPr lang="de-CH" sz="1200" dirty="0" err="1" smtClean="0"/>
            </a:p>
          </p:txBody>
        </p:sp>
        <p:sp>
          <p:nvSpPr>
            <p:cNvPr id="87" name="Textfeld 86"/>
            <p:cNvSpPr txBox="1"/>
            <p:nvPr/>
          </p:nvSpPr>
          <p:spPr>
            <a:xfrm>
              <a:off x="6745664" y="2337037"/>
              <a:ext cx="12853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200" dirty="0" smtClean="0"/>
                <a:t>NFA</a:t>
              </a:r>
              <a:endParaRPr lang="de-CH" sz="1200" dirty="0" err="1" smtClean="0"/>
            </a:p>
          </p:txBody>
        </p:sp>
        <p:sp>
          <p:nvSpPr>
            <p:cNvPr id="88" name="Rechteck 87"/>
            <p:cNvSpPr/>
            <p:nvPr/>
          </p:nvSpPr>
          <p:spPr>
            <a:xfrm>
              <a:off x="7020272" y="4887547"/>
              <a:ext cx="720080" cy="1440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89" name="Rechteck 88"/>
            <p:cNvSpPr/>
            <p:nvPr/>
          </p:nvSpPr>
          <p:spPr>
            <a:xfrm>
              <a:off x="7020272" y="4746168"/>
              <a:ext cx="720080" cy="1440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90" name="Textfeld 89"/>
            <p:cNvSpPr txBox="1"/>
            <p:nvPr/>
          </p:nvSpPr>
          <p:spPr>
            <a:xfrm>
              <a:off x="7713108" y="2345752"/>
              <a:ext cx="12853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200" b="1" dirty="0" smtClean="0"/>
                <a:t>Saldo</a:t>
              </a:r>
              <a:endParaRPr lang="de-CH" sz="1200" b="1" dirty="0" err="1" smtClean="0"/>
            </a:p>
          </p:txBody>
        </p:sp>
        <p:cxnSp>
          <p:nvCxnSpPr>
            <p:cNvPr id="91" name="Gerade Verbindung 90"/>
            <p:cNvCxnSpPr/>
            <p:nvPr/>
          </p:nvCxnSpPr>
          <p:spPr>
            <a:xfrm flipH="1">
              <a:off x="5720616" y="5727884"/>
              <a:ext cx="28060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Gerade Verbindung 91"/>
            <p:cNvCxnSpPr/>
            <p:nvPr/>
          </p:nvCxnSpPr>
          <p:spPr>
            <a:xfrm flipH="1">
              <a:off x="6721301" y="5031547"/>
              <a:ext cx="28060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Rechteck 92"/>
            <p:cNvSpPr/>
            <p:nvPr/>
          </p:nvSpPr>
          <p:spPr>
            <a:xfrm>
              <a:off x="8023002" y="4168623"/>
              <a:ext cx="720080" cy="1440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98" name="Rechteck 97"/>
            <p:cNvSpPr/>
            <p:nvPr/>
          </p:nvSpPr>
          <p:spPr>
            <a:xfrm>
              <a:off x="8023002" y="4024623"/>
              <a:ext cx="720080" cy="1440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99" name="Rechteck 98"/>
            <p:cNvSpPr/>
            <p:nvPr/>
          </p:nvSpPr>
          <p:spPr>
            <a:xfrm>
              <a:off x="8023002" y="3887945"/>
              <a:ext cx="720080" cy="1440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102" name="Rechteck 101"/>
            <p:cNvSpPr/>
            <p:nvPr/>
          </p:nvSpPr>
          <p:spPr>
            <a:xfrm>
              <a:off x="8023002" y="3743945"/>
              <a:ext cx="720080" cy="1440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103" name="Rechteck 102"/>
            <p:cNvSpPr/>
            <p:nvPr/>
          </p:nvSpPr>
          <p:spPr>
            <a:xfrm>
              <a:off x="8023002" y="3602566"/>
              <a:ext cx="720080" cy="1440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105" name="Rechteck 104"/>
            <p:cNvSpPr/>
            <p:nvPr/>
          </p:nvSpPr>
          <p:spPr>
            <a:xfrm>
              <a:off x="8023002" y="3464487"/>
              <a:ext cx="720080" cy="1440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112" name="Rechteck 111"/>
            <p:cNvSpPr/>
            <p:nvPr/>
          </p:nvSpPr>
          <p:spPr>
            <a:xfrm>
              <a:off x="8023002" y="3320487"/>
              <a:ext cx="720080" cy="1440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113" name="Rechteck 112"/>
            <p:cNvSpPr/>
            <p:nvPr/>
          </p:nvSpPr>
          <p:spPr>
            <a:xfrm>
              <a:off x="8023002" y="3183809"/>
              <a:ext cx="720080" cy="1440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126" name="Rechteck 125"/>
            <p:cNvSpPr/>
            <p:nvPr/>
          </p:nvSpPr>
          <p:spPr>
            <a:xfrm>
              <a:off x="8023002" y="3039809"/>
              <a:ext cx="720080" cy="1440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131" name="Rechteck 130"/>
            <p:cNvSpPr/>
            <p:nvPr/>
          </p:nvSpPr>
          <p:spPr>
            <a:xfrm>
              <a:off x="8023002" y="2898430"/>
              <a:ext cx="720080" cy="1440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133" name="Rechteck 132"/>
            <p:cNvSpPr/>
            <p:nvPr/>
          </p:nvSpPr>
          <p:spPr>
            <a:xfrm>
              <a:off x="8023002" y="4594174"/>
              <a:ext cx="720080" cy="1440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134" name="Rechteck 133"/>
            <p:cNvSpPr/>
            <p:nvPr/>
          </p:nvSpPr>
          <p:spPr>
            <a:xfrm>
              <a:off x="8023002" y="4450174"/>
              <a:ext cx="720080" cy="1440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135" name="Rechteck 134"/>
            <p:cNvSpPr/>
            <p:nvPr/>
          </p:nvSpPr>
          <p:spPr>
            <a:xfrm>
              <a:off x="8023002" y="4313496"/>
              <a:ext cx="720080" cy="1440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cxnSp>
          <p:nvCxnSpPr>
            <p:cNvPr id="136" name="Gerade Verbindung 135"/>
            <p:cNvCxnSpPr/>
            <p:nvPr/>
          </p:nvCxnSpPr>
          <p:spPr>
            <a:xfrm flipH="1">
              <a:off x="7740352" y="4746168"/>
              <a:ext cx="28060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Gerade Verbindung 8"/>
            <p:cNvCxnSpPr/>
            <p:nvPr/>
          </p:nvCxnSpPr>
          <p:spPr>
            <a:xfrm>
              <a:off x="3867751" y="1949203"/>
              <a:ext cx="0" cy="4307854"/>
            </a:xfrm>
            <a:prstGeom prst="line">
              <a:avLst/>
            </a:prstGeom>
            <a:ln w="15875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Gerade Verbindung 136"/>
            <p:cNvCxnSpPr/>
            <p:nvPr/>
          </p:nvCxnSpPr>
          <p:spPr>
            <a:xfrm>
              <a:off x="5860918" y="1949203"/>
              <a:ext cx="0" cy="4307854"/>
            </a:xfrm>
            <a:prstGeom prst="line">
              <a:avLst/>
            </a:prstGeom>
            <a:ln w="1905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Gerade Verbindung 137"/>
            <p:cNvCxnSpPr/>
            <p:nvPr/>
          </p:nvCxnSpPr>
          <p:spPr>
            <a:xfrm>
              <a:off x="7874172" y="1942696"/>
              <a:ext cx="0" cy="4307854"/>
            </a:xfrm>
            <a:prstGeom prst="line">
              <a:avLst/>
            </a:prstGeom>
            <a:ln w="1905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9" name="Textfeld 138"/>
            <p:cNvSpPr txBox="1"/>
            <p:nvPr/>
          </p:nvSpPr>
          <p:spPr>
            <a:xfrm>
              <a:off x="7004070" y="5033391"/>
              <a:ext cx="7200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400" dirty="0" smtClean="0"/>
                <a:t>+20</a:t>
              </a:r>
              <a:endParaRPr lang="de-CH" sz="1400" dirty="0" err="1" smtClean="0"/>
            </a:p>
          </p:txBody>
        </p:sp>
        <p:sp>
          <p:nvSpPr>
            <p:cNvPr id="140" name="Textfeld 139"/>
            <p:cNvSpPr txBox="1"/>
            <p:nvPr/>
          </p:nvSpPr>
          <p:spPr>
            <a:xfrm>
              <a:off x="8020957" y="4729774"/>
              <a:ext cx="7200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400" b="1" dirty="0" smtClean="0"/>
                <a:t>-140</a:t>
              </a:r>
              <a:endParaRPr lang="de-CH" sz="1400" b="1" dirty="0" err="1" smtClean="0"/>
            </a:p>
          </p:txBody>
        </p:sp>
        <p:sp>
          <p:nvSpPr>
            <p:cNvPr id="13" name="Textfeld 12"/>
            <p:cNvSpPr txBox="1"/>
            <p:nvPr/>
          </p:nvSpPr>
          <p:spPr>
            <a:xfrm>
              <a:off x="1832584" y="1928987"/>
              <a:ext cx="19797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200" i="1" dirty="0" smtClean="0"/>
                <a:t>Unternehmenssteuern</a:t>
              </a:r>
              <a:endParaRPr lang="de-CH" sz="1200" i="1" dirty="0" err="1" smtClean="0"/>
            </a:p>
          </p:txBody>
        </p:sp>
        <p:sp>
          <p:nvSpPr>
            <p:cNvPr id="141" name="Textfeld 140"/>
            <p:cNvSpPr txBox="1"/>
            <p:nvPr/>
          </p:nvSpPr>
          <p:spPr>
            <a:xfrm>
              <a:off x="3861946" y="1928987"/>
              <a:ext cx="19797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200" i="1" dirty="0" err="1" smtClean="0"/>
                <a:t>Begleitmassnahmen</a:t>
              </a:r>
              <a:endParaRPr lang="de-CH" sz="1200" i="1" dirty="0" err="1" smtClean="0"/>
            </a:p>
          </p:txBody>
        </p:sp>
        <p:sp>
          <p:nvSpPr>
            <p:cNvPr id="142" name="Textfeld 141"/>
            <p:cNvSpPr txBox="1"/>
            <p:nvPr/>
          </p:nvSpPr>
          <p:spPr>
            <a:xfrm>
              <a:off x="5851607" y="1928986"/>
              <a:ext cx="1979710" cy="3057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200" i="1" dirty="0" smtClean="0"/>
                <a:t>Ausgleich für Kanton</a:t>
              </a:r>
              <a:endParaRPr lang="de-CH" sz="1200" i="1" dirty="0" err="1" smtClean="0"/>
            </a:p>
          </p:txBody>
        </p:sp>
      </p:grpSp>
      <p:sp>
        <p:nvSpPr>
          <p:cNvPr id="104" name="Textfeld 103"/>
          <p:cNvSpPr txBox="1"/>
          <p:nvPr/>
        </p:nvSpPr>
        <p:spPr>
          <a:xfrm>
            <a:off x="539552" y="6271428"/>
            <a:ext cx="77048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050" dirty="0" smtClean="0"/>
              <a:t>Quelle: Ratschlag «Umsetzung der Unternehmenssteuerreform im Kanton Basel-Stadt», Abbildung 5, S. 10 </a:t>
            </a:r>
            <a:endParaRPr lang="de-CH" sz="1050" b="1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90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Das Massnahmenpaket ist strukturell finanzierbar.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CH" dirty="0" smtClean="0"/>
              <a:t>Unternehmenssteuerreform III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CH" smtClean="0"/>
              <a:t>|  </a:t>
            </a:r>
            <a:fld id="{B2EE8AD8-D56E-45EB-99E2-2CCF51283985}" type="slidenum">
              <a:rPr lang="de-CH" smtClean="0"/>
              <a:pPr/>
              <a:t>17</a:t>
            </a:fld>
            <a:endParaRPr lang="de-CH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441728"/>
              </p:ext>
            </p:extLst>
          </p:nvPr>
        </p:nvGraphicFramePr>
        <p:xfrm>
          <a:off x="611562" y="2780928"/>
          <a:ext cx="8136903" cy="108012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3600398"/>
                <a:gridCol w="1411582"/>
                <a:gridCol w="1041641"/>
                <a:gridCol w="1041641"/>
                <a:gridCol w="1041641"/>
              </a:tblGrid>
              <a:tr h="3600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CH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CH" sz="1600" b="0" dirty="0">
                          <a:solidFill>
                            <a:schemeClr val="tx1"/>
                          </a:solidFill>
                          <a:effectLst/>
                        </a:rPr>
                        <a:t>Budget 2017</a:t>
                      </a:r>
                      <a:endParaRPr lang="de-CH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CH" sz="1600" b="0" dirty="0">
                          <a:solidFill>
                            <a:schemeClr val="tx1"/>
                          </a:solidFill>
                          <a:effectLst/>
                        </a:rPr>
                        <a:t>Plan 2018</a:t>
                      </a:r>
                      <a:endParaRPr lang="de-CH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CH" sz="1600" b="0" dirty="0">
                          <a:solidFill>
                            <a:schemeClr val="tx1"/>
                          </a:solidFill>
                          <a:effectLst/>
                        </a:rPr>
                        <a:t>Plan 2019</a:t>
                      </a:r>
                      <a:endParaRPr lang="de-CH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CH" sz="1600" b="0" dirty="0">
                          <a:solidFill>
                            <a:schemeClr val="tx1"/>
                          </a:solidFill>
                          <a:effectLst/>
                        </a:rPr>
                        <a:t>Plan 2020</a:t>
                      </a:r>
                      <a:endParaRPr lang="de-CH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600">
                          <a:solidFill>
                            <a:schemeClr val="tx1"/>
                          </a:solidFill>
                          <a:effectLst/>
                        </a:rPr>
                        <a:t>Gesamtergebnis</a:t>
                      </a:r>
                      <a:br>
                        <a:rPr lang="de-CH" sz="160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de-CH" sz="1600">
                          <a:solidFill>
                            <a:schemeClr val="tx1"/>
                          </a:solidFill>
                          <a:effectLst/>
                        </a:rPr>
                        <a:t>(vor Unternehmenssteuerreform III)</a:t>
                      </a:r>
                      <a:endParaRPr lang="de-CH" sz="16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CH" sz="1600" dirty="0">
                          <a:solidFill>
                            <a:schemeClr val="tx1"/>
                          </a:solidFill>
                          <a:effectLst/>
                        </a:rPr>
                        <a:t>142.9</a:t>
                      </a:r>
                      <a:endParaRPr lang="de-CH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CH" sz="1600" dirty="0">
                          <a:solidFill>
                            <a:schemeClr val="tx1"/>
                          </a:solidFill>
                          <a:effectLst/>
                        </a:rPr>
                        <a:t>135.9</a:t>
                      </a:r>
                      <a:endParaRPr lang="de-CH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CH" sz="1600" dirty="0">
                          <a:solidFill>
                            <a:schemeClr val="tx1"/>
                          </a:solidFill>
                          <a:effectLst/>
                        </a:rPr>
                        <a:t>111.8</a:t>
                      </a:r>
                      <a:endParaRPr lang="de-CH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CH" sz="1600" dirty="0">
                          <a:solidFill>
                            <a:schemeClr val="tx1"/>
                          </a:solidFill>
                          <a:effectLst/>
                        </a:rPr>
                        <a:t>134.3</a:t>
                      </a:r>
                      <a:endParaRPr lang="de-CH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Textfeld 4"/>
          <p:cNvSpPr txBox="1">
            <a:spLocks noChangeArrowheads="1"/>
          </p:cNvSpPr>
          <p:nvPr/>
        </p:nvSpPr>
        <p:spPr bwMode="auto">
          <a:xfrm>
            <a:off x="538237" y="2401143"/>
            <a:ext cx="785018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125000"/>
              </a:lnSpc>
              <a:buChar char="•"/>
              <a:defRPr sz="2400">
                <a:solidFill>
                  <a:srgbClr val="292929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125000"/>
              </a:lnSpc>
              <a:buChar char="–"/>
              <a:defRPr sz="2000">
                <a:solidFill>
                  <a:srgbClr val="292929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125000"/>
              </a:lnSpc>
              <a:buChar char="•"/>
              <a:defRPr sz="2000">
                <a:solidFill>
                  <a:srgbClr val="292929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125000"/>
              </a:lnSpc>
              <a:buChar char="–"/>
              <a:defRPr>
                <a:solidFill>
                  <a:srgbClr val="292929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125000"/>
              </a:lnSpc>
              <a:buChar char="»"/>
              <a:defRPr>
                <a:solidFill>
                  <a:srgbClr val="292929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rgbClr val="292929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rgbClr val="292929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rgbClr val="292929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rgbClr val="292929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  <a:buFontTx/>
              <a:buNone/>
            </a:pPr>
            <a:r>
              <a:rPr lang="de-CH" altLang="de-DE" sz="1400" dirty="0" smtClean="0">
                <a:solidFill>
                  <a:schemeClr val="tx1"/>
                </a:solidFill>
              </a:rPr>
              <a:t>Auszug aus dem Finanzplan 2017-2020 vor Unternehmenssteuerreform III</a:t>
            </a:r>
            <a:endParaRPr lang="de-CH" altLang="de-DE" sz="1400" dirty="0">
              <a:solidFill>
                <a:schemeClr val="tx1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611560" y="4437112"/>
            <a:ext cx="8136904" cy="92333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CH" dirty="0" smtClean="0"/>
              <a:t>Werden </a:t>
            </a:r>
            <a:r>
              <a:rPr lang="de-CH" dirty="0"/>
              <a:t>die langfristigen Mindereinnahmen aufgrund der Unternehmenssteuerreform III von </a:t>
            </a:r>
            <a:r>
              <a:rPr lang="de-CH" dirty="0" smtClean="0"/>
              <a:t>140 </a:t>
            </a:r>
            <a:r>
              <a:rPr lang="de-CH" dirty="0"/>
              <a:t>Mio. Franken eingerechnet, </a:t>
            </a:r>
            <a:r>
              <a:rPr lang="de-CH" dirty="0" smtClean="0"/>
              <a:t/>
            </a:r>
            <a:br>
              <a:rPr lang="de-CH" dirty="0" smtClean="0"/>
            </a:br>
            <a:r>
              <a:rPr lang="de-CH" dirty="0" smtClean="0"/>
              <a:t>ergibt </a:t>
            </a:r>
            <a:r>
              <a:rPr lang="de-CH" dirty="0"/>
              <a:t>sich eine </a:t>
            </a:r>
            <a:r>
              <a:rPr lang="de-CH" b="1" dirty="0"/>
              <a:t>praktisch ausgeglichene Rechnung</a:t>
            </a:r>
            <a:r>
              <a:rPr lang="de-CH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0677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Defizite in einer Übergangsphase von 5 Jahren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CH" dirty="0" smtClean="0"/>
              <a:t>Unternehmenssteuerreform III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CH" smtClean="0"/>
              <a:t>|  </a:t>
            </a:r>
            <a:fld id="{B2EE8AD8-D56E-45EB-99E2-2CCF51283985}" type="slidenum">
              <a:rPr lang="de-CH" smtClean="0"/>
              <a:pPr/>
              <a:t>18</a:t>
            </a:fld>
            <a:endParaRPr lang="de-CH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831804"/>
              </p:ext>
            </p:extLst>
          </p:nvPr>
        </p:nvGraphicFramePr>
        <p:xfrm>
          <a:off x="611562" y="3645024"/>
          <a:ext cx="8136892" cy="864096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728190"/>
                <a:gridCol w="712078"/>
                <a:gridCol w="712078"/>
                <a:gridCol w="712078"/>
                <a:gridCol w="712078"/>
                <a:gridCol w="712078"/>
                <a:gridCol w="712078"/>
                <a:gridCol w="712078"/>
                <a:gridCol w="712078"/>
                <a:gridCol w="712078"/>
              </a:tblGrid>
              <a:tr h="3600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CH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CH" sz="1600" b="0" dirty="0" smtClean="0">
                          <a:solidFill>
                            <a:schemeClr val="tx1"/>
                          </a:solidFill>
                          <a:effectLst/>
                        </a:rPr>
                        <a:t>B2017</a:t>
                      </a:r>
                      <a:endParaRPr lang="de-CH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CH" sz="1600" b="0" dirty="0" smtClean="0">
                          <a:solidFill>
                            <a:schemeClr val="tx1"/>
                          </a:solidFill>
                          <a:effectLst/>
                        </a:rPr>
                        <a:t>P2018</a:t>
                      </a:r>
                      <a:endParaRPr lang="de-CH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CH" sz="1600" b="0" dirty="0" smtClean="0">
                          <a:solidFill>
                            <a:schemeClr val="tx1"/>
                          </a:solidFill>
                          <a:effectLst/>
                        </a:rPr>
                        <a:t>P2019</a:t>
                      </a:r>
                      <a:endParaRPr lang="de-CH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CH" sz="1600" b="0" dirty="0" smtClean="0">
                          <a:solidFill>
                            <a:schemeClr val="tx1"/>
                          </a:solidFill>
                          <a:effectLst/>
                        </a:rPr>
                        <a:t>P2020</a:t>
                      </a:r>
                      <a:endParaRPr lang="de-CH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CH" sz="1600" b="0" i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P2021</a:t>
                      </a:r>
                      <a:endParaRPr lang="de-CH" sz="1600" b="0" i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CH" sz="1600" b="0" i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P2022</a:t>
                      </a:r>
                      <a:endParaRPr lang="de-CH" sz="1600" b="0" i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CH" sz="1600" b="0" i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P2023</a:t>
                      </a:r>
                      <a:endParaRPr lang="de-CH" sz="1600" b="0" i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CH" sz="1600" b="0" i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P2024</a:t>
                      </a:r>
                      <a:endParaRPr lang="de-CH" sz="1600" b="0" i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CH" sz="1600" b="0" i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P2025</a:t>
                      </a:r>
                      <a:endParaRPr lang="de-CH" sz="1600" b="0" i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1600" b="0" dirty="0">
                          <a:solidFill>
                            <a:schemeClr val="tx1"/>
                          </a:solidFill>
                          <a:effectLst/>
                        </a:rPr>
                        <a:t>Gesamtergebnis</a:t>
                      </a:r>
                      <a:br>
                        <a:rPr lang="de-CH" sz="1600" b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de-CH" sz="1600" b="0" dirty="0" smtClean="0">
                          <a:solidFill>
                            <a:schemeClr val="tx1"/>
                          </a:solidFill>
                          <a:effectLst/>
                        </a:rPr>
                        <a:t>(nach USR III)</a:t>
                      </a:r>
                      <a:endParaRPr lang="de-CH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142.9 </a:t>
                      </a:r>
                      <a:endParaRPr lang="de-CH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</a:t>
                      </a:r>
                      <a:r>
                        <a:rPr lang="de-C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135.9 </a:t>
                      </a:r>
                      <a:endParaRPr lang="de-CH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</a:t>
                      </a:r>
                      <a:r>
                        <a:rPr lang="de-C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111.8 </a:t>
                      </a:r>
                      <a:endParaRPr lang="de-CH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600" b="0" i="0" u="none" strike="noStrike" dirty="0" smtClean="0">
                          <a:solidFill>
                            <a:schemeClr val="accent1"/>
                          </a:solidFill>
                          <a:effectLst/>
                          <a:latin typeface="Arial"/>
                        </a:rPr>
                        <a:t>-65.7        </a:t>
                      </a:r>
                      <a:endParaRPr lang="de-CH" sz="1600" b="0" i="0" u="none" strike="noStrike" dirty="0">
                        <a:solidFill>
                          <a:schemeClr val="accent1"/>
                        </a:solidFill>
                        <a:effectLst/>
                        <a:latin typeface="Arial"/>
                      </a:endParaRPr>
                    </a:p>
                  </a:txBody>
                  <a:tcPr marL="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600" b="0" i="1" u="none" strike="noStrike" dirty="0">
                          <a:solidFill>
                            <a:schemeClr val="accent1"/>
                          </a:solidFill>
                          <a:effectLst/>
                          <a:latin typeface="Arial"/>
                        </a:rPr>
                        <a:t>   </a:t>
                      </a:r>
                      <a:r>
                        <a:rPr lang="de-CH" sz="1600" b="0" i="1" u="none" strike="noStrike" dirty="0" smtClean="0">
                          <a:solidFill>
                            <a:schemeClr val="accent1"/>
                          </a:solidFill>
                          <a:effectLst/>
                          <a:latin typeface="Arial"/>
                        </a:rPr>
                        <a:t>-53.8 </a:t>
                      </a:r>
                      <a:endParaRPr lang="de-CH" sz="1600" b="0" i="1" u="none" strike="noStrike" dirty="0">
                        <a:solidFill>
                          <a:schemeClr val="accent1"/>
                        </a:solidFill>
                        <a:effectLst/>
                        <a:latin typeface="Arial"/>
                      </a:endParaRPr>
                    </a:p>
                  </a:txBody>
                  <a:tcPr marL="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600" b="0" i="1" u="none" strike="noStrike" dirty="0">
                          <a:solidFill>
                            <a:schemeClr val="accent1"/>
                          </a:solidFill>
                          <a:effectLst/>
                          <a:latin typeface="Arial"/>
                        </a:rPr>
                        <a:t>  </a:t>
                      </a:r>
                      <a:r>
                        <a:rPr lang="de-CH" sz="1600" b="0" i="1" u="none" strike="noStrike" dirty="0" smtClean="0">
                          <a:solidFill>
                            <a:schemeClr val="accent1"/>
                          </a:solidFill>
                          <a:effectLst/>
                          <a:latin typeface="Arial"/>
                        </a:rPr>
                        <a:t>-51.5 </a:t>
                      </a:r>
                      <a:endParaRPr lang="de-CH" sz="1600" b="0" i="1" u="none" strike="noStrike" dirty="0">
                        <a:solidFill>
                          <a:schemeClr val="accent1"/>
                        </a:solidFill>
                        <a:effectLst/>
                        <a:latin typeface="Arial"/>
                      </a:endParaRPr>
                    </a:p>
                  </a:txBody>
                  <a:tcPr marL="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600" b="0" i="1" u="none" strike="noStrike" dirty="0">
                          <a:solidFill>
                            <a:schemeClr val="accent1"/>
                          </a:solidFill>
                          <a:effectLst/>
                          <a:latin typeface="Arial"/>
                        </a:rPr>
                        <a:t>   </a:t>
                      </a:r>
                      <a:r>
                        <a:rPr lang="de-CH" sz="1600" b="0" i="1" u="none" strike="noStrike" dirty="0" smtClean="0">
                          <a:solidFill>
                            <a:schemeClr val="accent1"/>
                          </a:solidFill>
                          <a:effectLst/>
                          <a:latin typeface="Arial"/>
                        </a:rPr>
                        <a:t>-50.9 </a:t>
                      </a:r>
                      <a:endParaRPr lang="de-CH" sz="1600" b="0" i="1" u="none" strike="noStrike" dirty="0">
                        <a:solidFill>
                          <a:schemeClr val="accent1"/>
                        </a:solidFill>
                        <a:effectLst/>
                        <a:latin typeface="Arial"/>
                      </a:endParaRPr>
                    </a:p>
                  </a:txBody>
                  <a:tcPr marL="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600" b="0" i="1" u="none" strike="noStrike" dirty="0">
                          <a:solidFill>
                            <a:schemeClr val="accent1"/>
                          </a:solidFill>
                          <a:effectLst/>
                          <a:latin typeface="Arial"/>
                        </a:rPr>
                        <a:t>   </a:t>
                      </a:r>
                      <a:r>
                        <a:rPr lang="de-CH" sz="1600" b="0" i="1" u="none" strike="noStrike" dirty="0" smtClean="0">
                          <a:solidFill>
                            <a:schemeClr val="accent1"/>
                          </a:solidFill>
                          <a:effectLst/>
                          <a:latin typeface="Arial"/>
                        </a:rPr>
                        <a:t>-34.5 </a:t>
                      </a:r>
                      <a:endParaRPr lang="de-CH" sz="1600" b="0" i="1" u="none" strike="noStrike" dirty="0">
                        <a:solidFill>
                          <a:schemeClr val="accent1"/>
                        </a:solidFill>
                        <a:effectLst/>
                        <a:latin typeface="Arial"/>
                      </a:endParaRPr>
                    </a:p>
                  </a:txBody>
                  <a:tcPr marL="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600" b="0" i="1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20.7 </a:t>
                      </a:r>
                      <a:endParaRPr lang="de-CH" sz="16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Textfeld 4"/>
          <p:cNvSpPr txBox="1">
            <a:spLocks noChangeArrowheads="1"/>
          </p:cNvSpPr>
          <p:nvPr/>
        </p:nvSpPr>
        <p:spPr bwMode="auto">
          <a:xfrm>
            <a:off x="538237" y="3284984"/>
            <a:ext cx="785018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125000"/>
              </a:lnSpc>
              <a:buChar char="•"/>
              <a:defRPr sz="2400">
                <a:solidFill>
                  <a:srgbClr val="292929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125000"/>
              </a:lnSpc>
              <a:buChar char="–"/>
              <a:defRPr sz="2000">
                <a:solidFill>
                  <a:srgbClr val="292929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125000"/>
              </a:lnSpc>
              <a:buChar char="•"/>
              <a:defRPr sz="2000">
                <a:solidFill>
                  <a:srgbClr val="292929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125000"/>
              </a:lnSpc>
              <a:buChar char="–"/>
              <a:defRPr>
                <a:solidFill>
                  <a:srgbClr val="292929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125000"/>
              </a:lnSpc>
              <a:buChar char="»"/>
              <a:defRPr>
                <a:solidFill>
                  <a:srgbClr val="292929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rgbClr val="292929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rgbClr val="292929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rgbClr val="292929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rgbClr val="292929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  <a:buFontTx/>
              <a:buNone/>
            </a:pPr>
            <a:r>
              <a:rPr lang="de-CH" altLang="de-DE" sz="1400" dirty="0" smtClean="0">
                <a:solidFill>
                  <a:schemeClr val="tx1"/>
                </a:solidFill>
              </a:rPr>
              <a:t>Finanzplan lang (provisorisch)</a:t>
            </a:r>
            <a:endParaRPr lang="de-CH" altLang="de-DE" sz="1400" dirty="0">
              <a:solidFill>
                <a:schemeClr val="tx1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611560" y="5025950"/>
            <a:ext cx="8136904" cy="64633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CH" dirty="0" smtClean="0"/>
              <a:t>Defizite in der Übergangszeit von 2020 bis 2024 sind über die geplanten Überschüsse in den Vorjahren finanziert. </a:t>
            </a:r>
          </a:p>
        </p:txBody>
      </p:sp>
      <p:sp>
        <p:nvSpPr>
          <p:cNvPr id="10" name="Inhaltsplatzhalter 1"/>
          <p:cNvSpPr>
            <a:spLocks noGrp="1"/>
          </p:cNvSpPr>
          <p:nvPr>
            <p:ph sz="quarter" idx="10"/>
          </p:nvPr>
        </p:nvSpPr>
        <p:spPr>
          <a:xfrm>
            <a:off x="611188" y="1952625"/>
            <a:ext cx="8137525" cy="2340471"/>
          </a:xfrm>
        </p:spPr>
        <p:txBody>
          <a:bodyPr/>
          <a:lstStyle/>
          <a:p>
            <a:pPr marL="285750" indent="-285750"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de-DE" b="1" dirty="0" smtClean="0"/>
              <a:t>Übergangseffekte</a:t>
            </a:r>
            <a:r>
              <a:rPr lang="de-DE" dirty="0" smtClean="0"/>
              <a:t> bei der Besteuerung führen zu temporären Mindereinnahmen </a:t>
            </a:r>
            <a:r>
              <a:rPr lang="de-DE" b="1" dirty="0" smtClean="0"/>
              <a:t>von 40 Mio. Franken p.a</a:t>
            </a:r>
            <a:r>
              <a:rPr lang="de-DE" dirty="0" smtClean="0"/>
              <a:t>.</a:t>
            </a:r>
            <a:br>
              <a:rPr lang="de-DE" dirty="0" smtClean="0"/>
            </a:br>
            <a:r>
              <a:rPr lang="de-DE" sz="800" dirty="0" smtClean="0"/>
              <a:t> </a:t>
            </a:r>
            <a:endParaRPr lang="de-DE" dirty="0" smtClean="0"/>
          </a:p>
          <a:p>
            <a:pPr marL="285750" indent="-285750"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de-DE" dirty="0" smtClean="0"/>
              <a:t>Die Entlastung des Kantons Basel-Stadt im NFA um </a:t>
            </a:r>
            <a:r>
              <a:rPr lang="de-DE" b="1" dirty="0" smtClean="0"/>
              <a:t>20 Mio. Franken p.a. </a:t>
            </a:r>
            <a:r>
              <a:rPr lang="de-DE" dirty="0" smtClean="0"/>
              <a:t>wirkt schrittweise erst </a:t>
            </a:r>
            <a:r>
              <a:rPr lang="de-DE" b="1" dirty="0" smtClean="0"/>
              <a:t>ab 2023</a:t>
            </a:r>
            <a:r>
              <a:rPr lang="de-DE" dirty="0" smtClean="0"/>
              <a:t>.</a:t>
            </a:r>
            <a:r>
              <a:rPr lang="de-DE" i="1" dirty="0" smtClean="0"/>
              <a:t/>
            </a:r>
            <a:br>
              <a:rPr lang="de-DE" i="1" dirty="0" smtClean="0"/>
            </a:br>
            <a:endParaRPr lang="de-DE" i="1" dirty="0" smtClean="0"/>
          </a:p>
          <a:p>
            <a:pPr marL="285750" indent="-285750">
              <a:buFont typeface="Symbol" panose="05050102010706020507" pitchFamily="18" charset="2"/>
              <a:buChar char="-"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99318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Alternativszenarien betr. Gewinnsteuersatz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CH" smtClean="0"/>
              <a:t>Unternehmenssteuerreform III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CH" smtClean="0"/>
              <a:t>|  </a:t>
            </a:r>
            <a:fld id="{B2EE8AD8-D56E-45EB-99E2-2CCF51283985}" type="slidenum">
              <a:rPr lang="de-CH" smtClean="0"/>
              <a:pPr/>
              <a:t>19</a:t>
            </a:fld>
            <a:endParaRPr lang="de-CH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94477"/>
              </p:ext>
            </p:extLst>
          </p:nvPr>
        </p:nvGraphicFramePr>
        <p:xfrm>
          <a:off x="539552" y="2276872"/>
          <a:ext cx="8144002" cy="2188448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739348"/>
                <a:gridCol w="1663283"/>
                <a:gridCol w="1914297"/>
                <a:gridCol w="1677651"/>
                <a:gridCol w="1149423"/>
              </a:tblGrid>
              <a:tr h="1008112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CH" sz="1400" b="1" dirty="0">
                          <a:solidFill>
                            <a:schemeClr val="tx1"/>
                          </a:solidFill>
                          <a:effectLst/>
                        </a:rPr>
                        <a:t>Statutarischer </a:t>
                      </a:r>
                      <a:br>
                        <a:rPr lang="de-CH" sz="1400" b="1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de-CH" sz="1400" b="1" dirty="0">
                          <a:solidFill>
                            <a:schemeClr val="tx1"/>
                          </a:solidFill>
                          <a:effectLst/>
                        </a:rPr>
                        <a:t>Gewinnsteuersatz</a:t>
                      </a:r>
                      <a:br>
                        <a:rPr lang="de-CH" sz="1400" b="1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de-CH" sz="1400" b="1" dirty="0">
                          <a:solidFill>
                            <a:schemeClr val="tx1"/>
                          </a:solidFill>
                          <a:effectLst/>
                        </a:rPr>
                        <a:t>Kanton</a:t>
                      </a:r>
                      <a:endParaRPr lang="de-CH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8174" marR="4817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CH" sz="1400" b="1" dirty="0">
                          <a:solidFill>
                            <a:schemeClr val="tx1"/>
                          </a:solidFill>
                          <a:effectLst/>
                        </a:rPr>
                        <a:t>Effektive</a:t>
                      </a:r>
                      <a:br>
                        <a:rPr lang="de-CH" sz="1400" b="1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de-CH" sz="1400" b="1" dirty="0">
                          <a:solidFill>
                            <a:schemeClr val="tx1"/>
                          </a:solidFill>
                          <a:effectLst/>
                        </a:rPr>
                        <a:t>Gewinnsteuerlast</a:t>
                      </a:r>
                      <a:br>
                        <a:rPr lang="de-CH" sz="1400" b="1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de-CH" sz="1400" b="1" dirty="0">
                          <a:solidFill>
                            <a:schemeClr val="tx1"/>
                          </a:solidFill>
                          <a:effectLst/>
                        </a:rPr>
                        <a:t>Kanton + Bund</a:t>
                      </a:r>
                      <a:endParaRPr lang="de-CH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8174" marR="4817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CH" sz="1400" b="1" dirty="0">
                          <a:solidFill>
                            <a:schemeClr val="tx1"/>
                          </a:solidFill>
                          <a:effectLst/>
                        </a:rPr>
                        <a:t>Statischer Effekt auf </a:t>
                      </a:r>
                      <a:br>
                        <a:rPr lang="de-CH" sz="1400" b="1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de-CH" sz="1400" b="1" dirty="0">
                          <a:solidFill>
                            <a:schemeClr val="tx1"/>
                          </a:solidFill>
                          <a:effectLst/>
                        </a:rPr>
                        <a:t>Steuereinnahmen</a:t>
                      </a:r>
                      <a:br>
                        <a:rPr lang="de-CH" sz="1400" b="1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de-CH" sz="1400" b="1" dirty="0">
                          <a:solidFill>
                            <a:schemeClr val="tx1"/>
                          </a:solidFill>
                          <a:effectLst/>
                        </a:rPr>
                        <a:t>Basel-Stadt</a:t>
                      </a:r>
                      <a:br>
                        <a:rPr lang="de-CH" sz="1400" b="1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de-CH" sz="1200" b="1" dirty="0">
                          <a:solidFill>
                            <a:schemeClr val="tx1"/>
                          </a:solidFill>
                          <a:effectLst/>
                        </a:rPr>
                        <a:t>in Fr.</a:t>
                      </a:r>
                      <a:endParaRPr lang="de-CH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8174" marR="4817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CH" sz="1400" b="1" dirty="0" smtClean="0">
                          <a:solidFill>
                            <a:schemeClr val="tx1"/>
                          </a:solidFill>
                          <a:effectLst/>
                        </a:rPr>
                        <a:t>Risiko</a:t>
                      </a:r>
                      <a:r>
                        <a:rPr lang="de-CH" sz="14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de-CH" sz="1400" b="1" dirty="0" smtClean="0">
                          <a:solidFill>
                            <a:schemeClr val="tx1"/>
                          </a:solidFill>
                          <a:effectLst/>
                        </a:rPr>
                        <a:t>Einnahmenausfall </a:t>
                      </a:r>
                      <a:r>
                        <a:rPr lang="de-CH" sz="1400" b="1" dirty="0">
                          <a:solidFill>
                            <a:schemeClr val="tx1"/>
                          </a:solidFill>
                          <a:effectLst/>
                        </a:rPr>
                        <a:t>infolge </a:t>
                      </a:r>
                      <a:r>
                        <a:rPr lang="de-CH" sz="1400" b="1" dirty="0" smtClean="0">
                          <a:solidFill>
                            <a:schemeClr val="tx1"/>
                          </a:solidFill>
                          <a:effectLst/>
                        </a:rPr>
                        <a:t>von Wegzügen</a:t>
                      </a:r>
                      <a:r>
                        <a:rPr lang="de-CH" sz="1400" b="1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de-CH" sz="1400" b="1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de-CH" sz="1200" b="1" dirty="0">
                          <a:solidFill>
                            <a:schemeClr val="tx1"/>
                          </a:solidFill>
                          <a:effectLst/>
                        </a:rPr>
                        <a:t>in Fr.</a:t>
                      </a:r>
                      <a:endParaRPr lang="de-CH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8174" marR="4817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CH" sz="1400" b="1" dirty="0">
                          <a:solidFill>
                            <a:schemeClr val="tx1"/>
                          </a:solidFill>
                          <a:effectLst/>
                        </a:rPr>
                        <a:t>Saldo</a:t>
                      </a:r>
                      <a:br>
                        <a:rPr lang="de-CH" sz="1400" b="1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de-CH" sz="1400" b="1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de-CH" sz="1400" b="1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de-CH" sz="1400" b="1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de-CH" sz="1400" b="1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de-CH" sz="1200" b="1" dirty="0">
                          <a:solidFill>
                            <a:schemeClr val="tx1"/>
                          </a:solidFill>
                          <a:effectLst/>
                        </a:rPr>
                        <a:t>in Fr.</a:t>
                      </a:r>
                      <a:endParaRPr lang="de-CH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8174" marR="4817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180340" marR="64135" indent="-18034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de-CH" sz="1600" b="0" dirty="0">
                          <a:solidFill>
                            <a:schemeClr val="tx1"/>
                          </a:solidFill>
                          <a:effectLst/>
                        </a:rPr>
                        <a:t>5.1%</a:t>
                      </a:r>
                      <a:endParaRPr lang="de-CH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8174" marR="4817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340" marR="64135" indent="-18034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de-CH" sz="1600" b="1" dirty="0">
                          <a:solidFill>
                            <a:schemeClr val="tx1"/>
                          </a:solidFill>
                          <a:effectLst/>
                        </a:rPr>
                        <a:t>12%</a:t>
                      </a:r>
                      <a:endParaRPr lang="de-CH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8174" marR="4817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340" marR="64135" indent="-18034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de-CH" sz="1600" dirty="0">
                          <a:solidFill>
                            <a:schemeClr val="tx1"/>
                          </a:solidFill>
                          <a:effectLst/>
                        </a:rPr>
                        <a:t>-150 Mio.</a:t>
                      </a:r>
                      <a:endParaRPr lang="de-CH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8174" marR="4817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340" marR="64135" indent="-18034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de-CH" sz="1600" dirty="0">
                          <a:solidFill>
                            <a:schemeClr val="tx1"/>
                          </a:solidFill>
                          <a:effectLst/>
                        </a:rPr>
                        <a:t>sehr gering</a:t>
                      </a:r>
                      <a:endParaRPr lang="de-CH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8174" marR="4817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340" marR="64135" indent="-18034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de-CH" sz="1600" dirty="0">
                          <a:solidFill>
                            <a:schemeClr val="accent1"/>
                          </a:solidFill>
                          <a:effectLst/>
                        </a:rPr>
                        <a:t>-150 Mio.</a:t>
                      </a:r>
                      <a:endParaRPr lang="de-CH" sz="1600" dirty="0">
                        <a:solidFill>
                          <a:schemeClr val="accent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8174" marR="4817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180340" marR="64135" indent="-18034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de-CH" sz="1600" b="0" dirty="0">
                          <a:solidFill>
                            <a:schemeClr val="tx1"/>
                          </a:solidFill>
                          <a:effectLst/>
                        </a:rPr>
                        <a:t>6.5%</a:t>
                      </a:r>
                      <a:endParaRPr lang="de-CH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8174" marR="4817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340" marR="64135" indent="-18034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de-CH" sz="1600" b="1" dirty="0">
                          <a:solidFill>
                            <a:schemeClr val="tx1"/>
                          </a:solidFill>
                          <a:effectLst/>
                        </a:rPr>
                        <a:t>13%</a:t>
                      </a:r>
                      <a:endParaRPr lang="de-CH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8174" marR="4817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340" marR="64135" indent="-18034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de-CH" sz="1600" dirty="0">
                          <a:solidFill>
                            <a:schemeClr val="tx1"/>
                          </a:solidFill>
                          <a:effectLst/>
                        </a:rPr>
                        <a:t>-110 Mio.</a:t>
                      </a:r>
                      <a:endParaRPr lang="de-CH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8174" marR="4817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340" marR="64135" indent="-18034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de-CH" sz="1600" dirty="0">
                          <a:solidFill>
                            <a:schemeClr val="tx1"/>
                          </a:solidFill>
                          <a:effectLst/>
                        </a:rPr>
                        <a:t>gering</a:t>
                      </a:r>
                      <a:endParaRPr lang="de-CH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8174" marR="4817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340" marR="64135" indent="-18034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de-CH" sz="1600" dirty="0">
                          <a:solidFill>
                            <a:schemeClr val="accent6"/>
                          </a:solidFill>
                          <a:effectLst/>
                        </a:rPr>
                        <a:t>-110 Mio.</a:t>
                      </a:r>
                      <a:endParaRPr lang="de-CH" sz="1600" dirty="0">
                        <a:solidFill>
                          <a:schemeClr val="accent6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8174" marR="4817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180340" marR="64135" indent="-18034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de-CH" sz="1600" b="0" dirty="0">
                          <a:solidFill>
                            <a:schemeClr val="tx1"/>
                          </a:solidFill>
                          <a:effectLst/>
                        </a:rPr>
                        <a:t>8.5%</a:t>
                      </a:r>
                      <a:endParaRPr lang="de-CH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8174" marR="4817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340" marR="64135" indent="-18034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de-CH" sz="1600" b="1" dirty="0">
                          <a:solidFill>
                            <a:schemeClr val="tx1"/>
                          </a:solidFill>
                          <a:effectLst/>
                        </a:rPr>
                        <a:t>14.5%</a:t>
                      </a:r>
                      <a:endParaRPr lang="de-CH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8174" marR="4817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340" marR="64135" indent="-18034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de-CH" sz="1600">
                          <a:solidFill>
                            <a:schemeClr val="tx1"/>
                          </a:solidFill>
                          <a:effectLst/>
                        </a:rPr>
                        <a:t>-60 Mio.</a:t>
                      </a:r>
                      <a:endParaRPr lang="de-CH" sz="16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8174" marR="4817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340" marR="64135" indent="-18034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de-CH" sz="1600" dirty="0">
                          <a:solidFill>
                            <a:schemeClr val="tx1"/>
                          </a:solidFill>
                          <a:effectLst/>
                        </a:rPr>
                        <a:t>-200 Mio.</a:t>
                      </a:r>
                      <a:endParaRPr lang="de-CH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8174" marR="4817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340" marR="64135" indent="-18034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de-CH" sz="1600" dirty="0">
                          <a:solidFill>
                            <a:schemeClr val="accent1"/>
                          </a:solidFill>
                          <a:effectLst/>
                        </a:rPr>
                        <a:t>-260 Mio.</a:t>
                      </a:r>
                      <a:endParaRPr lang="de-CH" sz="1600" dirty="0">
                        <a:solidFill>
                          <a:schemeClr val="accent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8174" marR="4817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539552" y="4653136"/>
            <a:ext cx="7920880" cy="64633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Eine Senkung </a:t>
            </a:r>
            <a:r>
              <a:rPr lang="de-DE" dirty="0"/>
              <a:t>der ordentlichen </a:t>
            </a:r>
            <a:r>
              <a:rPr lang="de-DE" dirty="0" smtClean="0"/>
              <a:t>Steuerlast auf </a:t>
            </a:r>
            <a:r>
              <a:rPr lang="de-DE" b="1" dirty="0" smtClean="0"/>
              <a:t>&lt;13% ist finanziell nicht tragbar</a:t>
            </a:r>
            <a:r>
              <a:rPr lang="de-DE" dirty="0" smtClean="0"/>
              <a:t> und aus Sicht der Wettbewerbsfähigkeit auch nicht notwendig</a:t>
            </a:r>
            <a:r>
              <a:rPr lang="de-CH" dirty="0" smtClean="0"/>
              <a:t>. </a:t>
            </a:r>
            <a:endParaRPr lang="de-CH" dirty="0"/>
          </a:p>
        </p:txBody>
      </p:sp>
      <p:sp>
        <p:nvSpPr>
          <p:cNvPr id="9" name="Textfeld 8"/>
          <p:cNvSpPr txBox="1"/>
          <p:nvPr/>
        </p:nvSpPr>
        <p:spPr>
          <a:xfrm>
            <a:off x="539552" y="5457998"/>
            <a:ext cx="7920880" cy="92333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Eine Senkung </a:t>
            </a:r>
            <a:r>
              <a:rPr lang="de-DE" dirty="0"/>
              <a:t>der ordentlichen </a:t>
            </a:r>
            <a:r>
              <a:rPr lang="de-DE" dirty="0" smtClean="0"/>
              <a:t>Steuerlast auf </a:t>
            </a:r>
            <a:r>
              <a:rPr lang="de-DE" b="1" dirty="0" smtClean="0"/>
              <a:t>&gt;13% </a:t>
            </a:r>
            <a:r>
              <a:rPr lang="de-CH" b="1" dirty="0" smtClean="0"/>
              <a:t>brächte zu grosse Risiken</a:t>
            </a:r>
            <a:r>
              <a:rPr lang="de-CH" dirty="0" smtClean="0"/>
              <a:t> für </a:t>
            </a:r>
            <a:r>
              <a:rPr lang="de-DE" dirty="0" smtClean="0"/>
              <a:t>Abwanderungen </a:t>
            </a:r>
            <a:r>
              <a:rPr lang="de-DE" dirty="0"/>
              <a:t>der mobilen Einkünfte sowie der damit verbundenen Wertschöpfung, Arbeitsplätze und Steuereinnahmen </a:t>
            </a:r>
            <a:r>
              <a:rPr lang="de-DE" dirty="0" smtClean="0"/>
              <a:t>mit sich.</a:t>
            </a:r>
            <a:r>
              <a:rPr lang="de-CH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5078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altLang="de-DE" sz="2400" dirty="0" smtClean="0"/>
              <a:t>Agenda</a:t>
            </a:r>
            <a:endParaRPr lang="de-CH" altLang="de-DE" dirty="0" smtClean="0"/>
          </a:p>
        </p:txBody>
      </p:sp>
      <p:sp>
        <p:nvSpPr>
          <p:cNvPr id="14339" name="Inhaltsplatzhalter 2"/>
          <p:cNvSpPr>
            <a:spLocks noGrp="1"/>
          </p:cNvSpPr>
          <p:nvPr>
            <p:ph idx="4294967295"/>
          </p:nvPr>
        </p:nvSpPr>
        <p:spPr>
          <a:xfrm>
            <a:off x="612000" y="2027832"/>
            <a:ext cx="8229600" cy="4281488"/>
          </a:xfrm>
          <a:prstGeom prst="rect">
            <a:avLst/>
          </a:prstGeom>
        </p:spPr>
        <p:txBody>
          <a:bodyPr lIns="0" rIns="0"/>
          <a:lstStyle/>
          <a:p>
            <a:pPr marL="457200" indent="-457200">
              <a:spcAft>
                <a:spcPts val="1200"/>
              </a:spcAft>
              <a:buFontTx/>
              <a:buAutoNum type="arabicPeriod"/>
            </a:pPr>
            <a:r>
              <a:rPr lang="de-CH" altLang="de-DE" sz="2000" dirty="0" smtClean="0"/>
              <a:t>Kantonales Massnahmenpaket</a:t>
            </a:r>
          </a:p>
          <a:p>
            <a:pPr marL="457200" indent="-457200">
              <a:spcAft>
                <a:spcPts val="1200"/>
              </a:spcAft>
              <a:buFontTx/>
              <a:buAutoNum type="arabicPeriod"/>
            </a:pPr>
            <a:r>
              <a:rPr lang="de-CH" altLang="de-DE" sz="2000" dirty="0" smtClean="0"/>
              <a:t>Auswirkungen auf Unternehmen, Bevölkerung und Kantonsfinanzen</a:t>
            </a:r>
          </a:p>
          <a:p>
            <a:pPr marL="457200" indent="-457200">
              <a:spcAft>
                <a:spcPts val="1200"/>
              </a:spcAft>
              <a:buFontTx/>
              <a:buAutoNum type="arabicPeriod"/>
            </a:pPr>
            <a:r>
              <a:rPr lang="de-CH" altLang="de-DE" sz="2000" dirty="0" smtClean="0"/>
              <a:t>Warum ist die Reform so wichtig für Basel-Stadt?</a:t>
            </a:r>
          </a:p>
          <a:p>
            <a:pPr marL="457200" indent="-457200">
              <a:spcAft>
                <a:spcPts val="1200"/>
              </a:spcAft>
              <a:buFontTx/>
              <a:buAutoNum type="arabicPeriod"/>
            </a:pPr>
            <a:r>
              <a:rPr lang="de-CH" altLang="de-DE" sz="2000" dirty="0" smtClean="0">
                <a:solidFill>
                  <a:schemeClr val="tx1"/>
                </a:solidFill>
              </a:rPr>
              <a:t>Zeitplan und Schlusswort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2"/>
          </p:nvPr>
        </p:nvSpPr>
        <p:spPr>
          <a:xfrm>
            <a:off x="2735263" y="6489700"/>
            <a:ext cx="5581650" cy="366713"/>
          </a:xfrm>
        </p:spPr>
        <p:txBody>
          <a:bodyPr/>
          <a:lstStyle/>
          <a:p>
            <a:pPr>
              <a:defRPr/>
            </a:pPr>
            <a:r>
              <a:rPr lang="de-CH" dirty="0" smtClean="0"/>
              <a:t>Unternehmenssteuerreform III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3"/>
          </p:nvPr>
        </p:nvSpPr>
        <p:spPr>
          <a:xfrm>
            <a:off x="8461375" y="6489700"/>
            <a:ext cx="682625" cy="366713"/>
          </a:xfrm>
        </p:spPr>
        <p:txBody>
          <a:bodyPr/>
          <a:lstStyle/>
          <a:p>
            <a:r>
              <a:rPr lang="de-CH" dirty="0" smtClean="0"/>
              <a:t>|  </a:t>
            </a:r>
            <a:fld id="{3D0115F6-3732-4596-8F7F-D24D614B2713}" type="slidenum">
              <a:rPr lang="de-CH" smtClean="0"/>
              <a:pPr/>
              <a:t>2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89168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CH" dirty="0" smtClean="0"/>
              <a:t>Warum ist die Reform für Basel-Stadt so wichtig?</a:t>
            </a:r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de-CH" smtClean="0"/>
              <a:t>Unternehmenssteuerreform III</a:t>
            </a:r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CH" smtClean="0"/>
              <a:t>|  </a:t>
            </a:r>
            <a:fld id="{C7CB2E82-F11E-4855-AC72-F07F0C7AB2B5}" type="slidenum">
              <a:rPr lang="de-CH" smtClean="0"/>
              <a:pPr/>
              <a:t>20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14291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ußzeilenplatzhalt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Aft>
                <a:spcPts val="863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Aft>
                <a:spcPts val="863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Aft>
                <a:spcPts val="675"/>
              </a:spcAft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Aft>
                <a:spcPts val="675"/>
              </a:spcAft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Font typeface="Arial" charset="0"/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ct val="0"/>
              </a:spcAft>
              <a:buFontTx/>
              <a:buNone/>
            </a:pPr>
            <a:r>
              <a:rPr lang="de-CH" altLang="de-DE" dirty="0" smtClean="0">
                <a:solidFill>
                  <a:schemeClr val="tx2"/>
                </a:solidFill>
              </a:rPr>
              <a:t>Unternehmenssteuerreform III</a:t>
            </a:r>
          </a:p>
        </p:txBody>
      </p:sp>
      <p:sp>
        <p:nvSpPr>
          <p:cNvPr id="6148" name="Foliennummernplatzhalt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358775" eaLnBrk="0" hangingPunct="0">
              <a:spcAft>
                <a:spcPts val="863"/>
              </a:spcAft>
              <a:buFont typeface="Arial" charset="0"/>
              <a:tabLst>
                <a:tab pos="287338" algn="r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358775" eaLnBrk="0" hangingPunct="0">
              <a:spcAft>
                <a:spcPts val="863"/>
              </a:spcAft>
              <a:buFont typeface="Arial" charset="0"/>
              <a:buChar char="–"/>
              <a:tabLst>
                <a:tab pos="287338" algn="r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358775" eaLnBrk="0" hangingPunct="0">
              <a:spcAft>
                <a:spcPts val="675"/>
              </a:spcAft>
              <a:buFont typeface="Arial" charset="0"/>
              <a:tabLst>
                <a:tab pos="287338" algn="r"/>
              </a:tabLst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358775" eaLnBrk="0" hangingPunct="0">
              <a:spcAft>
                <a:spcPts val="675"/>
              </a:spcAft>
              <a:buFont typeface="Arial" charset="0"/>
              <a:buChar char="–"/>
              <a:tabLst>
                <a:tab pos="287338" algn="r"/>
              </a:tabLst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358775" eaLnBrk="0" hangingPunct="0">
              <a:buFont typeface="Arial" charset="0"/>
              <a:tabLst>
                <a:tab pos="287338" algn="r"/>
              </a:tabLst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358775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tabLst>
                <a:tab pos="287338" algn="r"/>
              </a:tabLs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358775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tabLst>
                <a:tab pos="287338" algn="r"/>
              </a:tabLs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358775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tabLst>
                <a:tab pos="287338" algn="r"/>
              </a:tabLs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358775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tabLst>
                <a:tab pos="287338" algn="r"/>
              </a:tabLs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ct val="0"/>
              </a:spcAft>
              <a:buFontTx/>
              <a:buNone/>
            </a:pPr>
            <a:r>
              <a:rPr lang="de-CH" altLang="de-DE" dirty="0" smtClean="0">
                <a:solidFill>
                  <a:schemeClr val="tx2"/>
                </a:solidFill>
              </a:rPr>
              <a:t>|	</a:t>
            </a:r>
            <a:fld id="{10753BA3-B24A-4A2A-BCFF-9ECB7EC03E8D}" type="slidenum">
              <a:rPr lang="de-CH" altLang="de-DE" smtClean="0">
                <a:solidFill>
                  <a:schemeClr val="tx2"/>
                </a:solidFill>
              </a:rPr>
              <a:pPr eaLnBrk="1" hangingPunct="1">
                <a:spcAft>
                  <a:spcPct val="0"/>
                </a:spcAft>
                <a:buFontTx/>
                <a:buNone/>
              </a:pPr>
              <a:t>21</a:t>
            </a:fld>
            <a:endParaRPr lang="de-CH" altLang="de-DE" dirty="0" smtClean="0">
              <a:solidFill>
                <a:schemeClr val="tx2"/>
              </a:solidFill>
            </a:endParaRPr>
          </a:p>
        </p:txBody>
      </p:sp>
      <p:sp>
        <p:nvSpPr>
          <p:cNvPr id="614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altLang="de-DE" dirty="0" smtClean="0"/>
              <a:t>Hohe fiskalische Bedeutung der Statusgesellschaften </a:t>
            </a:r>
            <a:endParaRPr lang="de-CH" altLang="de-DE" baseline="30000" dirty="0" smtClean="0"/>
          </a:p>
        </p:txBody>
      </p:sp>
      <p:grpSp>
        <p:nvGrpSpPr>
          <p:cNvPr id="5" name="Gruppieren 4"/>
          <p:cNvGrpSpPr/>
          <p:nvPr/>
        </p:nvGrpSpPr>
        <p:grpSpPr>
          <a:xfrm>
            <a:off x="323528" y="2636912"/>
            <a:ext cx="2952328" cy="2736304"/>
            <a:chOff x="539552" y="2204864"/>
            <a:chExt cx="6096000" cy="4064000"/>
          </a:xfrm>
        </p:grpSpPr>
        <p:graphicFrame>
          <p:nvGraphicFramePr>
            <p:cNvPr id="2" name="Diagramm 1"/>
            <p:cNvGraphicFramePr/>
            <p:nvPr>
              <p:extLst>
                <p:ext uri="{D42A27DB-BD31-4B8C-83A1-F6EECF244321}">
                  <p14:modId xmlns:p14="http://schemas.microsoft.com/office/powerpoint/2010/main" val="1773835023"/>
                </p:ext>
              </p:extLst>
            </p:nvPr>
          </p:nvGraphicFramePr>
          <p:xfrm>
            <a:off x="539552" y="2204864"/>
            <a:ext cx="6096000" cy="4064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cxnSp>
          <p:nvCxnSpPr>
            <p:cNvPr id="4" name="Gerade Verbindung 3"/>
            <p:cNvCxnSpPr/>
            <p:nvPr/>
          </p:nvCxnSpPr>
          <p:spPr>
            <a:xfrm flipH="1">
              <a:off x="3773406" y="3359994"/>
              <a:ext cx="185854" cy="74863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uppieren 16"/>
          <p:cNvGrpSpPr/>
          <p:nvPr/>
        </p:nvGrpSpPr>
        <p:grpSpPr>
          <a:xfrm>
            <a:off x="3203848" y="2635305"/>
            <a:ext cx="2952328" cy="2736304"/>
            <a:chOff x="539552" y="2204864"/>
            <a:chExt cx="6096000" cy="4064000"/>
          </a:xfrm>
        </p:grpSpPr>
        <p:graphicFrame>
          <p:nvGraphicFramePr>
            <p:cNvPr id="18" name="Diagramm 17"/>
            <p:cNvGraphicFramePr/>
            <p:nvPr>
              <p:extLst>
                <p:ext uri="{D42A27DB-BD31-4B8C-83A1-F6EECF244321}">
                  <p14:modId xmlns:p14="http://schemas.microsoft.com/office/powerpoint/2010/main" val="445511707"/>
                </p:ext>
              </p:extLst>
            </p:nvPr>
          </p:nvGraphicFramePr>
          <p:xfrm>
            <a:off x="539552" y="2204864"/>
            <a:ext cx="6096000" cy="4064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cxnSp>
          <p:nvCxnSpPr>
            <p:cNvPr id="19" name="Gerade Verbindung 18"/>
            <p:cNvCxnSpPr/>
            <p:nvPr/>
          </p:nvCxnSpPr>
          <p:spPr>
            <a:xfrm flipH="1">
              <a:off x="3773406" y="3359994"/>
              <a:ext cx="185854" cy="74863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uppieren 19"/>
          <p:cNvGrpSpPr/>
          <p:nvPr/>
        </p:nvGrpSpPr>
        <p:grpSpPr>
          <a:xfrm>
            <a:off x="6012161" y="2635305"/>
            <a:ext cx="2952328" cy="2736304"/>
            <a:chOff x="11970827" y="2171121"/>
            <a:chExt cx="6096000" cy="4064000"/>
          </a:xfrm>
        </p:grpSpPr>
        <p:graphicFrame>
          <p:nvGraphicFramePr>
            <p:cNvPr id="21" name="Diagramm 20"/>
            <p:cNvGraphicFramePr/>
            <p:nvPr>
              <p:extLst>
                <p:ext uri="{D42A27DB-BD31-4B8C-83A1-F6EECF244321}">
                  <p14:modId xmlns:p14="http://schemas.microsoft.com/office/powerpoint/2010/main" val="651189290"/>
                </p:ext>
              </p:extLst>
            </p:nvPr>
          </p:nvGraphicFramePr>
          <p:xfrm>
            <a:off x="11970827" y="2171121"/>
            <a:ext cx="6096000" cy="4064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cxnSp>
          <p:nvCxnSpPr>
            <p:cNvPr id="22" name="Gerade Verbindung 21"/>
            <p:cNvCxnSpPr/>
            <p:nvPr/>
          </p:nvCxnSpPr>
          <p:spPr>
            <a:xfrm flipH="1">
              <a:off x="15204680" y="3326252"/>
              <a:ext cx="185854" cy="74863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feld 7"/>
          <p:cNvSpPr txBox="1"/>
          <p:nvPr/>
        </p:nvSpPr>
        <p:spPr>
          <a:xfrm>
            <a:off x="809582" y="249289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1400" dirty="0" smtClean="0"/>
              <a:t>Anzahl Gesellschaften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3661327" y="1990001"/>
            <a:ext cx="2160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1400" dirty="0"/>
              <a:t>Einnahmen aus Gewinn- und Kapitalsteuern sowie aus Kantonsanteil dBSt. in Mio. Franken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6555805" y="2420888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1400" dirty="0" smtClean="0"/>
              <a:t>Gewinnsteuerbasis </a:t>
            </a:r>
            <a:br>
              <a:rPr lang="de-CH" sz="1400" dirty="0" smtClean="0"/>
            </a:br>
            <a:r>
              <a:rPr lang="de-CH" sz="1400" dirty="0" smtClean="0"/>
              <a:t>BS, in Mia. Franken</a:t>
            </a:r>
          </a:p>
        </p:txBody>
      </p:sp>
      <p:sp>
        <p:nvSpPr>
          <p:cNvPr id="9" name="Rechteck 8"/>
          <p:cNvSpPr/>
          <p:nvPr/>
        </p:nvSpPr>
        <p:spPr>
          <a:xfrm>
            <a:off x="1925706" y="5570351"/>
            <a:ext cx="216024" cy="216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0" name="Textfeld 9"/>
          <p:cNvSpPr txBox="1"/>
          <p:nvPr/>
        </p:nvSpPr>
        <p:spPr>
          <a:xfrm>
            <a:off x="2141730" y="5539863"/>
            <a:ext cx="1998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 smtClean="0"/>
              <a:t>Statusgesellschaften</a:t>
            </a:r>
          </a:p>
        </p:txBody>
      </p:sp>
      <p:sp>
        <p:nvSpPr>
          <p:cNvPr id="28" name="Rechteck 27"/>
          <p:cNvSpPr/>
          <p:nvPr/>
        </p:nvSpPr>
        <p:spPr>
          <a:xfrm>
            <a:off x="3692488" y="5569200"/>
            <a:ext cx="216024" cy="21602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9" name="Textfeld 28"/>
          <p:cNvSpPr txBox="1"/>
          <p:nvPr/>
        </p:nvSpPr>
        <p:spPr>
          <a:xfrm>
            <a:off x="3908512" y="5540400"/>
            <a:ext cx="19982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 smtClean="0"/>
              <a:t>Ordentlich besteuerte Gesellschaften</a:t>
            </a:r>
          </a:p>
        </p:txBody>
      </p:sp>
      <p:sp>
        <p:nvSpPr>
          <p:cNvPr id="30" name="Rechteck 29"/>
          <p:cNvSpPr/>
          <p:nvPr/>
        </p:nvSpPr>
        <p:spPr>
          <a:xfrm>
            <a:off x="5580112" y="5569200"/>
            <a:ext cx="216024" cy="2160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31" name="Textfeld 30"/>
          <p:cNvSpPr txBox="1"/>
          <p:nvPr/>
        </p:nvSpPr>
        <p:spPr>
          <a:xfrm>
            <a:off x="5796136" y="5540400"/>
            <a:ext cx="19982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 smtClean="0"/>
              <a:t>Vereine, Stiftungen, andere</a:t>
            </a:r>
          </a:p>
        </p:txBody>
      </p:sp>
      <p:sp>
        <p:nvSpPr>
          <p:cNvPr id="26" name="Textfeld 25"/>
          <p:cNvSpPr txBox="1"/>
          <p:nvPr/>
        </p:nvSpPr>
        <p:spPr>
          <a:xfrm>
            <a:off x="539552" y="6093296"/>
            <a:ext cx="770485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050" dirty="0" smtClean="0"/>
              <a:t>Quelle: Steuerverwaltung Basel-Stadt </a:t>
            </a:r>
          </a:p>
          <a:p>
            <a:r>
              <a:rPr lang="de-CH" sz="1050" dirty="0" smtClean="0"/>
              <a:t>Ratschlag «Umsetzung der Unternehmenssteuerreform im Kanton Basel-Stadt», Abbildung 11, S. 22 </a:t>
            </a:r>
            <a:endParaRPr lang="de-CH" sz="1050" b="1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13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0"/>
          </p:nvPr>
        </p:nvSpPr>
        <p:spPr>
          <a:xfrm>
            <a:off x="467173" y="2888729"/>
            <a:ext cx="2736675" cy="1980431"/>
          </a:xfrm>
        </p:spPr>
        <p:txBody>
          <a:bodyPr/>
          <a:lstStyle/>
          <a:p>
            <a:pPr algn="ctr"/>
            <a:r>
              <a:rPr lang="de-CH" b="1" dirty="0" smtClean="0"/>
              <a:t>Ordentlich besteuerte </a:t>
            </a:r>
            <a:br>
              <a:rPr lang="de-CH" b="1" dirty="0" smtClean="0"/>
            </a:br>
            <a:r>
              <a:rPr lang="de-CH" dirty="0" smtClean="0"/>
              <a:t>Gesellschaften </a:t>
            </a:r>
            <a:br>
              <a:rPr lang="de-CH" dirty="0" smtClean="0"/>
            </a:br>
            <a:r>
              <a:rPr lang="de-CH" dirty="0" smtClean="0"/>
              <a:t>tragen heute eine </a:t>
            </a:r>
            <a:br>
              <a:rPr lang="de-CH" dirty="0" smtClean="0"/>
            </a:br>
            <a:r>
              <a:rPr lang="de-CH" dirty="0" smtClean="0"/>
              <a:t>Gewinnsteuerlast </a:t>
            </a:r>
            <a:br>
              <a:rPr lang="de-CH" dirty="0" smtClean="0"/>
            </a:br>
            <a:r>
              <a:rPr lang="de-CH" dirty="0" smtClean="0"/>
              <a:t>von 15 bis 22% </a:t>
            </a:r>
            <a:br>
              <a:rPr lang="de-CH" dirty="0" smtClean="0"/>
            </a:br>
            <a:r>
              <a:rPr lang="de-CH" dirty="0" smtClean="0"/>
              <a:t>(inkl. dBSt).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Tiefer Durchschnittssteuersatz in Basel-Stadt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CH" smtClean="0"/>
              <a:t>Unternehmenssteuerreform III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CH" smtClean="0"/>
              <a:t>|  </a:t>
            </a:r>
            <a:fld id="{B2EE8AD8-D56E-45EB-99E2-2CCF51283985}" type="slidenum">
              <a:rPr lang="de-CH" smtClean="0"/>
              <a:pPr/>
              <a:t>22</a:t>
            </a:fld>
            <a:endParaRPr lang="de-CH" dirty="0"/>
          </a:p>
        </p:txBody>
      </p:sp>
      <p:sp>
        <p:nvSpPr>
          <p:cNvPr id="7" name="Textfeld 6"/>
          <p:cNvSpPr txBox="1"/>
          <p:nvPr/>
        </p:nvSpPr>
        <p:spPr>
          <a:xfrm>
            <a:off x="612000" y="5558400"/>
            <a:ext cx="7848000" cy="64633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de-CH" dirty="0" smtClean="0"/>
              <a:t>Die </a:t>
            </a:r>
            <a:r>
              <a:rPr lang="de-CH" b="1" dirty="0"/>
              <a:t>durchschnittliche Gewinnsteuerlast </a:t>
            </a:r>
            <a:r>
              <a:rPr lang="de-CH" dirty="0"/>
              <a:t>im </a:t>
            </a:r>
            <a:br>
              <a:rPr lang="de-CH" dirty="0"/>
            </a:br>
            <a:r>
              <a:rPr lang="de-CH" dirty="0"/>
              <a:t>Kanton Basel-Stadt beträgt </a:t>
            </a:r>
            <a:r>
              <a:rPr lang="de-CH" dirty="0" smtClean="0"/>
              <a:t>heute rund </a:t>
            </a:r>
            <a:r>
              <a:rPr lang="de-CH" b="1" dirty="0"/>
              <a:t>12%</a:t>
            </a:r>
            <a:r>
              <a:rPr lang="de-CH" dirty="0"/>
              <a:t> (inkl. dBSt</a:t>
            </a:r>
            <a:r>
              <a:rPr lang="de-CH" dirty="0" smtClean="0"/>
              <a:t>).</a:t>
            </a:r>
            <a:endParaRPr lang="de-CH" dirty="0">
              <a:sym typeface="Wingdings" panose="05000000000000000000" pitchFamily="2" charset="2"/>
            </a:endParaRPr>
          </a:p>
        </p:txBody>
      </p:sp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3166205249"/>
              </p:ext>
            </p:extLst>
          </p:nvPr>
        </p:nvGraphicFramePr>
        <p:xfrm>
          <a:off x="3131840" y="2420888"/>
          <a:ext cx="2699792" cy="2392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Inhaltsplatzhalter 1"/>
          <p:cNvSpPr txBox="1">
            <a:spLocks/>
          </p:cNvSpPr>
          <p:nvPr/>
        </p:nvSpPr>
        <p:spPr bwMode="auto">
          <a:xfrm>
            <a:off x="5724128" y="3200066"/>
            <a:ext cx="3168352" cy="1453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341313" rtl="0" eaLnBrk="1" fontAlgn="base" hangingPunct="1">
              <a:spcBef>
                <a:spcPct val="0"/>
              </a:spcBef>
              <a:spcAft>
                <a:spcPts val="863"/>
              </a:spcAft>
              <a:buFont typeface="Arial" charset="0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1313" indent="-341313" algn="l" defTabSz="341313" rtl="0" eaLnBrk="1" fontAlgn="base" hangingPunct="1">
              <a:spcBef>
                <a:spcPct val="0"/>
              </a:spcBef>
              <a:spcAft>
                <a:spcPts val="863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1313" algn="l" defTabSz="341313" rtl="0" eaLnBrk="1" fontAlgn="base" hangingPunct="1">
              <a:spcBef>
                <a:spcPct val="0"/>
              </a:spcBef>
              <a:spcAft>
                <a:spcPts val="675"/>
              </a:spcAft>
              <a:buFont typeface="Arial" charset="0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2625" indent="-341313" algn="l" defTabSz="341313" rtl="0" eaLnBrk="1" fontAlgn="base" hangingPunct="1">
              <a:spcBef>
                <a:spcPct val="0"/>
              </a:spcBef>
              <a:spcAft>
                <a:spcPts val="675"/>
              </a:spcAft>
              <a:buFont typeface="Arial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2625" algn="l" defTabSz="341313" rtl="0" eaLnBrk="1" fontAlgn="base" hangingPunct="1">
              <a:spcBef>
                <a:spcPct val="0"/>
              </a:spcBef>
              <a:spcAft>
                <a:spcPct val="0"/>
              </a:spcAft>
              <a:buFont typeface="Arial" charset="0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CH" b="1" dirty="0" smtClean="0"/>
              <a:t>Statusgesellschaften</a:t>
            </a:r>
            <a:r>
              <a:rPr lang="de-CH" dirty="0" smtClean="0"/>
              <a:t> tragen </a:t>
            </a:r>
            <a:br>
              <a:rPr lang="de-CH" dirty="0" smtClean="0"/>
            </a:br>
            <a:r>
              <a:rPr lang="de-CH" dirty="0" smtClean="0"/>
              <a:t>heute eine Gewinnsteuerlast </a:t>
            </a:r>
            <a:br>
              <a:rPr lang="de-CH" dirty="0" smtClean="0"/>
            </a:br>
            <a:r>
              <a:rPr lang="de-CH" dirty="0" smtClean="0"/>
              <a:t>von rund 8 bis 11% </a:t>
            </a:r>
            <a:br>
              <a:rPr lang="de-CH" dirty="0" smtClean="0"/>
            </a:br>
            <a:r>
              <a:rPr lang="de-CH" dirty="0" smtClean="0"/>
              <a:t>(inkl. dBSt).</a:t>
            </a:r>
            <a:br>
              <a:rPr lang="de-CH" dirty="0" smtClean="0"/>
            </a:br>
            <a:endParaRPr lang="de-CH" dirty="0" smtClean="0"/>
          </a:p>
        </p:txBody>
      </p:sp>
      <p:cxnSp>
        <p:nvCxnSpPr>
          <p:cNvPr id="10" name="Gerade Verbindung 9"/>
          <p:cNvCxnSpPr/>
          <p:nvPr/>
        </p:nvCxnSpPr>
        <p:spPr>
          <a:xfrm flipV="1">
            <a:off x="5292080" y="3573016"/>
            <a:ext cx="432048" cy="14401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/>
        </p:nvCxnSpPr>
        <p:spPr>
          <a:xfrm>
            <a:off x="3131840" y="3200066"/>
            <a:ext cx="648072" cy="36004"/>
          </a:xfrm>
          <a:prstGeom prst="line">
            <a:avLst/>
          </a:prstGeom>
          <a:ln w="254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619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ußzeilenplatzhalt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Aft>
                <a:spcPts val="863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Aft>
                <a:spcPts val="863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Aft>
                <a:spcPts val="675"/>
              </a:spcAft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Aft>
                <a:spcPts val="675"/>
              </a:spcAft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Font typeface="Arial" charset="0"/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ct val="0"/>
              </a:spcAft>
              <a:buFontTx/>
              <a:buNone/>
            </a:pPr>
            <a:r>
              <a:rPr lang="de-CH" altLang="de-DE" dirty="0" smtClean="0">
                <a:solidFill>
                  <a:schemeClr val="tx2"/>
                </a:solidFill>
              </a:rPr>
              <a:t>Unternehmenssteuerreform III</a:t>
            </a:r>
          </a:p>
        </p:txBody>
      </p:sp>
      <p:sp>
        <p:nvSpPr>
          <p:cNvPr id="6148" name="Foliennummernplatzhalt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358775" eaLnBrk="0" hangingPunct="0">
              <a:spcAft>
                <a:spcPts val="863"/>
              </a:spcAft>
              <a:buFont typeface="Arial" charset="0"/>
              <a:tabLst>
                <a:tab pos="287338" algn="r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358775" eaLnBrk="0" hangingPunct="0">
              <a:spcAft>
                <a:spcPts val="863"/>
              </a:spcAft>
              <a:buFont typeface="Arial" charset="0"/>
              <a:buChar char="–"/>
              <a:tabLst>
                <a:tab pos="287338" algn="r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358775" eaLnBrk="0" hangingPunct="0">
              <a:spcAft>
                <a:spcPts val="675"/>
              </a:spcAft>
              <a:buFont typeface="Arial" charset="0"/>
              <a:tabLst>
                <a:tab pos="287338" algn="r"/>
              </a:tabLst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358775" eaLnBrk="0" hangingPunct="0">
              <a:spcAft>
                <a:spcPts val="675"/>
              </a:spcAft>
              <a:buFont typeface="Arial" charset="0"/>
              <a:buChar char="–"/>
              <a:tabLst>
                <a:tab pos="287338" algn="r"/>
              </a:tabLst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358775" eaLnBrk="0" hangingPunct="0">
              <a:buFont typeface="Arial" charset="0"/>
              <a:tabLst>
                <a:tab pos="287338" algn="r"/>
              </a:tabLst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358775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tabLst>
                <a:tab pos="287338" algn="r"/>
              </a:tabLs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358775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tabLst>
                <a:tab pos="287338" algn="r"/>
              </a:tabLs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358775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tabLst>
                <a:tab pos="287338" algn="r"/>
              </a:tabLs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358775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tabLst>
                <a:tab pos="287338" algn="r"/>
              </a:tabLs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ct val="0"/>
              </a:spcAft>
              <a:buFontTx/>
              <a:buNone/>
            </a:pPr>
            <a:r>
              <a:rPr lang="de-CH" altLang="de-DE" dirty="0" smtClean="0">
                <a:solidFill>
                  <a:schemeClr val="tx2"/>
                </a:solidFill>
              </a:rPr>
              <a:t>|	</a:t>
            </a:r>
            <a:fld id="{10753BA3-B24A-4A2A-BCFF-9ECB7EC03E8D}" type="slidenum">
              <a:rPr lang="de-CH" altLang="de-DE" smtClean="0">
                <a:solidFill>
                  <a:schemeClr val="tx2"/>
                </a:solidFill>
              </a:rPr>
              <a:pPr eaLnBrk="1" hangingPunct="1">
                <a:spcAft>
                  <a:spcPct val="0"/>
                </a:spcAft>
                <a:buFontTx/>
                <a:buNone/>
              </a:pPr>
              <a:t>23</a:t>
            </a:fld>
            <a:endParaRPr lang="de-CH" altLang="de-DE" dirty="0" smtClean="0">
              <a:solidFill>
                <a:schemeClr val="tx2"/>
              </a:solidFill>
            </a:endParaRPr>
          </a:p>
        </p:txBody>
      </p:sp>
      <p:sp>
        <p:nvSpPr>
          <p:cNvPr id="614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altLang="de-DE" sz="2000" dirty="0" smtClean="0"/>
              <a:t>Hohe volkswirtschaftliche Bedeutung der Statusgesellschaften  </a:t>
            </a:r>
            <a:endParaRPr lang="de-CH" altLang="de-DE" sz="2000" baseline="30000" dirty="0" smtClean="0"/>
          </a:p>
        </p:txBody>
      </p:sp>
      <p:sp>
        <p:nvSpPr>
          <p:cNvPr id="6" name="Textfeld 5"/>
          <p:cNvSpPr txBox="1"/>
          <p:nvPr/>
        </p:nvSpPr>
        <p:spPr>
          <a:xfrm>
            <a:off x="539552" y="6093296"/>
            <a:ext cx="770485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050" dirty="0" smtClean="0"/>
              <a:t>Quelle: BAK Basel, volkswirtschaftliche Bedeutung der Unternehmenssteuerreform III für den Kanton Basel-Stadt </a:t>
            </a:r>
          </a:p>
          <a:p>
            <a:r>
              <a:rPr lang="de-CH" sz="1050" dirty="0" smtClean="0"/>
              <a:t>Ratschlag «Umsetzung der Unternehmenssteuerreform im Kanton Basel-Stadt», Abbildung 12, S. 23 </a:t>
            </a:r>
            <a:endParaRPr lang="de-CH" sz="1050" b="1" dirty="0" smtClean="0">
              <a:solidFill>
                <a:schemeClr val="accent1"/>
              </a:solidFill>
            </a:endParaRPr>
          </a:p>
        </p:txBody>
      </p:sp>
      <p:grpSp>
        <p:nvGrpSpPr>
          <p:cNvPr id="17" name="Gruppieren 16"/>
          <p:cNvGrpSpPr/>
          <p:nvPr/>
        </p:nvGrpSpPr>
        <p:grpSpPr>
          <a:xfrm>
            <a:off x="611560" y="2250451"/>
            <a:ext cx="2952328" cy="2736304"/>
            <a:chOff x="539552" y="2204864"/>
            <a:chExt cx="6096000" cy="4064000"/>
          </a:xfrm>
        </p:grpSpPr>
        <p:graphicFrame>
          <p:nvGraphicFramePr>
            <p:cNvPr id="18" name="Diagramm 17"/>
            <p:cNvGraphicFramePr/>
            <p:nvPr>
              <p:extLst>
                <p:ext uri="{D42A27DB-BD31-4B8C-83A1-F6EECF244321}">
                  <p14:modId xmlns:p14="http://schemas.microsoft.com/office/powerpoint/2010/main" val="1963617495"/>
                </p:ext>
              </p:extLst>
            </p:nvPr>
          </p:nvGraphicFramePr>
          <p:xfrm>
            <a:off x="539552" y="2204864"/>
            <a:ext cx="6096000" cy="4064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cxnSp>
          <p:nvCxnSpPr>
            <p:cNvPr id="19" name="Gerade Verbindung 18"/>
            <p:cNvCxnSpPr/>
            <p:nvPr/>
          </p:nvCxnSpPr>
          <p:spPr>
            <a:xfrm flipH="1">
              <a:off x="3773406" y="3359994"/>
              <a:ext cx="185854" cy="74863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uppieren 19"/>
          <p:cNvGrpSpPr/>
          <p:nvPr/>
        </p:nvGrpSpPr>
        <p:grpSpPr>
          <a:xfrm>
            <a:off x="5796136" y="2250451"/>
            <a:ext cx="2952328" cy="2736304"/>
            <a:chOff x="11970827" y="2171121"/>
            <a:chExt cx="6096000" cy="4064000"/>
          </a:xfrm>
        </p:grpSpPr>
        <p:graphicFrame>
          <p:nvGraphicFramePr>
            <p:cNvPr id="21" name="Diagramm 20"/>
            <p:cNvGraphicFramePr/>
            <p:nvPr>
              <p:extLst>
                <p:ext uri="{D42A27DB-BD31-4B8C-83A1-F6EECF244321}">
                  <p14:modId xmlns:p14="http://schemas.microsoft.com/office/powerpoint/2010/main" val="432505806"/>
                </p:ext>
              </p:extLst>
            </p:nvPr>
          </p:nvGraphicFramePr>
          <p:xfrm>
            <a:off x="11970827" y="2171121"/>
            <a:ext cx="6096000" cy="4064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cxnSp>
          <p:nvCxnSpPr>
            <p:cNvPr id="22" name="Gerade Verbindung 21"/>
            <p:cNvCxnSpPr/>
            <p:nvPr/>
          </p:nvCxnSpPr>
          <p:spPr>
            <a:xfrm flipH="1">
              <a:off x="15204680" y="3326252"/>
              <a:ext cx="185854" cy="74863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feld 23"/>
          <p:cNvSpPr txBox="1"/>
          <p:nvPr/>
        </p:nvSpPr>
        <p:spPr>
          <a:xfrm>
            <a:off x="1129426" y="1988841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1400" dirty="0" smtClean="0"/>
              <a:t>Beschäftigung in BS,</a:t>
            </a:r>
          </a:p>
          <a:p>
            <a:pPr algn="ctr"/>
            <a:r>
              <a:rPr lang="de-CH" sz="1400" dirty="0" smtClean="0"/>
              <a:t>in Vollzeitstellen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6372200" y="1988840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1400" dirty="0" smtClean="0"/>
              <a:t>Wertschöpfung in BS, </a:t>
            </a:r>
            <a:br>
              <a:rPr lang="de-CH" sz="1400" dirty="0" smtClean="0"/>
            </a:br>
            <a:r>
              <a:rPr lang="de-CH" sz="1400" dirty="0" smtClean="0"/>
              <a:t>in Mia. Franken</a:t>
            </a:r>
          </a:p>
        </p:txBody>
      </p:sp>
      <p:sp>
        <p:nvSpPr>
          <p:cNvPr id="9" name="Rechteck 8"/>
          <p:cNvSpPr/>
          <p:nvPr/>
        </p:nvSpPr>
        <p:spPr>
          <a:xfrm>
            <a:off x="788994" y="5161259"/>
            <a:ext cx="216024" cy="216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0" name="Textfeld 9"/>
          <p:cNvSpPr txBox="1"/>
          <p:nvPr/>
        </p:nvSpPr>
        <p:spPr>
          <a:xfrm>
            <a:off x="1005018" y="5130771"/>
            <a:ext cx="1998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 smtClean="0"/>
              <a:t>Branchen mit</a:t>
            </a:r>
          </a:p>
          <a:p>
            <a:r>
              <a:rPr lang="de-CH" sz="1200" dirty="0" smtClean="0"/>
              <a:t>hoher Bedeutung der</a:t>
            </a:r>
          </a:p>
          <a:p>
            <a:r>
              <a:rPr lang="de-CH" sz="1200" dirty="0" smtClean="0"/>
              <a:t>Steuerstatus </a:t>
            </a:r>
          </a:p>
        </p:txBody>
      </p:sp>
      <p:sp>
        <p:nvSpPr>
          <p:cNvPr id="28" name="Rechteck 27"/>
          <p:cNvSpPr/>
          <p:nvPr/>
        </p:nvSpPr>
        <p:spPr>
          <a:xfrm>
            <a:off x="2645786" y="5160108"/>
            <a:ext cx="216024" cy="21602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9" name="Textfeld 28"/>
          <p:cNvSpPr txBox="1"/>
          <p:nvPr/>
        </p:nvSpPr>
        <p:spPr>
          <a:xfrm>
            <a:off x="2861810" y="5131308"/>
            <a:ext cx="1998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 smtClean="0"/>
              <a:t>Branchen mit </a:t>
            </a:r>
          </a:p>
          <a:p>
            <a:r>
              <a:rPr lang="de-CH" sz="1200" dirty="0" smtClean="0"/>
              <a:t>tiefer Bedeutung der Steuerstatus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3689902" y="1897957"/>
            <a:ext cx="2340260" cy="2400657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de-CH" sz="1400" dirty="0" smtClean="0"/>
              <a:t>Bedeutende Branchen:</a:t>
            </a:r>
          </a:p>
          <a:p>
            <a:pPr>
              <a:spcAft>
                <a:spcPts val="600"/>
              </a:spcAft>
            </a:pPr>
            <a:r>
              <a:rPr lang="de-CH" sz="1400" dirty="0" smtClean="0"/>
              <a:t>1) Life Science und weitere Branchen mit hohem Forschungsanteil</a:t>
            </a:r>
            <a:br>
              <a:rPr lang="de-CH" sz="1400" dirty="0" smtClean="0"/>
            </a:br>
            <a:r>
              <a:rPr lang="de-CH" sz="1400" dirty="0" smtClean="0"/>
              <a:t>(ca. 24’500 Stellen)</a:t>
            </a:r>
          </a:p>
          <a:p>
            <a:pPr>
              <a:spcAft>
                <a:spcPts val="600"/>
              </a:spcAft>
            </a:pPr>
            <a:r>
              <a:rPr lang="de-CH" sz="1400" dirty="0" smtClean="0"/>
              <a:t>2) Grosshandel, Logistik, Verkehr, Teile der Life Science, sonstige Dienstleistungen</a:t>
            </a:r>
            <a:br>
              <a:rPr lang="de-CH" sz="1400" dirty="0" smtClean="0"/>
            </a:br>
            <a:r>
              <a:rPr lang="de-CH" sz="1400" dirty="0" smtClean="0"/>
              <a:t>(ca. 7’500 Stellen)  </a:t>
            </a:r>
          </a:p>
        </p:txBody>
      </p:sp>
      <p:cxnSp>
        <p:nvCxnSpPr>
          <p:cNvPr id="26" name="Gerade Verbindung 25"/>
          <p:cNvCxnSpPr>
            <a:stCxn id="23" idx="1"/>
          </p:cNvCxnSpPr>
          <p:nvPr/>
        </p:nvCxnSpPr>
        <p:spPr>
          <a:xfrm flipH="1">
            <a:off x="3064810" y="3098286"/>
            <a:ext cx="625092" cy="18194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477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Grosse </a:t>
            </a:r>
            <a:r>
              <a:rPr lang="de-CH" dirty="0" smtClean="0"/>
              <a:t>Ausstrahlung in die Region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CH" smtClean="0"/>
              <a:t>Unternehmenssteuerreform III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CH" smtClean="0"/>
              <a:t>|  </a:t>
            </a:r>
            <a:fld id="{B2EE8AD8-D56E-45EB-99E2-2CCF51283985}" type="slidenum">
              <a:rPr lang="de-CH" smtClean="0"/>
              <a:pPr/>
              <a:t>24</a:t>
            </a:fld>
            <a:endParaRPr lang="de-CH" dirty="0"/>
          </a:p>
        </p:txBody>
      </p:sp>
      <p:pic>
        <p:nvPicPr>
          <p:cNvPr id="7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204864"/>
            <a:ext cx="4933887" cy="3698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feld 7"/>
          <p:cNvSpPr txBox="1"/>
          <p:nvPr/>
        </p:nvSpPr>
        <p:spPr>
          <a:xfrm>
            <a:off x="5617455" y="2202889"/>
            <a:ext cx="2986993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Symbol" panose="05050102010706020507" pitchFamily="18" charset="2"/>
              <a:buChar char="-"/>
            </a:pPr>
            <a:r>
              <a:rPr lang="de-CH" sz="1600" dirty="0" smtClean="0"/>
              <a:t>Über </a:t>
            </a:r>
            <a:r>
              <a:rPr lang="de-CH" sz="1600" b="1" dirty="0" smtClean="0"/>
              <a:t>40’000 Arbeitskräfte pendeln aus Baselland nach Basel-Stadt </a:t>
            </a:r>
            <a:r>
              <a:rPr lang="de-CH" sz="1600" dirty="0" smtClean="0"/>
              <a:t>und tragen so Einkommen in ihren Kanton.</a:t>
            </a:r>
            <a:br>
              <a:rPr lang="de-CH" sz="1600" dirty="0" smtClean="0"/>
            </a:br>
            <a:endParaRPr lang="de-CH" sz="1600" dirty="0" smtClean="0"/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CH" sz="1600" dirty="0" smtClean="0"/>
              <a:t>Sollten die Status-gesellschaften aus Basel-Stadt abwandern, so gingen </a:t>
            </a:r>
            <a:r>
              <a:rPr lang="de-CH" sz="1600" b="1" dirty="0" smtClean="0"/>
              <a:t>Baselland geschätzt 220 Mio. Franken an Einkommens-steuern </a:t>
            </a:r>
            <a:r>
              <a:rPr lang="de-CH" sz="1600" dirty="0" smtClean="0"/>
              <a:t>verloren.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563214" y="5857527"/>
            <a:ext cx="75208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 dirty="0" smtClean="0"/>
              <a:t>Quelle: BAK Basel </a:t>
            </a:r>
          </a:p>
        </p:txBody>
      </p:sp>
    </p:spTree>
    <p:extLst>
      <p:ext uri="{BB962C8B-B14F-4D97-AF65-F5344CB8AC3E}">
        <p14:creationId xmlns:p14="http://schemas.microsoft.com/office/powerpoint/2010/main" val="137409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CH" dirty="0" smtClean="0"/>
              <a:t>Zeitplan und Schlusswort </a:t>
            </a:r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de-CH" smtClean="0"/>
              <a:t>Unternehmenssteuerreform III</a:t>
            </a:r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CH" smtClean="0"/>
              <a:t>|  </a:t>
            </a:r>
            <a:fld id="{C7CB2E82-F11E-4855-AC72-F07F0C7AB2B5}" type="slidenum">
              <a:rPr lang="de-CH" smtClean="0"/>
              <a:pPr/>
              <a:t>25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97868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de-CH" dirty="0" smtClean="0"/>
              <a:t>Eröffnung der Vernehmlassung 		8. September 2016</a:t>
            </a:r>
          </a:p>
          <a:p>
            <a:r>
              <a:rPr lang="de-CH" dirty="0" smtClean="0"/>
              <a:t>Ende der Vernehmlassung		 		15. Dezember 2016</a:t>
            </a:r>
          </a:p>
          <a:p>
            <a:endParaRPr lang="de-CH" dirty="0"/>
          </a:p>
          <a:p>
            <a:r>
              <a:rPr lang="de-CH" dirty="0" smtClean="0"/>
              <a:t>(Volksabstimmung Bundesreform		voraussichtlich 12. Februar 2017)</a:t>
            </a:r>
          </a:p>
          <a:p>
            <a:endParaRPr lang="de-CH" dirty="0"/>
          </a:p>
          <a:p>
            <a:r>
              <a:rPr lang="de-CH" dirty="0" smtClean="0"/>
              <a:t>Ratschlag an den Grossen Rat		Frühjahr 2017</a:t>
            </a:r>
          </a:p>
          <a:p>
            <a:r>
              <a:rPr lang="de-CH" dirty="0" smtClean="0"/>
              <a:t>(Volksabstimmung </a:t>
            </a:r>
            <a:r>
              <a:rPr lang="de-CH" dirty="0" err="1" smtClean="0"/>
              <a:t>kant</a:t>
            </a:r>
            <a:r>
              <a:rPr lang="de-CH" dirty="0" smtClean="0"/>
              <a:t>. Reform		gegebenenfalls 2018)</a:t>
            </a:r>
          </a:p>
          <a:p>
            <a:endParaRPr lang="de-CH" dirty="0"/>
          </a:p>
          <a:p>
            <a:r>
              <a:rPr lang="de-CH" dirty="0" smtClean="0"/>
              <a:t>Inkrafttreten								1. Januar 2019</a:t>
            </a:r>
            <a:endParaRPr lang="de-CH" dirty="0"/>
          </a:p>
          <a:p>
            <a:endParaRPr lang="de-CH" dirty="0" smtClean="0"/>
          </a:p>
          <a:p>
            <a:endParaRPr lang="de-CH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Zeitplan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CH" smtClean="0"/>
              <a:t>Unternehmenssteuerreform III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CH" smtClean="0"/>
              <a:t>|  </a:t>
            </a:r>
            <a:fld id="{3D0115F6-3732-4596-8F7F-D24D614B2713}" type="slidenum">
              <a:rPr lang="de-CH" smtClean="0"/>
              <a:pPr/>
              <a:t>26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07520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de-CH" dirty="0" smtClean="0"/>
              <a:t>Die Unternehmenssteuerreform III ermöglicht dem Kanton Basel-Stadt ein umfassendes Reformpaket, welches folgende Ziele erreicht:</a:t>
            </a:r>
          </a:p>
          <a:p>
            <a:endParaRPr lang="de-CH" dirty="0"/>
          </a:p>
          <a:p>
            <a:pPr marL="285750" indent="-285750">
              <a:buFontTx/>
              <a:buChar char="-"/>
            </a:pPr>
            <a:r>
              <a:rPr lang="de-CH" dirty="0" smtClean="0"/>
              <a:t>Die Steuerbelastung für Unternehmen bleibt wettbewerbsfähig. </a:t>
            </a:r>
            <a:r>
              <a:rPr lang="de-CH" b="1" dirty="0" smtClean="0"/>
              <a:t>32’000 Arbeitsplätze im Kanton werden gesichert </a:t>
            </a:r>
            <a:r>
              <a:rPr lang="de-CH" dirty="0" smtClean="0"/>
              <a:t>und die Basis für weiteres Wachstum wird gelegt.</a:t>
            </a:r>
          </a:p>
          <a:p>
            <a:pPr marL="285750" indent="-285750">
              <a:buFontTx/>
              <a:buChar char="-"/>
            </a:pPr>
            <a:r>
              <a:rPr lang="de-CH" b="1" dirty="0" smtClean="0"/>
              <a:t>Insbesondere KMU werden steuerlich entlastet</a:t>
            </a:r>
            <a:r>
              <a:rPr lang="de-CH" dirty="0" smtClean="0"/>
              <a:t>, da sie von sinkenden ordentlichen Steuersätzen und neuen steuerlichen Instrumenten profitieren.</a:t>
            </a:r>
          </a:p>
          <a:p>
            <a:pPr marL="285750" indent="-285750">
              <a:buFontTx/>
              <a:buChar char="-"/>
            </a:pPr>
            <a:r>
              <a:rPr lang="de-CH" dirty="0" smtClean="0"/>
              <a:t>Begleitmassnahmen</a:t>
            </a:r>
            <a:r>
              <a:rPr lang="de-CH" b="1" dirty="0" smtClean="0"/>
              <a:t> </a:t>
            </a:r>
            <a:r>
              <a:rPr lang="de-CH" dirty="0" smtClean="0"/>
              <a:t>bewirken eine </a:t>
            </a:r>
            <a:r>
              <a:rPr lang="de-CH" b="1" dirty="0" smtClean="0"/>
              <a:t>finanzielle Entlastung der Bevölkerung</a:t>
            </a:r>
            <a:r>
              <a:rPr lang="de-CH" dirty="0" smtClean="0"/>
              <a:t>.</a:t>
            </a:r>
          </a:p>
          <a:p>
            <a:pPr marL="285750" indent="-285750">
              <a:buFontTx/>
              <a:buChar char="-"/>
            </a:pPr>
            <a:r>
              <a:rPr lang="de-CH" dirty="0" smtClean="0"/>
              <a:t>Die Reform ist für den Kanton Basel-Stadt </a:t>
            </a:r>
            <a:r>
              <a:rPr lang="de-CH" b="1" dirty="0" smtClean="0"/>
              <a:t>finanziell tragbar</a:t>
            </a:r>
            <a:r>
              <a:rPr lang="de-CH" dirty="0" smtClean="0"/>
              <a:t>.   </a:t>
            </a:r>
            <a:endParaRPr lang="de-CH" dirty="0"/>
          </a:p>
          <a:p>
            <a:endParaRPr lang="de-CH" dirty="0" smtClean="0"/>
          </a:p>
          <a:p>
            <a:endParaRPr lang="de-CH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Schlusswort 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CH" smtClean="0"/>
              <a:t>Unternehmenssteuerreform III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CH" smtClean="0"/>
              <a:t>|  </a:t>
            </a:r>
            <a:fld id="{3D0115F6-3732-4596-8F7F-D24D614B2713}" type="slidenum">
              <a:rPr lang="de-CH" smtClean="0"/>
              <a:pPr/>
              <a:t>27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7891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CH" dirty="0" smtClean="0"/>
              <a:t>Anhang</a:t>
            </a:r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de-CH" smtClean="0"/>
              <a:t>Unternehmenssteuerreform III</a:t>
            </a:r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CH" smtClean="0"/>
              <a:t>|  </a:t>
            </a:r>
            <a:fld id="{C7CB2E82-F11E-4855-AC72-F07F0C7AB2B5}" type="slidenum">
              <a:rPr lang="de-CH" smtClean="0"/>
              <a:pPr/>
              <a:t>28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66770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altLang="de-DE" dirty="0" smtClean="0"/>
              <a:t>Grosse Differenzen bei ordentlichen Steuersätzen</a:t>
            </a:r>
            <a:endParaRPr lang="de-CH" altLang="de-DE" sz="2400" dirty="0" smtClean="0"/>
          </a:p>
        </p:txBody>
      </p:sp>
      <p:graphicFrame>
        <p:nvGraphicFramePr>
          <p:cNvPr id="2" name="Inhaltsplatzhalter 8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971202321"/>
              </p:ext>
            </p:extLst>
          </p:nvPr>
        </p:nvGraphicFramePr>
        <p:xfrm>
          <a:off x="542106" y="2478856"/>
          <a:ext cx="8147050" cy="3240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437" name="Textfeld 4"/>
          <p:cNvSpPr txBox="1">
            <a:spLocks noChangeArrowheads="1"/>
          </p:cNvSpPr>
          <p:nvPr/>
        </p:nvSpPr>
        <p:spPr bwMode="auto">
          <a:xfrm>
            <a:off x="539552" y="1968897"/>
            <a:ext cx="78501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125000"/>
              </a:lnSpc>
              <a:buChar char="•"/>
              <a:defRPr sz="2400">
                <a:solidFill>
                  <a:srgbClr val="292929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125000"/>
              </a:lnSpc>
              <a:buChar char="–"/>
              <a:defRPr sz="2000">
                <a:solidFill>
                  <a:srgbClr val="292929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125000"/>
              </a:lnSpc>
              <a:buChar char="•"/>
              <a:defRPr sz="2000">
                <a:solidFill>
                  <a:srgbClr val="292929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125000"/>
              </a:lnSpc>
              <a:buChar char="–"/>
              <a:defRPr>
                <a:solidFill>
                  <a:srgbClr val="292929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125000"/>
              </a:lnSpc>
              <a:buChar char="»"/>
              <a:defRPr>
                <a:solidFill>
                  <a:srgbClr val="292929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rgbClr val="292929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rgbClr val="292929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rgbClr val="292929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rgbClr val="292929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  <a:buFontTx/>
              <a:buNone/>
            </a:pPr>
            <a:r>
              <a:rPr lang="de-CH" altLang="de-DE" sz="1400" dirty="0">
                <a:solidFill>
                  <a:schemeClr val="tx1"/>
                </a:solidFill>
              </a:rPr>
              <a:t>Ordentliche </a:t>
            </a:r>
            <a:r>
              <a:rPr lang="de-CH" altLang="de-DE" sz="1400" dirty="0" smtClean="0">
                <a:solidFill>
                  <a:schemeClr val="tx1"/>
                </a:solidFill>
              </a:rPr>
              <a:t>Gewinnsteuerlast 2015 (max.), </a:t>
            </a:r>
            <a:r>
              <a:rPr lang="de-CH" altLang="de-DE" sz="1400" dirty="0">
                <a:solidFill>
                  <a:schemeClr val="tx1"/>
                </a:solidFill>
              </a:rPr>
              <a:t>effektiv, </a:t>
            </a:r>
            <a:r>
              <a:rPr lang="de-CH" altLang="de-DE" sz="1400" dirty="0" smtClean="0">
                <a:solidFill>
                  <a:schemeClr val="tx1"/>
                </a:solidFill>
              </a:rPr>
              <a:t>inkl. dBSt, </a:t>
            </a:r>
            <a:r>
              <a:rPr lang="de-CH" altLang="de-DE" sz="1400" dirty="0">
                <a:solidFill>
                  <a:schemeClr val="tx1"/>
                </a:solidFill>
              </a:rPr>
              <a:t>im Hauptort </a:t>
            </a:r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2"/>
          </p:nvPr>
        </p:nvSpPr>
        <p:spPr>
          <a:xfrm>
            <a:off x="2735263" y="6489700"/>
            <a:ext cx="5581650" cy="366713"/>
          </a:xfrm>
        </p:spPr>
        <p:txBody>
          <a:bodyPr/>
          <a:lstStyle/>
          <a:p>
            <a:pPr>
              <a:defRPr/>
            </a:pPr>
            <a:r>
              <a:rPr lang="de-CH" dirty="0" smtClean="0"/>
              <a:t>Unternehmenssteuerreform III</a:t>
            </a:r>
            <a:endParaRPr lang="de-CH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3"/>
          </p:nvPr>
        </p:nvSpPr>
        <p:spPr>
          <a:xfrm>
            <a:off x="8461375" y="6489700"/>
            <a:ext cx="682625" cy="366713"/>
          </a:xfrm>
        </p:spPr>
        <p:txBody>
          <a:bodyPr/>
          <a:lstStyle/>
          <a:p>
            <a:r>
              <a:rPr lang="de-CH" dirty="0" smtClean="0"/>
              <a:t>|  </a:t>
            </a:r>
            <a:fld id="{3D0115F6-3732-4596-8F7F-D24D614B2713}" type="slidenum">
              <a:rPr lang="de-CH" smtClean="0"/>
              <a:pPr/>
              <a:t>29</a:t>
            </a:fld>
            <a:endParaRPr lang="de-CH" dirty="0"/>
          </a:p>
        </p:txBody>
      </p:sp>
      <p:sp>
        <p:nvSpPr>
          <p:cNvPr id="10" name="Textfeld 9"/>
          <p:cNvSpPr txBox="1"/>
          <p:nvPr/>
        </p:nvSpPr>
        <p:spPr>
          <a:xfrm>
            <a:off x="539552" y="5749806"/>
            <a:ext cx="770485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42925" algn="l"/>
              </a:tabLst>
            </a:pPr>
            <a:r>
              <a:rPr lang="de-CH" sz="1050" dirty="0" smtClean="0"/>
              <a:t>Quelle:	Hinny (2016)</a:t>
            </a:r>
          </a:p>
          <a:p>
            <a:pPr>
              <a:tabLst>
                <a:tab pos="542925" algn="l"/>
              </a:tabLst>
            </a:pPr>
            <a:r>
              <a:rPr lang="de-CH" sz="1050" dirty="0"/>
              <a:t>	</a:t>
            </a:r>
            <a:r>
              <a:rPr lang="de-CH" sz="1050" dirty="0" smtClean="0"/>
              <a:t>Ratschlag «Umsetzung der Unternehmenssteuerreform im Kanton Basel-Stadt», Abbildung 6, S. 16 </a:t>
            </a:r>
            <a:endParaRPr lang="de-CH" sz="1050" b="1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720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CH" dirty="0" smtClean="0"/>
              <a:t>Kantonales Massnahmenpaket 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de-CH" smtClean="0"/>
              <a:t>Unternehmenssteuerreform III</a:t>
            </a:r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CH" smtClean="0"/>
              <a:t>|  </a:t>
            </a:r>
            <a:fld id="{C7CB2E82-F11E-4855-AC72-F07F0C7AB2B5}" type="slidenum">
              <a:rPr lang="de-CH" smtClean="0"/>
              <a:pPr/>
              <a:t>3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26187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altLang="de-DE" dirty="0" smtClean="0"/>
              <a:t>Geringe Abstände bei Statusgesellschaften</a:t>
            </a:r>
            <a:endParaRPr lang="de-CH" altLang="de-DE" sz="2400" dirty="0" smtClean="0"/>
          </a:p>
        </p:txBody>
      </p:sp>
      <p:graphicFrame>
        <p:nvGraphicFramePr>
          <p:cNvPr id="2" name="Inhaltsplatzhalter 8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103663897"/>
              </p:ext>
            </p:extLst>
          </p:nvPr>
        </p:nvGraphicFramePr>
        <p:xfrm>
          <a:off x="572800" y="2475057"/>
          <a:ext cx="8147050" cy="3240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437" name="Textfeld 4"/>
          <p:cNvSpPr txBox="1">
            <a:spLocks noChangeArrowheads="1"/>
          </p:cNvSpPr>
          <p:nvPr/>
        </p:nvSpPr>
        <p:spPr bwMode="auto">
          <a:xfrm>
            <a:off x="538237" y="1923400"/>
            <a:ext cx="785018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125000"/>
              </a:lnSpc>
              <a:buChar char="•"/>
              <a:defRPr sz="2400">
                <a:solidFill>
                  <a:srgbClr val="292929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125000"/>
              </a:lnSpc>
              <a:buChar char="–"/>
              <a:defRPr sz="2000">
                <a:solidFill>
                  <a:srgbClr val="292929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125000"/>
              </a:lnSpc>
              <a:buChar char="•"/>
              <a:defRPr sz="2000">
                <a:solidFill>
                  <a:srgbClr val="292929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125000"/>
              </a:lnSpc>
              <a:buChar char="–"/>
              <a:defRPr>
                <a:solidFill>
                  <a:srgbClr val="292929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125000"/>
              </a:lnSpc>
              <a:buChar char="»"/>
              <a:defRPr>
                <a:solidFill>
                  <a:srgbClr val="292929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rgbClr val="292929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rgbClr val="292929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rgbClr val="292929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rgbClr val="292929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  <a:buFontTx/>
              <a:buNone/>
            </a:pPr>
            <a:r>
              <a:rPr lang="de-CH" altLang="de-DE" sz="1400" dirty="0" smtClean="0">
                <a:solidFill>
                  <a:schemeClr val="tx1"/>
                </a:solidFill>
              </a:rPr>
              <a:t>Typische Gewinnsteuerlast einer gemischten Gesellschaft  2014, </a:t>
            </a:r>
            <a:r>
              <a:rPr lang="de-CH" altLang="de-DE" sz="1400" dirty="0">
                <a:solidFill>
                  <a:schemeClr val="tx1"/>
                </a:solidFill>
              </a:rPr>
              <a:t>effektiv, inkl. </a:t>
            </a:r>
            <a:r>
              <a:rPr lang="de-CH" altLang="de-DE" sz="1400" dirty="0" smtClean="0">
                <a:solidFill>
                  <a:schemeClr val="tx1"/>
                </a:solidFill>
              </a:rPr>
              <a:t>dBSt., </a:t>
            </a:r>
            <a:r>
              <a:rPr lang="de-CH" altLang="de-DE" sz="1400" dirty="0">
                <a:solidFill>
                  <a:schemeClr val="tx1"/>
                </a:solidFill>
              </a:rPr>
              <a:t>im Hauptort </a:t>
            </a:r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2"/>
          </p:nvPr>
        </p:nvSpPr>
        <p:spPr>
          <a:xfrm>
            <a:off x="2735263" y="6489700"/>
            <a:ext cx="5581650" cy="366713"/>
          </a:xfrm>
        </p:spPr>
        <p:txBody>
          <a:bodyPr/>
          <a:lstStyle/>
          <a:p>
            <a:pPr>
              <a:defRPr/>
            </a:pPr>
            <a:r>
              <a:rPr lang="de-CH" dirty="0" smtClean="0"/>
              <a:t>Unternehmenssteuerreform III</a:t>
            </a:r>
            <a:endParaRPr lang="de-CH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3"/>
          </p:nvPr>
        </p:nvSpPr>
        <p:spPr>
          <a:xfrm>
            <a:off x="8461375" y="6489700"/>
            <a:ext cx="682625" cy="366713"/>
          </a:xfrm>
        </p:spPr>
        <p:txBody>
          <a:bodyPr/>
          <a:lstStyle/>
          <a:p>
            <a:r>
              <a:rPr lang="de-CH" dirty="0" smtClean="0"/>
              <a:t>|  </a:t>
            </a:r>
            <a:fld id="{3D0115F6-3732-4596-8F7F-D24D614B2713}" type="slidenum">
              <a:rPr lang="de-CH" smtClean="0"/>
              <a:pPr/>
              <a:t>30</a:t>
            </a:fld>
            <a:endParaRPr lang="de-CH" dirty="0"/>
          </a:p>
        </p:txBody>
      </p:sp>
      <p:sp>
        <p:nvSpPr>
          <p:cNvPr id="10" name="Textfeld 9"/>
          <p:cNvSpPr txBox="1"/>
          <p:nvPr/>
        </p:nvSpPr>
        <p:spPr>
          <a:xfrm>
            <a:off x="539552" y="5749806"/>
            <a:ext cx="770485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42925" algn="l"/>
              </a:tabLst>
            </a:pPr>
            <a:r>
              <a:rPr lang="de-CH" sz="1050" dirty="0" smtClean="0"/>
              <a:t>Quelle:	KPMG (2014)</a:t>
            </a:r>
          </a:p>
          <a:p>
            <a:pPr>
              <a:tabLst>
                <a:tab pos="542925" algn="l"/>
              </a:tabLst>
            </a:pPr>
            <a:r>
              <a:rPr lang="de-CH" sz="1050" dirty="0"/>
              <a:t>	</a:t>
            </a:r>
            <a:r>
              <a:rPr lang="de-CH" sz="1050" dirty="0" smtClean="0"/>
              <a:t>Ratschlag «Umsetzung der Unternehmenssteuerreform im Kanton Basel-Stadt», Abbildung 7, S. 18 </a:t>
            </a:r>
            <a:endParaRPr lang="de-CH" sz="1050" b="1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56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altLang="de-DE" sz="2000" dirty="0" smtClean="0"/>
              <a:t>Grosse Unterschiede bei ordentlichen Kapitalsteuersätzen</a:t>
            </a:r>
          </a:p>
        </p:txBody>
      </p:sp>
      <p:sp>
        <p:nvSpPr>
          <p:cNvPr id="18437" name="Textfeld 4"/>
          <p:cNvSpPr txBox="1">
            <a:spLocks noChangeArrowheads="1"/>
          </p:cNvSpPr>
          <p:nvPr/>
        </p:nvSpPr>
        <p:spPr bwMode="auto">
          <a:xfrm>
            <a:off x="539552" y="1756399"/>
            <a:ext cx="78501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125000"/>
              </a:lnSpc>
              <a:buChar char="•"/>
              <a:defRPr sz="2400">
                <a:solidFill>
                  <a:srgbClr val="292929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125000"/>
              </a:lnSpc>
              <a:buChar char="–"/>
              <a:defRPr sz="2000">
                <a:solidFill>
                  <a:srgbClr val="292929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125000"/>
              </a:lnSpc>
              <a:buChar char="•"/>
              <a:defRPr sz="2000">
                <a:solidFill>
                  <a:srgbClr val="292929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125000"/>
              </a:lnSpc>
              <a:buChar char="–"/>
              <a:defRPr>
                <a:solidFill>
                  <a:srgbClr val="292929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125000"/>
              </a:lnSpc>
              <a:buChar char="»"/>
              <a:defRPr>
                <a:solidFill>
                  <a:srgbClr val="292929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rgbClr val="292929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rgbClr val="292929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rgbClr val="292929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rgbClr val="292929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  <a:buFontTx/>
              <a:buNone/>
            </a:pPr>
            <a:r>
              <a:rPr lang="de-CH" altLang="de-DE" sz="1400" dirty="0" smtClean="0">
                <a:solidFill>
                  <a:schemeClr val="tx1"/>
                </a:solidFill>
              </a:rPr>
              <a:t>Kapitalsteuersätze für ordentlich besteuerte Gesellschaften 2015, </a:t>
            </a:r>
            <a:r>
              <a:rPr lang="de-CH" altLang="de-DE" sz="1400" dirty="0">
                <a:solidFill>
                  <a:schemeClr val="tx1"/>
                </a:solidFill>
              </a:rPr>
              <a:t>im Hauptort </a:t>
            </a:r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2"/>
          </p:nvPr>
        </p:nvSpPr>
        <p:spPr>
          <a:xfrm>
            <a:off x="2735263" y="6489700"/>
            <a:ext cx="5581650" cy="366713"/>
          </a:xfrm>
        </p:spPr>
        <p:txBody>
          <a:bodyPr/>
          <a:lstStyle/>
          <a:p>
            <a:pPr>
              <a:defRPr/>
            </a:pPr>
            <a:r>
              <a:rPr lang="de-CH" dirty="0" smtClean="0"/>
              <a:t>Unternehmenssteuerreform III</a:t>
            </a:r>
            <a:endParaRPr lang="de-CH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3"/>
          </p:nvPr>
        </p:nvSpPr>
        <p:spPr>
          <a:xfrm>
            <a:off x="8461375" y="6489700"/>
            <a:ext cx="682625" cy="366713"/>
          </a:xfrm>
        </p:spPr>
        <p:txBody>
          <a:bodyPr/>
          <a:lstStyle/>
          <a:p>
            <a:r>
              <a:rPr lang="de-CH" dirty="0" smtClean="0"/>
              <a:t>|  </a:t>
            </a:r>
            <a:fld id="{3D0115F6-3732-4596-8F7F-D24D614B2713}" type="slidenum">
              <a:rPr lang="de-CH" smtClean="0"/>
              <a:pPr/>
              <a:t>31</a:t>
            </a:fld>
            <a:endParaRPr lang="de-CH" dirty="0"/>
          </a:p>
        </p:txBody>
      </p:sp>
      <p:sp>
        <p:nvSpPr>
          <p:cNvPr id="10" name="Textfeld 9"/>
          <p:cNvSpPr txBox="1"/>
          <p:nvPr/>
        </p:nvSpPr>
        <p:spPr>
          <a:xfrm>
            <a:off x="539552" y="5445224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42925" algn="l"/>
              </a:tabLst>
            </a:pPr>
            <a:r>
              <a:rPr lang="de-CH" altLang="de-DE" sz="1050" dirty="0"/>
              <a:t>* Kantone, in welchen die </a:t>
            </a:r>
            <a:r>
              <a:rPr lang="de-CH" altLang="de-DE" sz="1050" dirty="0" smtClean="0"/>
              <a:t>Kapitalsteuer [mindestens </a:t>
            </a:r>
            <a:r>
              <a:rPr lang="de-CH" altLang="de-DE" sz="1050" dirty="0"/>
              <a:t>teilweise] an die Gewinnsteuer angerechnet wird</a:t>
            </a:r>
          </a:p>
          <a:p>
            <a:pPr>
              <a:tabLst>
                <a:tab pos="542925" algn="l"/>
              </a:tabLst>
            </a:pPr>
            <a:r>
              <a:rPr lang="de-CH" sz="1050" dirty="0" smtClean="0"/>
              <a:t>Quelle:	Hinny (2016)</a:t>
            </a:r>
          </a:p>
          <a:p>
            <a:pPr>
              <a:tabLst>
                <a:tab pos="542925" algn="l"/>
              </a:tabLst>
            </a:pPr>
            <a:r>
              <a:rPr lang="de-CH" sz="1050" dirty="0"/>
              <a:t>	</a:t>
            </a:r>
            <a:endParaRPr lang="de-CH" sz="1050" b="1" dirty="0" smtClean="0">
              <a:solidFill>
                <a:schemeClr val="accent1"/>
              </a:solidFill>
            </a:endParaRPr>
          </a:p>
        </p:txBody>
      </p:sp>
      <p:graphicFrame>
        <p:nvGraphicFramePr>
          <p:cNvPr id="11" name="Inhaltsplatzhalter 8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61746084"/>
              </p:ext>
            </p:extLst>
          </p:nvPr>
        </p:nvGraphicFramePr>
        <p:xfrm>
          <a:off x="572800" y="2060575"/>
          <a:ext cx="8147050" cy="3240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1048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altLang="de-DE" sz="2000" dirty="0" smtClean="0"/>
              <a:t>Geringe Differenzen bei privilegierten Kapitalsteuersätzen</a:t>
            </a:r>
          </a:p>
        </p:txBody>
      </p:sp>
      <p:sp>
        <p:nvSpPr>
          <p:cNvPr id="18437" name="Textfeld 4"/>
          <p:cNvSpPr txBox="1">
            <a:spLocks noChangeArrowheads="1"/>
          </p:cNvSpPr>
          <p:nvPr/>
        </p:nvSpPr>
        <p:spPr bwMode="auto">
          <a:xfrm>
            <a:off x="539552" y="1756399"/>
            <a:ext cx="78501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125000"/>
              </a:lnSpc>
              <a:buChar char="•"/>
              <a:defRPr sz="2400">
                <a:solidFill>
                  <a:srgbClr val="292929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125000"/>
              </a:lnSpc>
              <a:buChar char="–"/>
              <a:defRPr sz="2000">
                <a:solidFill>
                  <a:srgbClr val="292929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125000"/>
              </a:lnSpc>
              <a:buChar char="•"/>
              <a:defRPr sz="2000">
                <a:solidFill>
                  <a:srgbClr val="292929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125000"/>
              </a:lnSpc>
              <a:buChar char="–"/>
              <a:defRPr>
                <a:solidFill>
                  <a:srgbClr val="292929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125000"/>
              </a:lnSpc>
              <a:buChar char="»"/>
              <a:defRPr>
                <a:solidFill>
                  <a:srgbClr val="292929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rgbClr val="292929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rgbClr val="292929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rgbClr val="292929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rgbClr val="292929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  <a:buFontTx/>
              <a:buNone/>
            </a:pPr>
            <a:r>
              <a:rPr lang="de-CH" altLang="de-DE" sz="1400" dirty="0" smtClean="0">
                <a:solidFill>
                  <a:schemeClr val="tx1"/>
                </a:solidFill>
              </a:rPr>
              <a:t>Kapitalsteuersätze für Holdings 2015, </a:t>
            </a:r>
            <a:r>
              <a:rPr lang="de-CH" altLang="de-DE" sz="1400" dirty="0">
                <a:solidFill>
                  <a:schemeClr val="tx1"/>
                </a:solidFill>
              </a:rPr>
              <a:t>im Hauptort </a:t>
            </a:r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2"/>
          </p:nvPr>
        </p:nvSpPr>
        <p:spPr>
          <a:xfrm>
            <a:off x="2735263" y="6489700"/>
            <a:ext cx="5581650" cy="366713"/>
          </a:xfrm>
        </p:spPr>
        <p:txBody>
          <a:bodyPr/>
          <a:lstStyle/>
          <a:p>
            <a:pPr>
              <a:defRPr/>
            </a:pPr>
            <a:r>
              <a:rPr lang="de-CH" dirty="0" smtClean="0"/>
              <a:t>Unternehmenssteuerreform III</a:t>
            </a:r>
            <a:endParaRPr lang="de-CH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3"/>
          </p:nvPr>
        </p:nvSpPr>
        <p:spPr>
          <a:xfrm>
            <a:off x="8461375" y="6489700"/>
            <a:ext cx="682625" cy="366713"/>
          </a:xfrm>
        </p:spPr>
        <p:txBody>
          <a:bodyPr/>
          <a:lstStyle/>
          <a:p>
            <a:r>
              <a:rPr lang="de-CH" dirty="0" smtClean="0"/>
              <a:t>|  </a:t>
            </a:r>
            <a:fld id="{3D0115F6-3732-4596-8F7F-D24D614B2713}" type="slidenum">
              <a:rPr lang="de-CH" smtClean="0"/>
              <a:pPr/>
              <a:t>32</a:t>
            </a:fld>
            <a:endParaRPr lang="de-CH" dirty="0"/>
          </a:p>
        </p:txBody>
      </p:sp>
      <p:sp>
        <p:nvSpPr>
          <p:cNvPr id="10" name="Textfeld 9"/>
          <p:cNvSpPr txBox="1"/>
          <p:nvPr/>
        </p:nvSpPr>
        <p:spPr>
          <a:xfrm>
            <a:off x="539552" y="5445224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42925" algn="l"/>
              </a:tabLst>
            </a:pPr>
            <a:r>
              <a:rPr lang="de-CH" altLang="de-DE" sz="1050" dirty="0"/>
              <a:t>* Kantone, in welchen die </a:t>
            </a:r>
            <a:r>
              <a:rPr lang="de-CH" altLang="de-DE" sz="1050" dirty="0" smtClean="0"/>
              <a:t>Kapitalsteuer [mindestens </a:t>
            </a:r>
            <a:r>
              <a:rPr lang="de-CH" altLang="de-DE" sz="1050" dirty="0"/>
              <a:t>teilweise] an die Gewinnsteuer angerechnet wird</a:t>
            </a:r>
          </a:p>
          <a:p>
            <a:pPr>
              <a:tabLst>
                <a:tab pos="542925" algn="l"/>
              </a:tabLst>
            </a:pPr>
            <a:r>
              <a:rPr lang="de-CH" sz="1050" dirty="0" smtClean="0"/>
              <a:t>Quelle:	Hinny (2016)</a:t>
            </a:r>
          </a:p>
          <a:p>
            <a:pPr>
              <a:tabLst>
                <a:tab pos="542925" algn="l"/>
              </a:tabLst>
            </a:pPr>
            <a:r>
              <a:rPr lang="de-CH" sz="1050" dirty="0"/>
              <a:t>	</a:t>
            </a:r>
            <a:endParaRPr lang="de-CH" sz="1050" b="1" dirty="0" smtClean="0">
              <a:solidFill>
                <a:schemeClr val="accent1"/>
              </a:solidFill>
            </a:endParaRPr>
          </a:p>
        </p:txBody>
      </p:sp>
      <p:graphicFrame>
        <p:nvGraphicFramePr>
          <p:cNvPr id="13" name="Inhaltsplatzhalter 8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806239835"/>
              </p:ext>
            </p:extLst>
          </p:nvPr>
        </p:nvGraphicFramePr>
        <p:xfrm>
          <a:off x="572800" y="2060575"/>
          <a:ext cx="8147050" cy="3240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7781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altLang="de-DE" sz="2000" dirty="0" smtClean="0"/>
              <a:t>Kinder- und Ausbildungszulagen: Tiefe Beiträge in Basel-Stadt</a:t>
            </a:r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2"/>
          </p:nvPr>
        </p:nvSpPr>
        <p:spPr>
          <a:xfrm>
            <a:off x="2735263" y="6489700"/>
            <a:ext cx="5581650" cy="366713"/>
          </a:xfrm>
        </p:spPr>
        <p:txBody>
          <a:bodyPr/>
          <a:lstStyle/>
          <a:p>
            <a:pPr>
              <a:defRPr/>
            </a:pPr>
            <a:r>
              <a:rPr lang="de-CH" dirty="0" smtClean="0"/>
              <a:t>Unternehmenssteuerreform III</a:t>
            </a:r>
            <a:endParaRPr lang="de-CH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3"/>
          </p:nvPr>
        </p:nvSpPr>
        <p:spPr>
          <a:xfrm>
            <a:off x="8461375" y="6489700"/>
            <a:ext cx="682625" cy="366713"/>
          </a:xfrm>
        </p:spPr>
        <p:txBody>
          <a:bodyPr/>
          <a:lstStyle/>
          <a:p>
            <a:r>
              <a:rPr lang="de-CH" dirty="0" smtClean="0"/>
              <a:t>|  </a:t>
            </a:r>
            <a:fld id="{3D0115F6-3732-4596-8F7F-D24D614B2713}" type="slidenum">
              <a:rPr lang="de-CH" smtClean="0"/>
              <a:pPr/>
              <a:t>33</a:t>
            </a:fld>
            <a:endParaRPr lang="de-CH" dirty="0"/>
          </a:p>
        </p:txBody>
      </p:sp>
      <p:sp>
        <p:nvSpPr>
          <p:cNvPr id="10" name="Textfeld 4"/>
          <p:cNvSpPr txBox="1">
            <a:spLocks noChangeArrowheads="1"/>
          </p:cNvSpPr>
          <p:nvPr/>
        </p:nvSpPr>
        <p:spPr bwMode="auto">
          <a:xfrm>
            <a:off x="539552" y="1756399"/>
            <a:ext cx="727280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125000"/>
              </a:lnSpc>
              <a:buChar char="•"/>
              <a:defRPr sz="2400">
                <a:solidFill>
                  <a:srgbClr val="292929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125000"/>
              </a:lnSpc>
              <a:buChar char="–"/>
              <a:defRPr sz="2000">
                <a:solidFill>
                  <a:srgbClr val="292929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125000"/>
              </a:lnSpc>
              <a:buChar char="•"/>
              <a:defRPr sz="2000">
                <a:solidFill>
                  <a:srgbClr val="292929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125000"/>
              </a:lnSpc>
              <a:buChar char="–"/>
              <a:defRPr>
                <a:solidFill>
                  <a:srgbClr val="292929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125000"/>
              </a:lnSpc>
              <a:buChar char="»"/>
              <a:defRPr>
                <a:solidFill>
                  <a:srgbClr val="292929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rgbClr val="292929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rgbClr val="292929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rgbClr val="292929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rgbClr val="292929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  <a:buFontTx/>
              <a:buNone/>
            </a:pPr>
            <a:r>
              <a:rPr lang="de-CH" altLang="de-DE" sz="1400" dirty="0" smtClean="0">
                <a:solidFill>
                  <a:schemeClr val="tx1"/>
                </a:solidFill>
              </a:rPr>
              <a:t>Gewichtete Beitragssätze der Arbeitgeber an die Kinder- und Ausbildungszulagen (2014)</a:t>
            </a:r>
            <a:endParaRPr lang="de-CH" altLang="de-DE" sz="1400" dirty="0">
              <a:solidFill>
                <a:schemeClr val="tx1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539552" y="5335324"/>
            <a:ext cx="770485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42925" algn="l"/>
              </a:tabLst>
            </a:pPr>
            <a:r>
              <a:rPr lang="de-CH" sz="1050" dirty="0" smtClean="0"/>
              <a:t>Quelle:	BSV (2014)</a:t>
            </a:r>
          </a:p>
          <a:p>
            <a:pPr>
              <a:tabLst>
                <a:tab pos="542925" algn="l"/>
              </a:tabLst>
            </a:pPr>
            <a:r>
              <a:rPr lang="de-CH" sz="1050" dirty="0"/>
              <a:t>	</a:t>
            </a:r>
            <a:r>
              <a:rPr lang="de-CH" sz="1050" dirty="0" smtClean="0"/>
              <a:t>Ratschlag «Umsetzung der Unternehmenssteuerreform im Kanton Basel-Stadt», Abbildung 16, S. 45 </a:t>
            </a:r>
            <a:endParaRPr lang="de-CH" sz="1050" b="1" dirty="0" smtClean="0">
              <a:solidFill>
                <a:schemeClr val="accent1"/>
              </a:solidFill>
            </a:endParaRPr>
          </a:p>
        </p:txBody>
      </p:sp>
      <p:graphicFrame>
        <p:nvGraphicFramePr>
          <p:cNvPr id="13" name="Inhaltsplatzhalter 8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586764949"/>
              </p:ext>
            </p:extLst>
          </p:nvPr>
        </p:nvGraphicFramePr>
        <p:xfrm>
          <a:off x="542106" y="2064374"/>
          <a:ext cx="8147050" cy="3240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9702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altLang="de-DE" sz="2400" dirty="0" smtClean="0"/>
              <a:t>Hoher Anteil der Statusgesellschaften in Basel-Stadt </a:t>
            </a:r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2"/>
          </p:nvPr>
        </p:nvSpPr>
        <p:spPr>
          <a:xfrm>
            <a:off x="2735263" y="6489700"/>
            <a:ext cx="5581650" cy="366713"/>
          </a:xfrm>
        </p:spPr>
        <p:txBody>
          <a:bodyPr/>
          <a:lstStyle/>
          <a:p>
            <a:pPr>
              <a:defRPr/>
            </a:pPr>
            <a:r>
              <a:rPr lang="de-CH" dirty="0" smtClean="0"/>
              <a:t>Unternehmenssteuerreform III</a:t>
            </a:r>
            <a:endParaRPr lang="de-CH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3"/>
          </p:nvPr>
        </p:nvSpPr>
        <p:spPr>
          <a:xfrm>
            <a:off x="8461375" y="6489700"/>
            <a:ext cx="682625" cy="366713"/>
          </a:xfrm>
        </p:spPr>
        <p:txBody>
          <a:bodyPr/>
          <a:lstStyle/>
          <a:p>
            <a:r>
              <a:rPr lang="de-CH" dirty="0" smtClean="0"/>
              <a:t>|  </a:t>
            </a:r>
            <a:fld id="{3D0115F6-3732-4596-8F7F-D24D614B2713}" type="slidenum">
              <a:rPr lang="de-CH" smtClean="0"/>
              <a:pPr/>
              <a:t>34</a:t>
            </a:fld>
            <a:endParaRPr lang="de-CH" dirty="0"/>
          </a:p>
        </p:txBody>
      </p:sp>
      <p:sp>
        <p:nvSpPr>
          <p:cNvPr id="10" name="Textfeld 4"/>
          <p:cNvSpPr txBox="1">
            <a:spLocks noChangeArrowheads="1"/>
          </p:cNvSpPr>
          <p:nvPr/>
        </p:nvSpPr>
        <p:spPr bwMode="auto">
          <a:xfrm>
            <a:off x="539552" y="1756399"/>
            <a:ext cx="727280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125000"/>
              </a:lnSpc>
              <a:buChar char="•"/>
              <a:defRPr sz="2400">
                <a:solidFill>
                  <a:srgbClr val="292929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125000"/>
              </a:lnSpc>
              <a:buChar char="–"/>
              <a:defRPr sz="2000">
                <a:solidFill>
                  <a:srgbClr val="292929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125000"/>
              </a:lnSpc>
              <a:buChar char="•"/>
              <a:defRPr sz="2000">
                <a:solidFill>
                  <a:srgbClr val="292929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125000"/>
              </a:lnSpc>
              <a:buChar char="–"/>
              <a:defRPr>
                <a:solidFill>
                  <a:srgbClr val="292929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125000"/>
              </a:lnSpc>
              <a:buChar char="»"/>
              <a:defRPr>
                <a:solidFill>
                  <a:srgbClr val="292929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rgbClr val="292929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rgbClr val="292929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rgbClr val="292929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rgbClr val="292929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  <a:buFontTx/>
              <a:buNone/>
            </a:pPr>
            <a:r>
              <a:rPr lang="de-CH" altLang="de-DE" sz="1400" dirty="0" smtClean="0">
                <a:solidFill>
                  <a:schemeClr val="tx1"/>
                </a:solidFill>
              </a:rPr>
              <a:t>Anteil der Statusgesellschaften an den Gewinnsteuereinnahmen 2009-2011</a:t>
            </a:r>
            <a:endParaRPr lang="de-CH" altLang="de-DE" sz="1400" dirty="0">
              <a:solidFill>
                <a:schemeClr val="tx1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539552" y="5335324"/>
            <a:ext cx="770485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42925" algn="l"/>
              </a:tabLst>
            </a:pPr>
            <a:r>
              <a:rPr lang="de-CH" sz="1050" dirty="0" smtClean="0"/>
              <a:t>Quelle:	Bundesblatt 2015, 5087</a:t>
            </a:r>
          </a:p>
          <a:p>
            <a:pPr>
              <a:tabLst>
                <a:tab pos="542925" algn="l"/>
              </a:tabLst>
            </a:pPr>
            <a:r>
              <a:rPr lang="de-CH" sz="1050" dirty="0"/>
              <a:t>	</a:t>
            </a:r>
            <a:r>
              <a:rPr lang="de-CH" sz="1050" dirty="0" smtClean="0"/>
              <a:t>Ratschlag «Umsetzung der Unternehmenssteuerreform im Kanton Basel-Stadt», Abbildung 10, S. 22 </a:t>
            </a:r>
            <a:endParaRPr lang="de-CH" sz="1050" b="1" dirty="0" smtClean="0">
              <a:solidFill>
                <a:schemeClr val="accent1"/>
              </a:solidFill>
            </a:endParaRPr>
          </a:p>
        </p:txBody>
      </p:sp>
      <p:graphicFrame>
        <p:nvGraphicFramePr>
          <p:cNvPr id="12" name="Inhaltsplatzhalter 8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550443445"/>
              </p:ext>
            </p:extLst>
          </p:nvPr>
        </p:nvGraphicFramePr>
        <p:xfrm>
          <a:off x="539552" y="2099825"/>
          <a:ext cx="8147050" cy="3240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721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ußzeilenplatzhalt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Aft>
                <a:spcPts val="863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Aft>
                <a:spcPts val="863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Aft>
                <a:spcPts val="675"/>
              </a:spcAft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Aft>
                <a:spcPts val="675"/>
              </a:spcAft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Font typeface="Arial" charset="0"/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ct val="0"/>
              </a:spcAft>
              <a:buFontTx/>
              <a:buNone/>
            </a:pPr>
            <a:r>
              <a:rPr lang="de-CH" altLang="de-DE" dirty="0" smtClean="0">
                <a:solidFill>
                  <a:schemeClr val="tx2"/>
                </a:solidFill>
              </a:rPr>
              <a:t>Unternehmenssteuerreform III</a:t>
            </a:r>
          </a:p>
        </p:txBody>
      </p:sp>
      <p:sp>
        <p:nvSpPr>
          <p:cNvPr id="6148" name="Foliennummernplatzhalt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358775" eaLnBrk="0" hangingPunct="0">
              <a:spcAft>
                <a:spcPts val="863"/>
              </a:spcAft>
              <a:buFont typeface="Arial" charset="0"/>
              <a:tabLst>
                <a:tab pos="287338" algn="r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358775" eaLnBrk="0" hangingPunct="0">
              <a:spcAft>
                <a:spcPts val="863"/>
              </a:spcAft>
              <a:buFont typeface="Arial" charset="0"/>
              <a:buChar char="–"/>
              <a:tabLst>
                <a:tab pos="287338" algn="r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358775" eaLnBrk="0" hangingPunct="0">
              <a:spcAft>
                <a:spcPts val="675"/>
              </a:spcAft>
              <a:buFont typeface="Arial" charset="0"/>
              <a:tabLst>
                <a:tab pos="287338" algn="r"/>
              </a:tabLst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358775" eaLnBrk="0" hangingPunct="0">
              <a:spcAft>
                <a:spcPts val="675"/>
              </a:spcAft>
              <a:buFont typeface="Arial" charset="0"/>
              <a:buChar char="–"/>
              <a:tabLst>
                <a:tab pos="287338" algn="r"/>
              </a:tabLst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358775" eaLnBrk="0" hangingPunct="0">
              <a:buFont typeface="Arial" charset="0"/>
              <a:tabLst>
                <a:tab pos="287338" algn="r"/>
              </a:tabLst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358775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tabLst>
                <a:tab pos="287338" algn="r"/>
              </a:tabLs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358775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tabLst>
                <a:tab pos="287338" algn="r"/>
              </a:tabLs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358775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tabLst>
                <a:tab pos="287338" algn="r"/>
              </a:tabLs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358775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tabLst>
                <a:tab pos="287338" algn="r"/>
              </a:tabLs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ct val="0"/>
              </a:spcAft>
              <a:buFontTx/>
              <a:buNone/>
            </a:pPr>
            <a:r>
              <a:rPr lang="de-CH" altLang="de-DE" dirty="0" smtClean="0">
                <a:solidFill>
                  <a:schemeClr val="tx2"/>
                </a:solidFill>
              </a:rPr>
              <a:t>|	</a:t>
            </a:r>
            <a:fld id="{10753BA3-B24A-4A2A-BCFF-9ECB7EC03E8D}" type="slidenum">
              <a:rPr lang="de-CH" altLang="de-DE" smtClean="0">
                <a:solidFill>
                  <a:schemeClr val="tx2"/>
                </a:solidFill>
              </a:rPr>
              <a:pPr eaLnBrk="1" hangingPunct="1">
                <a:spcAft>
                  <a:spcPct val="0"/>
                </a:spcAft>
                <a:buFontTx/>
                <a:buNone/>
              </a:pPr>
              <a:t>35</a:t>
            </a:fld>
            <a:endParaRPr lang="de-CH" altLang="de-DE" dirty="0" smtClean="0">
              <a:solidFill>
                <a:schemeClr val="tx2"/>
              </a:solidFill>
            </a:endParaRPr>
          </a:p>
        </p:txBody>
      </p:sp>
      <p:sp>
        <p:nvSpPr>
          <p:cNvPr id="614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altLang="de-DE" sz="2000" dirty="0" smtClean="0"/>
              <a:t>Mobilität der Unternehmen und Unternehmensaktivitäten</a:t>
            </a:r>
            <a:endParaRPr lang="de-CH" altLang="de-DE" sz="2000" baseline="30000" dirty="0" smtClean="0"/>
          </a:p>
        </p:txBody>
      </p:sp>
      <p:sp>
        <p:nvSpPr>
          <p:cNvPr id="6" name="Textfeld 5"/>
          <p:cNvSpPr txBox="1"/>
          <p:nvPr/>
        </p:nvSpPr>
        <p:spPr>
          <a:xfrm>
            <a:off x="539552" y="6093296"/>
            <a:ext cx="77048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050" dirty="0" smtClean="0"/>
              <a:t>Quelle: Ratschlag «Umsetzung der Unternehmenssteuerreform im Kanton Basel-Stadt», Abbildung 13, S. 24 </a:t>
            </a:r>
            <a:endParaRPr lang="de-CH" sz="1050" b="1" dirty="0" smtClean="0">
              <a:solidFill>
                <a:schemeClr val="accent1"/>
              </a:solidFill>
            </a:endParaRPr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1641859"/>
              </p:ext>
            </p:extLst>
          </p:nvPr>
        </p:nvGraphicFramePr>
        <p:xfrm>
          <a:off x="611560" y="2060848"/>
          <a:ext cx="7992888" cy="3756253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584176"/>
                <a:gridCol w="2411428"/>
                <a:gridCol w="1998642"/>
                <a:gridCol w="1998642"/>
              </a:tblGrid>
              <a:tr h="504056">
                <a:tc>
                  <a:txBody>
                    <a:bodyPr/>
                    <a:lstStyle/>
                    <a:p>
                      <a:pPr marL="180340" indent="-180340">
                        <a:spcAft>
                          <a:spcPts val="0"/>
                        </a:spcAft>
                        <a:tabLst>
                          <a:tab pos="180340" algn="l"/>
                          <a:tab pos="449580" algn="l"/>
                        </a:tabLst>
                      </a:pPr>
                      <a:endParaRPr lang="de-CH" sz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180340" indent="-180340"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de-CH" sz="1200" dirty="0">
                          <a:solidFill>
                            <a:schemeClr val="tx1"/>
                          </a:solidFill>
                          <a:effectLst/>
                        </a:rPr>
                        <a:t>Immobil</a:t>
                      </a:r>
                      <a:endParaRPr lang="de-CH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180340" indent="-180340"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de-CH" sz="1200">
                          <a:solidFill>
                            <a:schemeClr val="tx1"/>
                          </a:solidFill>
                          <a:effectLst/>
                        </a:rPr>
                        <a:t>Mobil</a:t>
                      </a:r>
                      <a:endParaRPr lang="de-CH" sz="16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180340" indent="-180340"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de-CH" sz="1200">
                          <a:solidFill>
                            <a:schemeClr val="tx1"/>
                          </a:solidFill>
                          <a:effectLst/>
                        </a:rPr>
                        <a:t>Hochmobil</a:t>
                      </a:r>
                      <a:br>
                        <a:rPr lang="de-CH" sz="1200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de-CH" sz="16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noFill/>
                  </a:tcPr>
                </a:tc>
              </a:tr>
              <a:tr h="830862"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tabLst/>
                      </a:pPr>
                      <a:r>
                        <a:rPr lang="de-CH" sz="1200" b="0" i="1" dirty="0" smtClean="0">
                          <a:solidFill>
                            <a:schemeClr val="tx1"/>
                          </a:solidFill>
                          <a:effectLst/>
                        </a:rPr>
                        <a:t>Standort-</a:t>
                      </a:r>
                      <a:r>
                        <a:rPr lang="de-CH" sz="1200" b="0" i="1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de-CH" sz="1200" b="0" i="1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de-CH" sz="1200" b="0" i="1" dirty="0">
                          <a:solidFill>
                            <a:schemeClr val="tx1"/>
                          </a:solidFill>
                          <a:effectLst/>
                        </a:rPr>
                        <a:t>gebundenheit</a:t>
                      </a:r>
                      <a:endParaRPr lang="de-CH" sz="1600" b="0" i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180340" algn="l"/>
                        </a:tabLst>
                      </a:pPr>
                      <a:r>
                        <a:rPr lang="de-CH" sz="1200" b="1" dirty="0">
                          <a:solidFill>
                            <a:schemeClr val="tx1"/>
                          </a:solidFill>
                          <a:effectLst/>
                        </a:rPr>
                        <a:t>Hoch</a:t>
                      </a:r>
                      <a:r>
                        <a:rPr lang="de-CH" sz="1200" dirty="0">
                          <a:solidFill>
                            <a:schemeClr val="tx1"/>
                          </a:solidFill>
                          <a:effectLst/>
                        </a:rPr>
                        <a:t>: </a:t>
                      </a:r>
                      <a:r>
                        <a:rPr lang="de-CH" sz="1200" dirty="0" smtClean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de-CH" sz="1200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de-CH" sz="1200" dirty="0" smtClean="0">
                          <a:solidFill>
                            <a:schemeClr val="tx1"/>
                          </a:solidFill>
                          <a:effectLst/>
                        </a:rPr>
                        <a:t>Standort </a:t>
                      </a:r>
                      <a:r>
                        <a:rPr lang="de-CH" sz="1200" dirty="0">
                          <a:solidFill>
                            <a:schemeClr val="tx1"/>
                          </a:solidFill>
                          <a:effectLst/>
                        </a:rPr>
                        <a:t>ist von vornherein gegeben.</a:t>
                      </a:r>
                      <a:endParaRPr lang="de-CH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180340" algn="l"/>
                        </a:tabLst>
                      </a:pPr>
                      <a:r>
                        <a:rPr lang="de-CH" sz="1200" b="1" dirty="0">
                          <a:solidFill>
                            <a:schemeClr val="tx1"/>
                          </a:solidFill>
                          <a:effectLst/>
                        </a:rPr>
                        <a:t>Mittel</a:t>
                      </a:r>
                      <a:r>
                        <a:rPr lang="de-CH" sz="1200" dirty="0">
                          <a:solidFill>
                            <a:schemeClr val="tx1"/>
                          </a:solidFill>
                          <a:effectLst/>
                        </a:rPr>
                        <a:t>: </a:t>
                      </a:r>
                      <a:r>
                        <a:rPr lang="de-CH" sz="1200" dirty="0" smtClean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de-CH" sz="1200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de-CH" sz="1200" dirty="0" smtClean="0">
                          <a:solidFill>
                            <a:schemeClr val="tx1"/>
                          </a:solidFill>
                          <a:effectLst/>
                        </a:rPr>
                        <a:t>Standortwechsel </a:t>
                      </a:r>
                      <a:r>
                        <a:rPr lang="de-CH" sz="1200" dirty="0">
                          <a:solidFill>
                            <a:schemeClr val="tx1"/>
                          </a:solidFill>
                          <a:effectLst/>
                        </a:rPr>
                        <a:t>ist langfristig möglich.</a:t>
                      </a:r>
                      <a:endParaRPr lang="de-CH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180340" algn="l"/>
                        </a:tabLst>
                      </a:pPr>
                      <a:r>
                        <a:rPr lang="de-CH" sz="1200" b="1" dirty="0">
                          <a:solidFill>
                            <a:schemeClr val="tx1"/>
                          </a:solidFill>
                          <a:effectLst/>
                        </a:rPr>
                        <a:t>Gering</a:t>
                      </a:r>
                      <a:r>
                        <a:rPr lang="de-CH" sz="1200" dirty="0">
                          <a:solidFill>
                            <a:schemeClr val="tx1"/>
                          </a:solidFill>
                          <a:effectLst/>
                        </a:rPr>
                        <a:t>: </a:t>
                      </a:r>
                      <a:r>
                        <a:rPr lang="de-CH" sz="1200" dirty="0" smtClean="0">
                          <a:solidFill>
                            <a:schemeClr val="tx1"/>
                          </a:solidFill>
                          <a:effectLst/>
                        </a:rPr>
                        <a:t>Standortwechsel </a:t>
                      </a:r>
                      <a:r>
                        <a:rPr lang="de-CH" sz="1200" dirty="0">
                          <a:solidFill>
                            <a:schemeClr val="tx1"/>
                          </a:solidFill>
                          <a:effectLst/>
                        </a:rPr>
                        <a:t>ist kurz- bis mittelfristig möglich.</a:t>
                      </a:r>
                      <a:endParaRPr lang="de-CH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97034"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tabLst/>
                      </a:pPr>
                      <a:r>
                        <a:rPr lang="de-CH" sz="1200" b="0" i="1" dirty="0">
                          <a:solidFill>
                            <a:schemeClr val="tx1"/>
                          </a:solidFill>
                          <a:effectLst/>
                        </a:rPr>
                        <a:t>Typische </a:t>
                      </a:r>
                      <a:r>
                        <a:rPr lang="de-CH" sz="1200" b="0" i="1" dirty="0" smtClean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de-CH" sz="1200" b="0" i="1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de-CH" sz="1200" b="0" i="1" dirty="0" smtClean="0">
                          <a:solidFill>
                            <a:schemeClr val="tx1"/>
                          </a:solidFill>
                          <a:effectLst/>
                        </a:rPr>
                        <a:t>Beispiele </a:t>
                      </a:r>
                      <a:endParaRPr lang="de-CH" sz="1600" b="0" i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180340" algn="l"/>
                        </a:tabLst>
                      </a:pPr>
                      <a:r>
                        <a:rPr lang="de-CH" sz="1200" dirty="0">
                          <a:solidFill>
                            <a:schemeClr val="tx1"/>
                          </a:solidFill>
                          <a:effectLst/>
                        </a:rPr>
                        <a:t>Lokales Gewerbe</a:t>
                      </a:r>
                      <a:endParaRPr lang="de-CH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180340" algn="l"/>
                        </a:tabLst>
                      </a:pPr>
                      <a:r>
                        <a:rPr lang="de-CH" sz="1200" dirty="0">
                          <a:solidFill>
                            <a:schemeClr val="tx1"/>
                          </a:solidFill>
                          <a:effectLst/>
                        </a:rPr>
                        <a:t>Lokale Niederlassungen im Detailhandel</a:t>
                      </a:r>
                      <a:endParaRPr lang="de-CH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180340" algn="l"/>
                        </a:tabLst>
                      </a:pPr>
                      <a:r>
                        <a:rPr lang="de-CH" sz="1200" dirty="0">
                          <a:solidFill>
                            <a:schemeClr val="tx1"/>
                          </a:solidFill>
                          <a:effectLst/>
                        </a:rPr>
                        <a:t>Wasserkraftwerke</a:t>
                      </a:r>
                      <a:endParaRPr lang="de-CH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180340" algn="l"/>
                        </a:tabLst>
                      </a:pPr>
                      <a:r>
                        <a:rPr lang="de-CH" sz="1200" dirty="0">
                          <a:solidFill>
                            <a:schemeClr val="tx1"/>
                          </a:solidFill>
                          <a:effectLst/>
                        </a:rPr>
                        <a:t>Exportorientierte Industrie</a:t>
                      </a:r>
                      <a:endParaRPr lang="de-CH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80340" indent="-180340">
                        <a:spcAft>
                          <a:spcPts val="0"/>
                        </a:spcAft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de-CH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CH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180340" algn="l"/>
                        </a:tabLst>
                      </a:pPr>
                      <a:r>
                        <a:rPr lang="de-CH" sz="1200">
                          <a:solidFill>
                            <a:schemeClr val="tx1"/>
                          </a:solidFill>
                          <a:effectLst/>
                        </a:rPr>
                        <a:t>Hauptsitzaktivitäten</a:t>
                      </a:r>
                      <a:endParaRPr lang="de-CH" sz="16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180340" algn="l"/>
                        </a:tabLst>
                      </a:pPr>
                      <a:r>
                        <a:rPr lang="de-CH" sz="1200">
                          <a:solidFill>
                            <a:schemeClr val="tx1"/>
                          </a:solidFill>
                          <a:effectLst/>
                        </a:rPr>
                        <a:t>Verwalten von Immaterialgütern</a:t>
                      </a:r>
                      <a:endParaRPr lang="de-CH" sz="16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180340" algn="l"/>
                        </a:tabLst>
                      </a:pPr>
                      <a:r>
                        <a:rPr lang="de-CH" sz="1200">
                          <a:solidFill>
                            <a:schemeClr val="tx1"/>
                          </a:solidFill>
                          <a:effectLst/>
                        </a:rPr>
                        <a:t>Grosshandel</a:t>
                      </a:r>
                      <a:endParaRPr lang="de-CH" sz="16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180340" algn="l"/>
                        </a:tabLst>
                      </a:pPr>
                      <a:r>
                        <a:rPr lang="de-CH" sz="1200">
                          <a:solidFill>
                            <a:schemeClr val="tx1"/>
                          </a:solidFill>
                          <a:effectLst/>
                        </a:rPr>
                        <a:t>Finanzierung</a:t>
                      </a:r>
                      <a:endParaRPr lang="de-CH" sz="16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75661">
                <a:tc>
                  <a:txBody>
                    <a:bodyPr/>
                    <a:lstStyle/>
                    <a:p>
                      <a:pPr marL="180340" indent="-180340">
                        <a:spcAft>
                          <a:spcPts val="0"/>
                        </a:spcAft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de-CH" sz="1200" b="0" i="1" dirty="0">
                          <a:solidFill>
                            <a:schemeClr val="tx1"/>
                          </a:solidFill>
                          <a:effectLst/>
                        </a:rPr>
                        <a:t>Besteuerung </a:t>
                      </a:r>
                      <a:endParaRPr lang="de-CH" sz="1600" b="0" i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180340" algn="l"/>
                        </a:tabLst>
                      </a:pPr>
                      <a:r>
                        <a:rPr lang="de-CH" sz="1200" dirty="0">
                          <a:solidFill>
                            <a:schemeClr val="tx1"/>
                          </a:solidFill>
                          <a:effectLst/>
                        </a:rPr>
                        <a:t>i.d.R. ordentlich besteuert</a:t>
                      </a:r>
                      <a:endParaRPr lang="de-CH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180340" algn="l"/>
                        </a:tabLst>
                      </a:pPr>
                      <a:r>
                        <a:rPr lang="de-CH" sz="1200" dirty="0">
                          <a:solidFill>
                            <a:schemeClr val="tx1"/>
                          </a:solidFill>
                          <a:effectLst/>
                        </a:rPr>
                        <a:t>i.d.R. gemischt: teilweise ordentlich, teilweise privilegiert besteuert.</a:t>
                      </a:r>
                      <a:endParaRPr lang="de-CH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180340" algn="l"/>
                        </a:tabLst>
                      </a:pPr>
                      <a:r>
                        <a:rPr lang="de-CH" sz="1200" dirty="0">
                          <a:solidFill>
                            <a:schemeClr val="tx1"/>
                          </a:solidFill>
                          <a:effectLst/>
                        </a:rPr>
                        <a:t>i.d.R. privilegiert besteuert (kantonale Steuerstatus)</a:t>
                      </a:r>
                      <a:endParaRPr lang="de-CH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8517"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tabLst/>
                      </a:pPr>
                      <a:r>
                        <a:rPr lang="de-CH" sz="1200" b="0" i="1" dirty="0">
                          <a:solidFill>
                            <a:schemeClr val="tx1"/>
                          </a:solidFill>
                          <a:effectLst/>
                        </a:rPr>
                        <a:t>Bedeutung der Steuerbelastung für die Standortwahl</a:t>
                      </a:r>
                      <a:endParaRPr lang="de-CH" sz="1600" b="0" i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180340" algn="l"/>
                        </a:tabLst>
                      </a:pPr>
                      <a:r>
                        <a:rPr lang="de-CH" sz="1200" dirty="0">
                          <a:solidFill>
                            <a:schemeClr val="tx1"/>
                          </a:solidFill>
                          <a:effectLst/>
                        </a:rPr>
                        <a:t>Geringe Bedeutung </a:t>
                      </a:r>
                      <a:endParaRPr lang="de-CH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180340" algn="l"/>
                        </a:tabLst>
                      </a:pPr>
                      <a:r>
                        <a:rPr lang="de-CH" sz="1200">
                          <a:solidFill>
                            <a:schemeClr val="tx1"/>
                          </a:solidFill>
                          <a:effectLst/>
                        </a:rPr>
                        <a:t>Kurzfristig mittlere, langfristig hohe Bedeutung </a:t>
                      </a:r>
                      <a:endParaRPr lang="de-CH" sz="16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180340" algn="l"/>
                        </a:tabLst>
                      </a:pPr>
                      <a:r>
                        <a:rPr lang="de-CH" sz="1200" dirty="0">
                          <a:solidFill>
                            <a:schemeClr val="tx1"/>
                          </a:solidFill>
                          <a:effectLst/>
                        </a:rPr>
                        <a:t>Sehr hohe </a:t>
                      </a:r>
                      <a:br>
                        <a:rPr lang="de-CH" sz="12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de-CH" sz="1200" dirty="0">
                          <a:solidFill>
                            <a:schemeClr val="tx1"/>
                          </a:solidFill>
                          <a:effectLst/>
                        </a:rPr>
                        <a:t>Bedeutung </a:t>
                      </a:r>
                      <a:endParaRPr lang="de-CH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  <p:cxnSp>
        <p:nvCxnSpPr>
          <p:cNvPr id="23" name="Gerade Verbindung mit Pfeil 22"/>
          <p:cNvCxnSpPr/>
          <p:nvPr/>
        </p:nvCxnSpPr>
        <p:spPr>
          <a:xfrm>
            <a:off x="3879850" y="8156575"/>
            <a:ext cx="4646613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Gerade Verbindung mit Pfeil 3"/>
          <p:cNvCxnSpPr/>
          <p:nvPr/>
        </p:nvCxnSpPr>
        <p:spPr>
          <a:xfrm>
            <a:off x="2195736" y="2348880"/>
            <a:ext cx="6480720" cy="0"/>
          </a:xfrm>
          <a:prstGeom prst="straightConnector1">
            <a:avLst/>
          </a:prstGeom>
          <a:ln w="19050">
            <a:gradFill flip="none" rotWithShape="1">
              <a:gsLst>
                <a:gs pos="0">
                  <a:schemeClr val="accent1"/>
                </a:gs>
                <a:gs pos="50000">
                  <a:srgbClr val="FFFF00"/>
                </a:gs>
                <a:gs pos="100000">
                  <a:schemeClr val="accent6"/>
                </a:gs>
              </a:gsLst>
              <a:path path="circle">
                <a:fillToRect l="100000" t="100000"/>
              </a:path>
              <a:tileRect r="-100000" b="-100000"/>
            </a:gra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125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ußzeilenplatzhalt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Aft>
                <a:spcPts val="863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Aft>
                <a:spcPts val="863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Aft>
                <a:spcPts val="675"/>
              </a:spcAft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Aft>
                <a:spcPts val="675"/>
              </a:spcAft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Font typeface="Arial" charset="0"/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ct val="0"/>
              </a:spcAft>
              <a:buFontTx/>
              <a:buNone/>
            </a:pPr>
            <a:r>
              <a:rPr lang="de-CH" altLang="de-DE" dirty="0" smtClean="0">
                <a:solidFill>
                  <a:schemeClr val="tx2"/>
                </a:solidFill>
              </a:rPr>
              <a:t>Unternehmenssteuerreform III</a:t>
            </a:r>
          </a:p>
        </p:txBody>
      </p:sp>
      <p:sp>
        <p:nvSpPr>
          <p:cNvPr id="6148" name="Foliennummernplatzhalt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358775" eaLnBrk="0" hangingPunct="0">
              <a:spcAft>
                <a:spcPts val="863"/>
              </a:spcAft>
              <a:buFont typeface="Arial" charset="0"/>
              <a:tabLst>
                <a:tab pos="287338" algn="r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358775" eaLnBrk="0" hangingPunct="0">
              <a:spcAft>
                <a:spcPts val="863"/>
              </a:spcAft>
              <a:buFont typeface="Arial" charset="0"/>
              <a:buChar char="–"/>
              <a:tabLst>
                <a:tab pos="287338" algn="r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358775" eaLnBrk="0" hangingPunct="0">
              <a:spcAft>
                <a:spcPts val="675"/>
              </a:spcAft>
              <a:buFont typeface="Arial" charset="0"/>
              <a:tabLst>
                <a:tab pos="287338" algn="r"/>
              </a:tabLst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358775" eaLnBrk="0" hangingPunct="0">
              <a:spcAft>
                <a:spcPts val="675"/>
              </a:spcAft>
              <a:buFont typeface="Arial" charset="0"/>
              <a:buChar char="–"/>
              <a:tabLst>
                <a:tab pos="287338" algn="r"/>
              </a:tabLst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358775" eaLnBrk="0" hangingPunct="0">
              <a:buFont typeface="Arial" charset="0"/>
              <a:tabLst>
                <a:tab pos="287338" algn="r"/>
              </a:tabLst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358775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tabLst>
                <a:tab pos="287338" algn="r"/>
              </a:tabLs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358775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tabLst>
                <a:tab pos="287338" algn="r"/>
              </a:tabLs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358775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tabLst>
                <a:tab pos="287338" algn="r"/>
              </a:tabLs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358775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tabLst>
                <a:tab pos="287338" algn="r"/>
              </a:tabLs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ct val="0"/>
              </a:spcAft>
              <a:buFontTx/>
              <a:buNone/>
            </a:pPr>
            <a:r>
              <a:rPr lang="de-CH" altLang="de-DE" dirty="0" smtClean="0">
                <a:solidFill>
                  <a:schemeClr val="tx2"/>
                </a:solidFill>
              </a:rPr>
              <a:t>|	</a:t>
            </a:r>
            <a:fld id="{10753BA3-B24A-4A2A-BCFF-9ECB7EC03E8D}" type="slidenum">
              <a:rPr lang="de-CH" altLang="de-DE" smtClean="0">
                <a:solidFill>
                  <a:schemeClr val="tx2"/>
                </a:solidFill>
              </a:rPr>
              <a:pPr eaLnBrk="1" hangingPunct="1">
                <a:spcAft>
                  <a:spcPct val="0"/>
                </a:spcAft>
                <a:buFontTx/>
                <a:buNone/>
              </a:pPr>
              <a:t>36</a:t>
            </a:fld>
            <a:endParaRPr lang="de-CH" altLang="de-DE" dirty="0" smtClean="0">
              <a:solidFill>
                <a:schemeClr val="tx2"/>
              </a:solidFill>
            </a:endParaRPr>
          </a:p>
        </p:txBody>
      </p:sp>
      <p:sp>
        <p:nvSpPr>
          <p:cNvPr id="614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altLang="de-DE" sz="2000" dirty="0" smtClean="0"/>
              <a:t>Definition der für die Patentbox qualifizierenden Erträge</a:t>
            </a:r>
            <a:endParaRPr lang="de-CH" altLang="de-DE" sz="2000" baseline="30000" dirty="0" smtClean="0"/>
          </a:p>
        </p:txBody>
      </p:sp>
      <p:sp>
        <p:nvSpPr>
          <p:cNvPr id="6" name="Textfeld 5"/>
          <p:cNvSpPr txBox="1"/>
          <p:nvPr/>
        </p:nvSpPr>
        <p:spPr>
          <a:xfrm>
            <a:off x="539552" y="6093296"/>
            <a:ext cx="77048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050" dirty="0" smtClean="0"/>
              <a:t>Quelle: Ratschlag «Umsetzung der Unternehmenssteuerreform im Kanton Basel-Stadt», Abbildung 14, S. 27 </a:t>
            </a:r>
            <a:endParaRPr lang="de-CH" sz="1050" b="1" dirty="0" smtClean="0">
              <a:solidFill>
                <a:schemeClr val="accent1"/>
              </a:solidFill>
            </a:endParaRPr>
          </a:p>
        </p:txBody>
      </p:sp>
      <p:cxnSp>
        <p:nvCxnSpPr>
          <p:cNvPr id="23" name="Gerade Verbindung mit Pfeil 22"/>
          <p:cNvCxnSpPr/>
          <p:nvPr/>
        </p:nvCxnSpPr>
        <p:spPr>
          <a:xfrm>
            <a:off x="3879850" y="8156575"/>
            <a:ext cx="4646613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1977993"/>
              </p:ext>
            </p:extLst>
          </p:nvPr>
        </p:nvGraphicFramePr>
        <p:xfrm>
          <a:off x="611560" y="1844824"/>
          <a:ext cx="7704856" cy="4271775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3852028"/>
                <a:gridCol w="3852828"/>
              </a:tblGrid>
              <a:tr h="343097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CH" sz="1400" dirty="0">
                          <a:solidFill>
                            <a:schemeClr val="tx1"/>
                          </a:solidFill>
                          <a:effectLst/>
                        </a:rPr>
                        <a:t>Einschränkung auf bestimmte </a:t>
                      </a:r>
                      <a:r>
                        <a:rPr lang="de-CH" sz="1400" dirty="0" smtClean="0">
                          <a:solidFill>
                            <a:schemeClr val="tx1"/>
                          </a:solidFill>
                          <a:effectLst/>
                        </a:rPr>
                        <a:t>Immaterialgüter</a:t>
                      </a:r>
                    </a:p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de-CH" sz="1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de-CH" sz="1400">
                          <a:solidFill>
                            <a:schemeClr val="tx1"/>
                          </a:solidFill>
                          <a:effectLst/>
                        </a:rPr>
                        <a:t>Einschränkung durch Substanzerfordernisse</a:t>
                      </a:r>
                      <a:endParaRPr lang="de-CH" sz="18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noFill/>
                  </a:tcPr>
                </a:tc>
              </a:tr>
              <a:tr h="3545335"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100"/>
                        </a:spcBef>
                        <a:spcAft>
                          <a:spcPts val="100"/>
                        </a:spcAft>
                        <a:buFont typeface="Symbol"/>
                        <a:buChar char=""/>
                        <a:tabLst>
                          <a:tab pos="180340" algn="l"/>
                        </a:tabLst>
                      </a:pPr>
                      <a:r>
                        <a:rPr lang="de-CH" sz="1400" b="0" dirty="0">
                          <a:solidFill>
                            <a:schemeClr val="tx1"/>
                          </a:solidFill>
                          <a:effectLst/>
                        </a:rPr>
                        <a:t>Erträge in Zusammenhang mit Patenten, patentähnlichen Immaterialgütern und Software sind erfasst.</a:t>
                      </a:r>
                      <a:endParaRPr lang="de-CH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spcBef>
                          <a:spcPts val="100"/>
                        </a:spcBef>
                        <a:spcAft>
                          <a:spcPts val="100"/>
                        </a:spcAft>
                        <a:buFont typeface="Symbol"/>
                        <a:buChar char=""/>
                        <a:tabLst>
                          <a:tab pos="180340" algn="l"/>
                        </a:tabLst>
                      </a:pPr>
                      <a:r>
                        <a:rPr lang="de-CH" sz="1400" b="0" dirty="0">
                          <a:solidFill>
                            <a:schemeClr val="tx1"/>
                          </a:solidFill>
                          <a:effectLst/>
                        </a:rPr>
                        <a:t>Erleichterungen für KMU sind auch im Bereich der nicht patentgeschützten Erfindungen möglich. </a:t>
                      </a:r>
                      <a:endParaRPr lang="de-CH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spcBef>
                          <a:spcPts val="100"/>
                        </a:spcBef>
                        <a:spcAft>
                          <a:spcPts val="100"/>
                        </a:spcAft>
                        <a:buFont typeface="Symbol"/>
                        <a:buChar char=""/>
                        <a:tabLst>
                          <a:tab pos="180340" algn="l"/>
                        </a:tabLst>
                      </a:pPr>
                      <a:r>
                        <a:rPr lang="de-CH" sz="1400" b="0" dirty="0">
                          <a:solidFill>
                            <a:schemeClr val="tx1"/>
                          </a:solidFill>
                          <a:effectLst/>
                        </a:rPr>
                        <a:t>Nicht von der Patentbox erfasst werden beispielsweise Markenerträge oder Erträge aus Handel mit nicht (mehr) patentgeschützten Produkten. </a:t>
                      </a:r>
                      <a:endParaRPr lang="de-CH" sz="18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100"/>
                        </a:spcBef>
                        <a:spcAft>
                          <a:spcPts val="100"/>
                        </a:spcAft>
                        <a:buFont typeface="Symbol"/>
                        <a:buChar char=""/>
                        <a:tabLst>
                          <a:tab pos="180340" algn="l"/>
                        </a:tabLst>
                      </a:pPr>
                      <a:r>
                        <a:rPr lang="de-CH" sz="1400" dirty="0">
                          <a:solidFill>
                            <a:schemeClr val="tx1"/>
                          </a:solidFill>
                          <a:effectLst/>
                        </a:rPr>
                        <a:t>Erträge aus qualifizierenden Rechten dürfen nur im Verhältnis des dem Inland zurechenbaren Aufwands für F&amp;E zum gesamten Aufwand für F&amp;E privilegiert besteuert werden. </a:t>
                      </a:r>
                      <a:endParaRPr lang="de-CH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spcBef>
                          <a:spcPts val="100"/>
                        </a:spcBef>
                        <a:spcAft>
                          <a:spcPts val="100"/>
                        </a:spcAft>
                        <a:buFont typeface="Symbol"/>
                        <a:buChar char=""/>
                        <a:tabLst>
                          <a:tab pos="180340" algn="l"/>
                        </a:tabLst>
                      </a:pPr>
                      <a:r>
                        <a:rPr lang="de-CH" sz="1400" dirty="0">
                          <a:solidFill>
                            <a:schemeClr val="tx1"/>
                          </a:solidFill>
                          <a:effectLst/>
                        </a:rPr>
                        <a:t>Zusätzlich kann jedoch ein Zuschlag von 30% des F&amp;E-Aufwands im Inland zum qualifizierenden Aufwand hinzugerechnet werden, um die Finanzierung und Kontrolle von F&amp;E im Ausland abzugelten. </a:t>
                      </a:r>
                      <a:endParaRPr lang="de-CH" sz="1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001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altLang="de-DE" sz="2400" dirty="0" smtClean="0"/>
              <a:t>Alle Steuerzahlenden profitieren gleichermassen</a:t>
            </a:r>
            <a:endParaRPr lang="de-CH" altLang="de-DE" dirty="0" smtClean="0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2"/>
          </p:nvPr>
        </p:nvSpPr>
        <p:spPr>
          <a:xfrm>
            <a:off x="2735263" y="6489700"/>
            <a:ext cx="5581650" cy="366713"/>
          </a:xfrm>
        </p:spPr>
        <p:txBody>
          <a:bodyPr/>
          <a:lstStyle/>
          <a:p>
            <a:pPr>
              <a:defRPr/>
            </a:pPr>
            <a:r>
              <a:rPr lang="de-CH" dirty="0" smtClean="0"/>
              <a:t>Unternehmenssteuerreform III</a:t>
            </a:r>
            <a:endParaRPr lang="de-CH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3"/>
          </p:nvPr>
        </p:nvSpPr>
        <p:spPr>
          <a:xfrm>
            <a:off x="8461375" y="6489700"/>
            <a:ext cx="682625" cy="366713"/>
          </a:xfrm>
        </p:spPr>
        <p:txBody>
          <a:bodyPr/>
          <a:lstStyle/>
          <a:p>
            <a:r>
              <a:rPr lang="de-CH" dirty="0" smtClean="0"/>
              <a:t>|  </a:t>
            </a:r>
            <a:fld id="{3D0115F6-3732-4596-8F7F-D24D614B2713}" type="slidenum">
              <a:rPr lang="de-CH" smtClean="0"/>
              <a:pPr/>
              <a:t>37</a:t>
            </a:fld>
            <a:endParaRPr lang="de-CH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894037"/>
              </p:ext>
            </p:extLst>
          </p:nvPr>
        </p:nvGraphicFramePr>
        <p:xfrm>
          <a:off x="539552" y="2060848"/>
          <a:ext cx="7920880" cy="324192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728192"/>
                <a:gridCol w="1800200"/>
                <a:gridCol w="2232248"/>
                <a:gridCol w="2160240"/>
              </a:tblGrid>
              <a:tr h="442848">
                <a:tc gridSpan="4">
                  <a:txBody>
                    <a:bodyPr/>
                    <a:lstStyle/>
                    <a:p>
                      <a:r>
                        <a:rPr lang="de-CH" sz="1400" b="1" dirty="0" smtClean="0">
                          <a:solidFill>
                            <a:schemeClr val="tx1"/>
                          </a:solidFill>
                        </a:rPr>
                        <a:t>Minderbelastung eines</a:t>
                      </a:r>
                      <a:r>
                        <a:rPr lang="de-CH" sz="1400" b="1" baseline="0" dirty="0" smtClean="0">
                          <a:solidFill>
                            <a:schemeClr val="tx1"/>
                          </a:solidFill>
                        </a:rPr>
                        <a:t> Ehepaars mit zwei Kindern in Fr.</a:t>
                      </a:r>
                      <a:endParaRPr lang="de-CH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CH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CH" sz="1400" dirty="0" smtClean="0"/>
                        <a:t>Steuerbares </a:t>
                      </a:r>
                      <a:br>
                        <a:rPr lang="de-CH" sz="1400" dirty="0" smtClean="0"/>
                      </a:br>
                      <a:r>
                        <a:rPr lang="de-CH" sz="1400" dirty="0" smtClean="0"/>
                        <a:t>Einkommen vor Reform</a:t>
                      </a:r>
                      <a:endParaRPr lang="de-CH" sz="1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400" baseline="0" dirty="0" smtClean="0"/>
                        <a:t>Unterstellter Nettojahreslohn gemäss Lohnausweis </a:t>
                      </a:r>
                      <a:endParaRPr lang="de-CH" sz="1400" dirty="0"/>
                    </a:p>
                  </a:txBody>
                  <a:tcPr anchor="ctr"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400" dirty="0" smtClean="0"/>
                        <a:t>Vorschlag Regierungsrat: Erhöhung Freibetrag</a:t>
                      </a:r>
                      <a:r>
                        <a:rPr lang="de-CH" sz="1400" baseline="0" dirty="0" smtClean="0"/>
                        <a:t> </a:t>
                      </a:r>
                      <a:r>
                        <a:rPr lang="de-CH" sz="1400" dirty="0" smtClean="0"/>
                        <a:t>um </a:t>
                      </a:r>
                      <a:br>
                        <a:rPr lang="de-CH" sz="1400" dirty="0" smtClean="0"/>
                      </a:br>
                      <a:r>
                        <a:rPr lang="de-CH" sz="1400" dirty="0" smtClean="0"/>
                        <a:t>Fr.</a:t>
                      </a:r>
                      <a:r>
                        <a:rPr lang="de-CH" sz="1400" baseline="0" dirty="0" smtClean="0"/>
                        <a:t> 2’000</a:t>
                      </a:r>
                      <a:endParaRPr lang="de-CH" sz="1400" dirty="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400" dirty="0" smtClean="0"/>
                        <a:t>Vergleich: Senkung unterer Steuersatz</a:t>
                      </a:r>
                      <a:r>
                        <a:rPr lang="de-CH" sz="1400" baseline="0" dirty="0" smtClean="0"/>
                        <a:t> </a:t>
                      </a:r>
                      <a:br>
                        <a:rPr lang="de-CH" sz="1400" baseline="0" dirty="0" smtClean="0"/>
                      </a:br>
                      <a:r>
                        <a:rPr lang="de-CH" sz="1400" baseline="0" dirty="0" smtClean="0"/>
                        <a:t>um 0.6%*</a:t>
                      </a:r>
                      <a:endParaRPr lang="de-CH" sz="1400" dirty="0" smtClean="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CH" sz="1400" dirty="0" smtClean="0"/>
                        <a:t>Fr. 2’000</a:t>
                      </a:r>
                      <a:endParaRPr lang="de-CH" sz="1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400" dirty="0" smtClean="0"/>
                        <a:t>Fr. 65’600</a:t>
                      </a:r>
                      <a:endParaRPr lang="de-CH" sz="1400" dirty="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400" dirty="0" smtClean="0"/>
                        <a:t>445</a:t>
                      </a:r>
                      <a:endParaRPr lang="de-CH" sz="1400" dirty="0"/>
                    </a:p>
                  </a:txBody>
                  <a:tcPr anchor="ctr">
                    <a:solidFill>
                      <a:schemeClr val="accent5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400" dirty="0" smtClean="0"/>
                        <a:t>12</a:t>
                      </a:r>
                      <a:endParaRPr lang="de-CH" sz="1400" dirty="0"/>
                    </a:p>
                  </a:txBody>
                  <a:tcPr anchor="ctr">
                    <a:solidFill>
                      <a:schemeClr val="accent5">
                        <a:lumMod val="75000"/>
                        <a:alpha val="2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CH" sz="1400" dirty="0" smtClean="0"/>
                        <a:t>Fr. 20’000</a:t>
                      </a:r>
                      <a:endParaRPr lang="de-CH" sz="1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400" dirty="0" smtClean="0"/>
                        <a:t>Fr. 83’600</a:t>
                      </a:r>
                      <a:endParaRPr lang="de-CH" sz="1400" dirty="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400" dirty="0" smtClean="0"/>
                        <a:t>445</a:t>
                      </a:r>
                      <a:endParaRPr lang="de-CH" sz="1400" dirty="0"/>
                    </a:p>
                  </a:txBody>
                  <a:tcPr anchor="ctr">
                    <a:solidFill>
                      <a:schemeClr val="accent5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400" dirty="0" smtClean="0"/>
                        <a:t>120</a:t>
                      </a:r>
                      <a:endParaRPr lang="de-CH" sz="1400" dirty="0"/>
                    </a:p>
                  </a:txBody>
                  <a:tcPr anchor="ctr">
                    <a:solidFill>
                      <a:schemeClr val="accent5">
                        <a:lumMod val="75000"/>
                        <a:alpha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CH" sz="1400" b="1" i="1" dirty="0" smtClean="0"/>
                        <a:t>Fr. 74’166</a:t>
                      </a:r>
                      <a:endParaRPr lang="de-CH" sz="1400" b="1" i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400" b="1" i="1" dirty="0" smtClean="0"/>
                        <a:t>Fr.</a:t>
                      </a:r>
                      <a:r>
                        <a:rPr lang="de-CH" sz="1400" b="1" i="1" baseline="0" dirty="0" smtClean="0"/>
                        <a:t> 137’766</a:t>
                      </a:r>
                      <a:endParaRPr lang="de-CH" sz="1400" b="1" i="1" dirty="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400" b="1" i="1" dirty="0" smtClean="0"/>
                        <a:t>445</a:t>
                      </a:r>
                      <a:endParaRPr lang="de-CH" sz="1400" b="1" i="1" dirty="0"/>
                    </a:p>
                  </a:txBody>
                  <a:tcPr anchor="ctr">
                    <a:solidFill>
                      <a:schemeClr val="accent5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400" b="1" i="1" dirty="0" smtClean="0"/>
                        <a:t>445</a:t>
                      </a:r>
                      <a:endParaRPr lang="de-CH" sz="1400" b="1" i="1" dirty="0"/>
                    </a:p>
                  </a:txBody>
                  <a:tcPr anchor="ctr">
                    <a:solidFill>
                      <a:schemeClr val="accent5">
                        <a:lumMod val="75000"/>
                        <a:alpha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CH" sz="1400" dirty="0" smtClean="0"/>
                        <a:t>Fr. 100’000</a:t>
                      </a:r>
                      <a:endParaRPr lang="de-CH" sz="1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400" dirty="0" smtClean="0"/>
                        <a:t>Fr. 163’600</a:t>
                      </a:r>
                      <a:endParaRPr lang="de-CH" sz="1400" dirty="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400" dirty="0" smtClean="0"/>
                        <a:t>445</a:t>
                      </a:r>
                      <a:endParaRPr lang="de-CH" sz="1400" dirty="0"/>
                    </a:p>
                  </a:txBody>
                  <a:tcPr anchor="ctr">
                    <a:solidFill>
                      <a:schemeClr val="accent5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400" dirty="0" smtClean="0"/>
                        <a:t>600</a:t>
                      </a:r>
                      <a:endParaRPr lang="de-CH" sz="1400" dirty="0"/>
                    </a:p>
                  </a:txBody>
                  <a:tcPr anchor="ctr">
                    <a:solidFill>
                      <a:schemeClr val="accent5">
                        <a:lumMod val="75000"/>
                        <a:alpha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CH" sz="1400" dirty="0" smtClean="0"/>
                        <a:t>Fr. 200’000</a:t>
                      </a:r>
                      <a:endParaRPr lang="de-CH" sz="1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400" dirty="0" smtClean="0"/>
                        <a:t>Fr. 263’600</a:t>
                      </a:r>
                      <a:endParaRPr lang="de-CH" sz="1400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400" dirty="0" smtClean="0"/>
                        <a:t>445</a:t>
                      </a:r>
                      <a:endParaRPr lang="de-CH" sz="1400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400" dirty="0" smtClean="0"/>
                        <a:t>1’200</a:t>
                      </a:r>
                      <a:endParaRPr lang="de-CH" sz="1400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feld 5"/>
          <p:cNvSpPr txBox="1"/>
          <p:nvPr/>
        </p:nvSpPr>
        <p:spPr>
          <a:xfrm>
            <a:off x="586947" y="6080522"/>
            <a:ext cx="770485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42925" algn="l"/>
              </a:tabLst>
            </a:pPr>
            <a:r>
              <a:rPr lang="de-CH" sz="1050" dirty="0" smtClean="0"/>
              <a:t>* Die im Ratschlag vorgeschlagene Erhöhung der Freibeträge entspricht in ihren finanziellen Auswirkungen etwa  einer Steuersatzsenkung um 0.6 Prozentpunkte. </a:t>
            </a:r>
            <a:endParaRPr lang="de-CH" sz="1050" b="1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31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CH" dirty="0" smtClean="0"/>
              <a:t>Nationaler und internationaler Kontext</a:t>
            </a:r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de-CH" smtClean="0"/>
              <a:t>Unternehmenssteuerreform III</a:t>
            </a:r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CH" smtClean="0"/>
              <a:t>|  </a:t>
            </a:r>
            <a:fld id="{C7CB2E82-F11E-4855-AC72-F07F0C7AB2B5}" type="slidenum">
              <a:rPr lang="de-CH" smtClean="0"/>
              <a:pPr/>
              <a:t>38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07949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altLang="de-DE" sz="2400" dirty="0" smtClean="0"/>
              <a:t>Ein langer Prozess…</a:t>
            </a:r>
            <a:endParaRPr lang="de-CH" altLang="de-DE" dirty="0" smtClean="0"/>
          </a:p>
        </p:txBody>
      </p:sp>
      <p:cxnSp>
        <p:nvCxnSpPr>
          <p:cNvPr id="6" name="Gerade Verbindung mit Pfeil 5"/>
          <p:cNvCxnSpPr/>
          <p:nvPr/>
        </p:nvCxnSpPr>
        <p:spPr>
          <a:xfrm>
            <a:off x="611560" y="4221088"/>
            <a:ext cx="7776864" cy="263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>
            <a:off x="623680" y="4149080"/>
            <a:ext cx="0" cy="1440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/>
          <p:cNvCxnSpPr/>
          <p:nvPr/>
        </p:nvCxnSpPr>
        <p:spPr>
          <a:xfrm>
            <a:off x="4067944" y="4149080"/>
            <a:ext cx="0" cy="1440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/>
        </p:nvCxnSpPr>
        <p:spPr>
          <a:xfrm>
            <a:off x="2339752" y="4150832"/>
            <a:ext cx="0" cy="1440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>
            <a:off x="5796136" y="4150832"/>
            <a:ext cx="0" cy="1440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584816" y="4297760"/>
            <a:ext cx="779968" cy="307777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de-CH" sz="1400" dirty="0" smtClean="0"/>
              <a:t>2008</a:t>
            </a:r>
            <a:endParaRPr lang="de-CH" dirty="0" smtClean="0"/>
          </a:p>
        </p:txBody>
      </p:sp>
      <p:sp>
        <p:nvSpPr>
          <p:cNvPr id="24" name="Textfeld 23"/>
          <p:cNvSpPr txBox="1"/>
          <p:nvPr/>
        </p:nvSpPr>
        <p:spPr>
          <a:xfrm>
            <a:off x="2339752" y="4304448"/>
            <a:ext cx="779968" cy="307777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de-CH" sz="1400" dirty="0" smtClean="0"/>
              <a:t>2010</a:t>
            </a:r>
            <a:endParaRPr lang="de-CH" dirty="0" smtClean="0"/>
          </a:p>
        </p:txBody>
      </p:sp>
      <p:sp>
        <p:nvSpPr>
          <p:cNvPr id="25" name="Textfeld 24"/>
          <p:cNvSpPr txBox="1"/>
          <p:nvPr/>
        </p:nvSpPr>
        <p:spPr>
          <a:xfrm>
            <a:off x="4067944" y="4304448"/>
            <a:ext cx="779968" cy="307777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de-CH" sz="1400" dirty="0" smtClean="0"/>
              <a:t>2012</a:t>
            </a:r>
            <a:endParaRPr lang="de-CH" dirty="0" smtClean="0"/>
          </a:p>
        </p:txBody>
      </p:sp>
      <p:sp>
        <p:nvSpPr>
          <p:cNvPr id="26" name="Textfeld 25"/>
          <p:cNvSpPr txBox="1"/>
          <p:nvPr/>
        </p:nvSpPr>
        <p:spPr>
          <a:xfrm>
            <a:off x="5796136" y="4294848"/>
            <a:ext cx="779968" cy="307777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de-CH" sz="1400" dirty="0" smtClean="0"/>
              <a:t>2014</a:t>
            </a:r>
            <a:endParaRPr lang="de-CH" dirty="0" smtClean="0"/>
          </a:p>
        </p:txBody>
      </p:sp>
      <p:sp>
        <p:nvSpPr>
          <p:cNvPr id="27" name="Textfeld 26"/>
          <p:cNvSpPr txBox="1"/>
          <p:nvPr/>
        </p:nvSpPr>
        <p:spPr>
          <a:xfrm>
            <a:off x="7092280" y="4297760"/>
            <a:ext cx="779968" cy="307777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de-CH" sz="1400" dirty="0" smtClean="0"/>
              <a:t>2016</a:t>
            </a:r>
            <a:endParaRPr lang="de-CH" dirty="0" smtClean="0"/>
          </a:p>
        </p:txBody>
      </p:sp>
      <p:sp>
        <p:nvSpPr>
          <p:cNvPr id="17" name="Wolke 16"/>
          <p:cNvSpPr/>
          <p:nvPr/>
        </p:nvSpPr>
        <p:spPr>
          <a:xfrm>
            <a:off x="755576" y="2276872"/>
            <a:ext cx="1572056" cy="792088"/>
          </a:xfrm>
          <a:prstGeom prst="clou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CH" sz="1400" dirty="0" smtClean="0"/>
              <a:t>Finanz-krise</a:t>
            </a:r>
            <a:endParaRPr lang="de-CH" dirty="0"/>
          </a:p>
        </p:txBody>
      </p:sp>
      <p:sp>
        <p:nvSpPr>
          <p:cNvPr id="29" name="Wolke 28"/>
          <p:cNvSpPr/>
          <p:nvPr/>
        </p:nvSpPr>
        <p:spPr>
          <a:xfrm>
            <a:off x="2633844" y="2276872"/>
            <a:ext cx="2412084" cy="792088"/>
          </a:xfrm>
          <a:prstGeom prst="clou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CH" sz="1400" dirty="0" smtClean="0"/>
              <a:t>Staatsschulden-</a:t>
            </a:r>
          </a:p>
          <a:p>
            <a:pPr algn="ctr"/>
            <a:r>
              <a:rPr lang="de-CH" sz="1400" dirty="0" err="1" smtClean="0"/>
              <a:t>krise</a:t>
            </a:r>
            <a:endParaRPr lang="de-CH" dirty="0"/>
          </a:p>
        </p:txBody>
      </p:sp>
      <p:sp>
        <p:nvSpPr>
          <p:cNvPr id="30" name="Wolke 29"/>
          <p:cNvSpPr/>
          <p:nvPr/>
        </p:nvSpPr>
        <p:spPr>
          <a:xfrm>
            <a:off x="5405968" y="2276872"/>
            <a:ext cx="2190368" cy="792088"/>
          </a:xfrm>
          <a:prstGeom prst="clou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CH" sz="1400" dirty="0" smtClean="0"/>
              <a:t>Wunsch nach «fairerem» Steuersystem</a:t>
            </a:r>
            <a:endParaRPr lang="de-CH" dirty="0"/>
          </a:p>
        </p:txBody>
      </p:sp>
      <p:sp>
        <p:nvSpPr>
          <p:cNvPr id="18" name="Abgerundetes Rechteck 17"/>
          <p:cNvSpPr/>
          <p:nvPr/>
        </p:nvSpPr>
        <p:spPr>
          <a:xfrm>
            <a:off x="1259632" y="3356992"/>
            <a:ext cx="3312368" cy="50405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400" dirty="0" smtClean="0"/>
              <a:t>«</a:t>
            </a:r>
            <a:r>
              <a:rPr lang="de-CH" sz="1400" b="1" dirty="0" smtClean="0"/>
              <a:t>Steuerstreit</a:t>
            </a:r>
            <a:r>
              <a:rPr lang="de-CH" sz="1400" dirty="0" smtClean="0"/>
              <a:t>» </a:t>
            </a:r>
            <a:br>
              <a:rPr lang="de-CH" sz="1400" dirty="0" smtClean="0"/>
            </a:br>
            <a:r>
              <a:rPr lang="de-CH" sz="1400" dirty="0" smtClean="0"/>
              <a:t>Schweiz - EU</a:t>
            </a:r>
            <a:endParaRPr lang="de-CH" sz="1400" dirty="0"/>
          </a:p>
        </p:txBody>
      </p:sp>
      <p:sp>
        <p:nvSpPr>
          <p:cNvPr id="32" name="Abgerundetes Rechteck 31"/>
          <p:cNvSpPr/>
          <p:nvPr/>
        </p:nvSpPr>
        <p:spPr>
          <a:xfrm>
            <a:off x="4356000" y="3356992"/>
            <a:ext cx="335440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400" dirty="0" smtClean="0"/>
              <a:t>OECD-Projekt «</a:t>
            </a:r>
            <a:r>
              <a:rPr lang="de-CH" sz="1400" b="1" dirty="0" smtClean="0"/>
              <a:t>BEPS</a:t>
            </a:r>
            <a:r>
              <a:rPr lang="de-CH" sz="1400" dirty="0" smtClean="0"/>
              <a:t>» </a:t>
            </a:r>
            <a:br>
              <a:rPr lang="de-CH" sz="1400" dirty="0" smtClean="0"/>
            </a:br>
            <a:r>
              <a:rPr lang="de-CH" sz="1400" dirty="0" smtClean="0"/>
              <a:t>(Base Erosion and Profit Shifting)</a:t>
            </a:r>
            <a:endParaRPr lang="de-CH" sz="1400" dirty="0"/>
          </a:p>
        </p:txBody>
      </p:sp>
      <p:cxnSp>
        <p:nvCxnSpPr>
          <p:cNvPr id="28" name="Gerade Verbindung 27"/>
          <p:cNvCxnSpPr/>
          <p:nvPr/>
        </p:nvCxnSpPr>
        <p:spPr>
          <a:xfrm flipV="1">
            <a:off x="4644008" y="4222841"/>
            <a:ext cx="0" cy="502303"/>
          </a:xfrm>
          <a:prstGeom prst="line">
            <a:avLst/>
          </a:prstGeom>
          <a:ln w="19050">
            <a:solidFill>
              <a:schemeClr val="tx1"/>
            </a:solidFill>
            <a:prstDash val="sysDot"/>
            <a:headEnd type="none"/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hteck 33"/>
          <p:cNvSpPr/>
          <p:nvPr/>
        </p:nvSpPr>
        <p:spPr>
          <a:xfrm>
            <a:off x="2555776" y="4729532"/>
            <a:ext cx="2088256" cy="64807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200" dirty="0" smtClean="0">
                <a:solidFill>
                  <a:schemeClr val="tx1"/>
                </a:solidFill>
              </a:rPr>
              <a:t>Bund und Kantone setzen </a:t>
            </a:r>
            <a:r>
              <a:rPr lang="de-CH" sz="1200" b="1" dirty="0" smtClean="0">
                <a:solidFill>
                  <a:schemeClr val="tx1"/>
                </a:solidFill>
              </a:rPr>
              <a:t>Steuerungsorgan</a:t>
            </a:r>
            <a:r>
              <a:rPr lang="de-CH" sz="1200" dirty="0" smtClean="0">
                <a:solidFill>
                  <a:schemeClr val="tx1"/>
                </a:solidFill>
              </a:rPr>
              <a:t> ein </a:t>
            </a:r>
            <a:br>
              <a:rPr lang="de-CH" sz="1200" dirty="0" smtClean="0">
                <a:solidFill>
                  <a:schemeClr val="tx1"/>
                </a:solidFill>
              </a:rPr>
            </a:br>
            <a:r>
              <a:rPr lang="de-CH" sz="1200" dirty="0" smtClean="0">
                <a:solidFill>
                  <a:schemeClr val="tx1"/>
                </a:solidFill>
              </a:rPr>
              <a:t>(September 2012)</a:t>
            </a:r>
            <a:endParaRPr lang="de-CH" sz="1200" dirty="0">
              <a:solidFill>
                <a:schemeClr val="tx1"/>
              </a:solidFill>
            </a:endParaRPr>
          </a:p>
        </p:txBody>
      </p:sp>
      <p:cxnSp>
        <p:nvCxnSpPr>
          <p:cNvPr id="41" name="Gerade Verbindung 40"/>
          <p:cNvCxnSpPr/>
          <p:nvPr/>
        </p:nvCxnSpPr>
        <p:spPr>
          <a:xfrm flipH="1" flipV="1">
            <a:off x="6960152" y="4218268"/>
            <a:ext cx="2536" cy="506876"/>
          </a:xfrm>
          <a:prstGeom prst="line">
            <a:avLst/>
          </a:prstGeom>
          <a:ln w="19050">
            <a:solidFill>
              <a:schemeClr val="tx1"/>
            </a:solidFill>
            <a:prstDash val="sysDot"/>
            <a:headEnd type="none"/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hteck 44"/>
          <p:cNvSpPr/>
          <p:nvPr/>
        </p:nvSpPr>
        <p:spPr>
          <a:xfrm>
            <a:off x="5364088" y="4725144"/>
            <a:ext cx="1596064" cy="64807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200" dirty="0" smtClean="0">
                <a:solidFill>
                  <a:schemeClr val="tx1"/>
                </a:solidFill>
              </a:rPr>
              <a:t>Bundesrat publiziert </a:t>
            </a:r>
            <a:r>
              <a:rPr lang="de-CH" sz="1200" b="1" dirty="0" smtClean="0">
                <a:solidFill>
                  <a:schemeClr val="tx1"/>
                </a:solidFill>
              </a:rPr>
              <a:t>Botschaft</a:t>
            </a:r>
            <a:r>
              <a:rPr lang="de-CH" sz="1200" dirty="0" smtClean="0">
                <a:solidFill>
                  <a:schemeClr val="tx1"/>
                </a:solidFill>
              </a:rPr>
              <a:t> </a:t>
            </a:r>
            <a:br>
              <a:rPr lang="de-CH" sz="1200" dirty="0" smtClean="0">
                <a:solidFill>
                  <a:schemeClr val="tx1"/>
                </a:solidFill>
              </a:rPr>
            </a:br>
            <a:r>
              <a:rPr lang="de-CH" sz="1200" dirty="0" smtClean="0">
                <a:solidFill>
                  <a:schemeClr val="tx1"/>
                </a:solidFill>
              </a:rPr>
              <a:t>(Juni 2015) </a:t>
            </a:r>
            <a:endParaRPr lang="de-CH" sz="1200" dirty="0">
              <a:solidFill>
                <a:schemeClr val="tx1"/>
              </a:solidFill>
            </a:endParaRPr>
          </a:p>
        </p:txBody>
      </p:sp>
      <p:sp>
        <p:nvSpPr>
          <p:cNvPr id="53" name="Fußzeilenplatzhalter 4"/>
          <p:cNvSpPr>
            <a:spLocks noGrp="1"/>
          </p:cNvSpPr>
          <p:nvPr>
            <p:ph type="ftr" sz="quarter" idx="12"/>
          </p:nvPr>
        </p:nvSpPr>
        <p:spPr>
          <a:xfrm>
            <a:off x="2735263" y="6489700"/>
            <a:ext cx="5581650" cy="366713"/>
          </a:xfrm>
        </p:spPr>
        <p:txBody>
          <a:bodyPr/>
          <a:lstStyle/>
          <a:p>
            <a:pPr>
              <a:defRPr/>
            </a:pPr>
            <a:r>
              <a:rPr lang="de-CH" dirty="0" smtClean="0"/>
              <a:t>Unternehmenssteuerreform III</a:t>
            </a:r>
            <a:endParaRPr lang="de-CH" dirty="0"/>
          </a:p>
        </p:txBody>
      </p:sp>
      <p:sp>
        <p:nvSpPr>
          <p:cNvPr id="54" name="Foliennummernplatzhalter 5"/>
          <p:cNvSpPr>
            <a:spLocks noGrp="1"/>
          </p:cNvSpPr>
          <p:nvPr>
            <p:ph type="sldNum" sz="quarter" idx="13"/>
          </p:nvPr>
        </p:nvSpPr>
        <p:spPr>
          <a:xfrm>
            <a:off x="8461375" y="6489700"/>
            <a:ext cx="682625" cy="366713"/>
          </a:xfrm>
        </p:spPr>
        <p:txBody>
          <a:bodyPr/>
          <a:lstStyle/>
          <a:p>
            <a:r>
              <a:rPr lang="de-CH" dirty="0" smtClean="0"/>
              <a:t>|  </a:t>
            </a:r>
            <a:fld id="{3D0115F6-3732-4596-8F7F-D24D614B2713}" type="slidenum">
              <a:rPr lang="de-CH" smtClean="0"/>
              <a:pPr/>
              <a:t>39</a:t>
            </a:fld>
            <a:endParaRPr lang="de-CH" dirty="0"/>
          </a:p>
        </p:txBody>
      </p:sp>
      <p:cxnSp>
        <p:nvCxnSpPr>
          <p:cNvPr id="37" name="Gerade Verbindung 36"/>
          <p:cNvCxnSpPr/>
          <p:nvPr/>
        </p:nvCxnSpPr>
        <p:spPr>
          <a:xfrm>
            <a:off x="7452320" y="4146260"/>
            <a:ext cx="0" cy="1440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37"/>
          <p:cNvCxnSpPr/>
          <p:nvPr/>
        </p:nvCxnSpPr>
        <p:spPr>
          <a:xfrm flipH="1" flipV="1">
            <a:off x="7968264" y="4223721"/>
            <a:ext cx="1268" cy="1293511"/>
          </a:xfrm>
          <a:prstGeom prst="line">
            <a:avLst/>
          </a:prstGeom>
          <a:ln w="19050">
            <a:solidFill>
              <a:schemeClr val="tx1"/>
            </a:solidFill>
            <a:prstDash val="sysDot"/>
            <a:headEnd type="none"/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hteck 41"/>
          <p:cNvSpPr/>
          <p:nvPr/>
        </p:nvSpPr>
        <p:spPr>
          <a:xfrm>
            <a:off x="6372200" y="5517232"/>
            <a:ext cx="1596064" cy="64807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200" b="1" dirty="0" smtClean="0">
                <a:solidFill>
                  <a:schemeClr val="tx1"/>
                </a:solidFill>
              </a:rPr>
              <a:t>Bundesparlament verabschiedet </a:t>
            </a:r>
            <a:r>
              <a:rPr lang="de-CH" sz="1200" dirty="0" smtClean="0">
                <a:solidFill>
                  <a:schemeClr val="tx1"/>
                </a:solidFill>
              </a:rPr>
              <a:t/>
            </a:r>
            <a:br>
              <a:rPr lang="de-CH" sz="1200" dirty="0" smtClean="0">
                <a:solidFill>
                  <a:schemeClr val="tx1"/>
                </a:solidFill>
              </a:rPr>
            </a:br>
            <a:r>
              <a:rPr lang="de-CH" sz="1200" dirty="0" smtClean="0">
                <a:solidFill>
                  <a:schemeClr val="tx1"/>
                </a:solidFill>
              </a:rPr>
              <a:t>USR III (Juni 2016) </a:t>
            </a:r>
            <a:endParaRPr lang="de-CH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74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Ziel: Eine ausgewogene Reform 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CH" smtClean="0"/>
              <a:t>Unternehmenssteuerreform III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CH" smtClean="0"/>
              <a:t>|  </a:t>
            </a:r>
            <a:fld id="{B2EE8AD8-D56E-45EB-99E2-2CCF51283985}" type="slidenum">
              <a:rPr lang="de-CH" smtClean="0"/>
              <a:pPr/>
              <a:t>4</a:t>
            </a:fld>
            <a:endParaRPr lang="de-CH" dirty="0"/>
          </a:p>
        </p:txBody>
      </p:sp>
      <p:sp>
        <p:nvSpPr>
          <p:cNvPr id="7" name="Gleichschenkliges Dreieck 6"/>
          <p:cNvSpPr/>
          <p:nvPr/>
        </p:nvSpPr>
        <p:spPr>
          <a:xfrm>
            <a:off x="3504937" y="3380987"/>
            <a:ext cx="1676888" cy="1377444"/>
          </a:xfrm>
          <a:prstGeom prst="triangl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8" name="Textfeld 7"/>
          <p:cNvSpPr txBox="1"/>
          <p:nvPr/>
        </p:nvSpPr>
        <p:spPr>
          <a:xfrm>
            <a:off x="3437553" y="3011655"/>
            <a:ext cx="1893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dirty="0" smtClean="0"/>
              <a:t>Bevölkerung 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2130557" y="4821147"/>
            <a:ext cx="1893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dirty="0" smtClean="0"/>
              <a:t>Wirtschaft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4572000" y="4821147"/>
            <a:ext cx="1893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dirty="0" smtClean="0"/>
              <a:t>Kanton</a:t>
            </a:r>
          </a:p>
        </p:txBody>
      </p:sp>
      <p:sp>
        <p:nvSpPr>
          <p:cNvPr id="11" name="Pfeil nach unten 10"/>
          <p:cNvSpPr/>
          <p:nvPr/>
        </p:nvSpPr>
        <p:spPr>
          <a:xfrm rot="10800000">
            <a:off x="4232467" y="2788241"/>
            <a:ext cx="288032" cy="216024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2" name="Pfeil nach unten 11"/>
          <p:cNvSpPr/>
          <p:nvPr/>
        </p:nvSpPr>
        <p:spPr>
          <a:xfrm rot="18028308">
            <a:off x="5928005" y="5101945"/>
            <a:ext cx="288032" cy="216024"/>
          </a:xfrm>
          <a:prstGeom prst="downArrow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3" name="Pfeil nach unten 12"/>
          <p:cNvSpPr/>
          <p:nvPr/>
        </p:nvSpPr>
        <p:spPr>
          <a:xfrm rot="3508104">
            <a:off x="2219101" y="5075105"/>
            <a:ext cx="288032" cy="216024"/>
          </a:xfrm>
          <a:prstGeom prst="downArrow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4" name="Textfeld 13"/>
          <p:cNvSpPr txBox="1"/>
          <p:nvPr/>
        </p:nvSpPr>
        <p:spPr>
          <a:xfrm>
            <a:off x="683568" y="5374957"/>
            <a:ext cx="2088232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CH" b="1" dirty="0" smtClean="0"/>
              <a:t>Attraktivität</a:t>
            </a:r>
            <a:r>
              <a:rPr lang="de-CH" dirty="0" smtClean="0"/>
              <a:t> </a:t>
            </a:r>
            <a:br>
              <a:rPr lang="de-CH" dirty="0" smtClean="0"/>
            </a:br>
            <a:r>
              <a:rPr lang="de-CH" dirty="0" smtClean="0"/>
              <a:t>des Standorts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3304389" y="2012835"/>
            <a:ext cx="2088232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CH" dirty="0" smtClean="0"/>
              <a:t>Finanzielle</a:t>
            </a:r>
            <a:r>
              <a:rPr lang="de-CH" b="1" dirty="0" smtClean="0"/>
              <a:t> Entlastung</a:t>
            </a:r>
            <a:endParaRPr lang="de-CH" dirty="0" smtClean="0"/>
          </a:p>
        </p:txBody>
      </p:sp>
      <p:sp>
        <p:nvSpPr>
          <p:cNvPr id="16" name="Textfeld 15"/>
          <p:cNvSpPr txBox="1"/>
          <p:nvPr/>
        </p:nvSpPr>
        <p:spPr>
          <a:xfrm>
            <a:off x="5652120" y="5384949"/>
            <a:ext cx="2088232" cy="64633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CH" dirty="0" smtClean="0"/>
              <a:t>Finanzielle</a:t>
            </a:r>
            <a:r>
              <a:rPr lang="de-CH" b="1" dirty="0" smtClean="0"/>
              <a:t> Nachhaltigkeit</a:t>
            </a:r>
            <a:endParaRPr lang="de-CH" dirty="0" smtClean="0"/>
          </a:p>
        </p:txBody>
      </p:sp>
    </p:spTree>
    <p:extLst>
      <p:ext uri="{BB962C8B-B14F-4D97-AF65-F5344CB8AC3E}">
        <p14:creationId xmlns:p14="http://schemas.microsoft.com/office/powerpoint/2010/main" val="320205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altLang="de-DE" sz="2400" dirty="0" smtClean="0"/>
              <a:t>Die Reform des Steuersystems ist dringend.</a:t>
            </a:r>
            <a:endParaRPr lang="de-CH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612000" y="2171848"/>
            <a:ext cx="5184136" cy="4281488"/>
          </a:xfrm>
          <a:prstGeom prst="rect">
            <a:avLst/>
          </a:prstGeom>
        </p:spPr>
        <p:txBody>
          <a:bodyPr lIns="0" tIns="0" rIns="0" bIns="0"/>
          <a:lstStyle/>
          <a:p>
            <a:pPr marL="285750" indent="-285750">
              <a:spcAft>
                <a:spcPts val="600"/>
              </a:spcAft>
              <a:buFont typeface="Symbol" panose="05050102010706020507" pitchFamily="18" charset="2"/>
              <a:buChar char="-"/>
              <a:defRPr/>
            </a:pPr>
            <a:r>
              <a:rPr lang="de-CH" sz="1800" b="1" dirty="0" smtClean="0"/>
              <a:t>Internationaler Informationsaustausch </a:t>
            </a:r>
            <a:r>
              <a:rPr lang="de-CH" sz="1800" dirty="0" smtClean="0"/>
              <a:t>im Bereich der multinationalen Unternehmen</a:t>
            </a:r>
            <a:br>
              <a:rPr lang="de-CH" sz="1800" dirty="0" smtClean="0"/>
            </a:br>
            <a:r>
              <a:rPr lang="de-CH" sz="1800" dirty="0" smtClean="0"/>
              <a:t>(«country-by-country </a:t>
            </a:r>
            <a:r>
              <a:rPr lang="de-CH" sz="1800" dirty="0" err="1" smtClean="0"/>
              <a:t>reporting</a:t>
            </a:r>
            <a:r>
              <a:rPr lang="de-CH" sz="1800" dirty="0" smtClean="0"/>
              <a:t>») ab 2017</a:t>
            </a:r>
          </a:p>
          <a:p>
            <a:pPr marL="285750" indent="-285750">
              <a:spcAft>
                <a:spcPts val="600"/>
              </a:spcAft>
              <a:buFont typeface="Symbol" panose="05050102010706020507" pitchFamily="18" charset="2"/>
              <a:buChar char="-"/>
              <a:defRPr/>
            </a:pPr>
            <a:r>
              <a:rPr lang="de-CH" b="1" dirty="0" smtClean="0"/>
              <a:t>Sanktionsmöglichkeiten</a:t>
            </a:r>
            <a:r>
              <a:rPr lang="de-CH" dirty="0" smtClean="0"/>
              <a:t>: Durchsetzung der Mindestbesteuerung, Nichtgewährung von Abzügen, Erhöhung der Steuern auf Dividenden, Aussetzung von Doppel-</a:t>
            </a:r>
            <a:br>
              <a:rPr lang="de-CH" dirty="0" smtClean="0"/>
            </a:br>
            <a:r>
              <a:rPr lang="de-CH" dirty="0" err="1" smtClean="0"/>
              <a:t>besteuerungsabkommen</a:t>
            </a:r>
            <a:r>
              <a:rPr lang="de-CH" dirty="0" smtClean="0"/>
              <a:t>… </a:t>
            </a:r>
          </a:p>
          <a:p>
            <a:pPr marL="285750" indent="-285750">
              <a:spcAft>
                <a:spcPts val="600"/>
              </a:spcAft>
              <a:buFont typeface="Symbol" panose="05050102010706020507" pitchFamily="18" charset="2"/>
              <a:buChar char="-"/>
              <a:defRPr/>
            </a:pPr>
            <a:r>
              <a:rPr lang="de-CH" dirty="0" smtClean="0"/>
              <a:t>Hoher </a:t>
            </a:r>
            <a:r>
              <a:rPr lang="de-CH" b="1" dirty="0" smtClean="0"/>
              <a:t>öffentlicher und finanzieller </a:t>
            </a:r>
            <a:r>
              <a:rPr lang="de-CH" dirty="0" smtClean="0"/>
              <a:t>Druck auf internationale Unternehmen.</a:t>
            </a:r>
            <a:endParaRPr lang="de-CH" sz="1800" dirty="0" smtClean="0"/>
          </a:p>
          <a:p>
            <a:pPr>
              <a:spcAft>
                <a:spcPts val="600"/>
              </a:spcAft>
              <a:buFont typeface="Symbol" panose="05050102010706020507" pitchFamily="18" charset="2"/>
              <a:buChar char="-"/>
              <a:defRPr/>
            </a:pPr>
            <a:endParaRPr lang="de-CH" sz="1800" dirty="0"/>
          </a:p>
          <a:p>
            <a:pPr marL="0" indent="0">
              <a:spcAft>
                <a:spcPts val="600"/>
              </a:spcAft>
              <a:buFontTx/>
              <a:buNone/>
              <a:defRPr/>
            </a:pPr>
            <a:endParaRPr lang="de-CH" sz="1800" dirty="0" smtClean="0"/>
          </a:p>
          <a:p>
            <a:pPr>
              <a:buFont typeface="Symbol" panose="05050102010706020507" pitchFamily="18" charset="2"/>
              <a:buChar char="-"/>
              <a:defRPr/>
            </a:pPr>
            <a:endParaRPr lang="de-CH" sz="1800" dirty="0" smtClean="0"/>
          </a:p>
          <a:p>
            <a:pPr>
              <a:buFont typeface="Symbol" panose="05050102010706020507" pitchFamily="18" charset="2"/>
              <a:buChar char="-"/>
              <a:defRPr/>
            </a:pPr>
            <a:endParaRPr lang="de-CH" dirty="0"/>
          </a:p>
        </p:txBody>
      </p:sp>
      <p:pic>
        <p:nvPicPr>
          <p:cNvPr id="15364" name="Picture 2" descr="http://www.abbl.lu/media/cache/15160_cropped_550_335_90_54199a4079a9f_beps-recommendations-to-g20-for-international-approach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5975" y="2451919"/>
            <a:ext cx="2432050" cy="148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feld 9"/>
          <p:cNvSpPr txBox="1"/>
          <p:nvPr/>
        </p:nvSpPr>
        <p:spPr>
          <a:xfrm>
            <a:off x="539750" y="5483910"/>
            <a:ext cx="7788275" cy="64633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de-CH" dirty="0" smtClean="0">
                <a:sym typeface="Wingdings" panose="05000000000000000000" pitchFamily="2" charset="2"/>
              </a:rPr>
              <a:t>Es liegt im Interesse der Schweiz, </a:t>
            </a:r>
            <a:br>
              <a:rPr lang="de-CH" dirty="0" smtClean="0">
                <a:sym typeface="Wingdings" panose="05000000000000000000" pitchFamily="2" charset="2"/>
              </a:rPr>
            </a:br>
            <a:r>
              <a:rPr lang="de-CH" dirty="0" smtClean="0">
                <a:sym typeface="Wingdings" panose="05000000000000000000" pitchFamily="2" charset="2"/>
              </a:rPr>
              <a:t>die Reform so rasch wie möglich umzusetzen.</a:t>
            </a:r>
            <a:endParaRPr lang="de-CH" dirty="0">
              <a:sym typeface="Wingdings" panose="05000000000000000000" pitchFamily="2" charset="2"/>
            </a:endParaRPr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2"/>
          </p:nvPr>
        </p:nvSpPr>
        <p:spPr>
          <a:xfrm>
            <a:off x="2735263" y="6489700"/>
            <a:ext cx="5581650" cy="366713"/>
          </a:xfrm>
        </p:spPr>
        <p:txBody>
          <a:bodyPr/>
          <a:lstStyle/>
          <a:p>
            <a:pPr>
              <a:defRPr/>
            </a:pPr>
            <a:r>
              <a:rPr lang="de-CH" dirty="0" smtClean="0"/>
              <a:t>Unternehmenssteuerreform III</a:t>
            </a:r>
            <a:endParaRPr lang="de-CH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3"/>
          </p:nvPr>
        </p:nvSpPr>
        <p:spPr>
          <a:xfrm>
            <a:off x="8461375" y="6489700"/>
            <a:ext cx="682625" cy="366713"/>
          </a:xfrm>
        </p:spPr>
        <p:txBody>
          <a:bodyPr/>
          <a:lstStyle/>
          <a:p>
            <a:r>
              <a:rPr lang="de-CH" dirty="0" smtClean="0"/>
              <a:t>|  </a:t>
            </a:r>
            <a:fld id="{3D0115F6-3732-4596-8F7F-D24D614B2713}" type="slidenum">
              <a:rPr lang="de-CH" smtClean="0"/>
              <a:pPr/>
              <a:t>40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30921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Bundesreform: Erstens Umbau des Steuersystems…   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CH" dirty="0" smtClean="0"/>
              <a:t>Unternehmenssteuerreform III</a:t>
            </a:r>
            <a:endParaRPr lang="de-CH" dirty="0"/>
          </a:p>
        </p:txBody>
      </p:sp>
      <p:sp>
        <p:nvSpPr>
          <p:cNvPr id="17" name="Foliennummernplatzhalter 14"/>
          <p:cNvSpPr>
            <a:spLocks noGrp="1"/>
          </p:cNvSpPr>
          <p:nvPr>
            <p:ph type="sldNum" sz="quarter" idx="13"/>
          </p:nvPr>
        </p:nvSpPr>
        <p:spPr bwMode="auto">
          <a:xfrm>
            <a:off x="8461375" y="6489700"/>
            <a:ext cx="682625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358775">
              <a:tabLst>
                <a:tab pos="287338" algn="r"/>
              </a:tabLst>
            </a:pPr>
            <a:r>
              <a:rPr lang="de-CH" dirty="0"/>
              <a:t>|	</a:t>
            </a:r>
            <a:fld id="{1E0B8366-C160-48C7-8C29-2B2C11C4CA68}" type="slidenum">
              <a:rPr lang="de-CH"/>
              <a:pPr defTabSz="358775">
                <a:tabLst>
                  <a:tab pos="287338" algn="r"/>
                </a:tabLst>
              </a:pPr>
              <a:t>41</a:t>
            </a:fld>
            <a:endParaRPr lang="de-CH" dirty="0"/>
          </a:p>
        </p:txBody>
      </p:sp>
      <p:sp>
        <p:nvSpPr>
          <p:cNvPr id="18" name="Textfeld 17"/>
          <p:cNvSpPr txBox="1"/>
          <p:nvPr/>
        </p:nvSpPr>
        <p:spPr>
          <a:xfrm>
            <a:off x="612000" y="5558400"/>
            <a:ext cx="7848000" cy="64633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de-CH" dirty="0" smtClean="0">
                <a:sym typeface="Wingdings" panose="05000000000000000000" pitchFamily="2" charset="2"/>
              </a:rPr>
              <a:t>Mit der Bundesreform werden nicht mehr akzeptierte Steuermodelle aufgehoben und neue, international verbreitete Modelle eingeführt.</a:t>
            </a:r>
            <a:endParaRPr lang="de-CH" dirty="0">
              <a:sym typeface="Wingdings" panose="05000000000000000000" pitchFamily="2" charset="2"/>
            </a:endParaRPr>
          </a:p>
        </p:txBody>
      </p:sp>
      <p:graphicFrame>
        <p:nvGraphicFramePr>
          <p:cNvPr id="13" name="Diagramm 12"/>
          <p:cNvGraphicFramePr/>
          <p:nvPr>
            <p:extLst>
              <p:ext uri="{D42A27DB-BD31-4B8C-83A1-F6EECF244321}">
                <p14:modId xmlns:p14="http://schemas.microsoft.com/office/powerpoint/2010/main" val="2757579983"/>
              </p:ext>
            </p:extLst>
          </p:nvPr>
        </p:nvGraphicFramePr>
        <p:xfrm>
          <a:off x="611560" y="1916832"/>
          <a:ext cx="4536504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Pfeil nach rechts 13"/>
          <p:cNvSpPr/>
          <p:nvPr/>
        </p:nvSpPr>
        <p:spPr>
          <a:xfrm>
            <a:off x="5292080" y="2636912"/>
            <a:ext cx="576064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33" name="Pfeil nach rechts 32"/>
          <p:cNvSpPr/>
          <p:nvPr/>
        </p:nvSpPr>
        <p:spPr>
          <a:xfrm>
            <a:off x="5292080" y="4293096"/>
            <a:ext cx="576064" cy="504056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5" name="Textfeld 14"/>
          <p:cNvSpPr txBox="1"/>
          <p:nvPr/>
        </p:nvSpPr>
        <p:spPr>
          <a:xfrm>
            <a:off x="6084168" y="2276872"/>
            <a:ext cx="23758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>
                <a:solidFill>
                  <a:schemeClr val="accent1"/>
                </a:solidFill>
              </a:rPr>
              <a:t>Gewinnsteuerlast:</a:t>
            </a:r>
            <a:br>
              <a:rPr lang="de-CH" dirty="0" smtClean="0">
                <a:solidFill>
                  <a:schemeClr val="accent1"/>
                </a:solidFill>
              </a:rPr>
            </a:br>
            <a:r>
              <a:rPr lang="de-CH" dirty="0" smtClean="0">
                <a:solidFill>
                  <a:schemeClr val="accent1"/>
                </a:solidFill>
              </a:rPr>
              <a:t>~8-11% (inkl. dBSt.) für internationale Aktivitäten</a:t>
            </a:r>
          </a:p>
        </p:txBody>
      </p:sp>
      <p:sp>
        <p:nvSpPr>
          <p:cNvPr id="34" name="Textfeld 33"/>
          <p:cNvSpPr txBox="1"/>
          <p:nvPr/>
        </p:nvSpPr>
        <p:spPr>
          <a:xfrm>
            <a:off x="6084168" y="4089846"/>
            <a:ext cx="23758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>
                <a:solidFill>
                  <a:schemeClr val="accent6">
                    <a:lumMod val="50000"/>
                  </a:schemeClr>
                </a:solidFill>
              </a:rPr>
              <a:t>Gewinnsteuerlast:</a:t>
            </a:r>
            <a:br>
              <a:rPr lang="de-CH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de-CH" dirty="0" smtClean="0">
                <a:solidFill>
                  <a:schemeClr val="accent6">
                    <a:lumMod val="50000"/>
                  </a:schemeClr>
                </a:solidFill>
              </a:rPr>
              <a:t>~11% (inkl. dBSt.), z.B. für Erträge aus Innovation</a:t>
            </a:r>
          </a:p>
        </p:txBody>
      </p:sp>
    </p:spTree>
    <p:extLst>
      <p:ext uri="{BB962C8B-B14F-4D97-AF65-F5344CB8AC3E}">
        <p14:creationId xmlns:p14="http://schemas.microsoft.com/office/powerpoint/2010/main" val="176180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…zweitens Spielraum für die Kantone.  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CH" dirty="0" smtClean="0"/>
              <a:t>Unternehmenssteuerreform III</a:t>
            </a:r>
            <a:endParaRPr lang="de-CH" dirty="0"/>
          </a:p>
        </p:txBody>
      </p:sp>
      <p:sp>
        <p:nvSpPr>
          <p:cNvPr id="24" name="Rechteck 23"/>
          <p:cNvSpPr/>
          <p:nvPr/>
        </p:nvSpPr>
        <p:spPr>
          <a:xfrm>
            <a:off x="3203848" y="1988840"/>
            <a:ext cx="1656184" cy="1008112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400" dirty="0" smtClean="0"/>
              <a:t>Teilbesteuerung</a:t>
            </a:r>
          </a:p>
          <a:p>
            <a:pPr algn="ctr"/>
            <a:r>
              <a:rPr lang="de-CH" sz="1400" dirty="0" smtClean="0"/>
              <a:t>Dividenden</a:t>
            </a:r>
            <a:endParaRPr lang="de-CH" sz="1400" dirty="0"/>
          </a:p>
        </p:txBody>
      </p:sp>
      <p:sp>
        <p:nvSpPr>
          <p:cNvPr id="25" name="Rechteck 24"/>
          <p:cNvSpPr/>
          <p:nvPr/>
        </p:nvSpPr>
        <p:spPr>
          <a:xfrm>
            <a:off x="3203848" y="3861048"/>
            <a:ext cx="1656184" cy="1584176"/>
          </a:xfrm>
          <a:prstGeom prst="rect">
            <a:avLst/>
          </a:prstGeom>
          <a:solidFill>
            <a:schemeClr val="accent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400" dirty="0" smtClean="0"/>
              <a:t>Kompensation Bund</a:t>
            </a:r>
            <a:endParaRPr lang="de-CH" sz="1400" dirty="0"/>
          </a:p>
        </p:txBody>
      </p:sp>
      <p:sp>
        <p:nvSpPr>
          <p:cNvPr id="26" name="Rechteck 25"/>
          <p:cNvSpPr/>
          <p:nvPr/>
        </p:nvSpPr>
        <p:spPr>
          <a:xfrm>
            <a:off x="3203848" y="2996952"/>
            <a:ext cx="1656184" cy="86409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400" dirty="0" smtClean="0"/>
              <a:t>NFA</a:t>
            </a:r>
            <a:endParaRPr lang="de-CH" sz="1400" dirty="0"/>
          </a:p>
        </p:txBody>
      </p:sp>
      <p:sp>
        <p:nvSpPr>
          <p:cNvPr id="8" name="Textfeld 7"/>
          <p:cNvSpPr txBox="1"/>
          <p:nvPr/>
        </p:nvSpPr>
        <p:spPr>
          <a:xfrm>
            <a:off x="683568" y="3246075"/>
            <a:ext cx="2232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1600" dirty="0" smtClean="0"/>
              <a:t>Mittel zur Gegenfinanzierung kantonalen Reform </a:t>
            </a:r>
          </a:p>
        </p:txBody>
      </p:sp>
      <p:sp>
        <p:nvSpPr>
          <p:cNvPr id="10" name="Geschweifte Klammer links 9"/>
          <p:cNvSpPr/>
          <p:nvPr/>
        </p:nvSpPr>
        <p:spPr>
          <a:xfrm>
            <a:off x="2843808" y="1988840"/>
            <a:ext cx="216024" cy="3456384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9" name="Pfeil nach rechts 28"/>
          <p:cNvSpPr/>
          <p:nvPr/>
        </p:nvSpPr>
        <p:spPr>
          <a:xfrm>
            <a:off x="5004047" y="3356992"/>
            <a:ext cx="149071" cy="198073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30" name="Pfeil nach rechts 29"/>
          <p:cNvSpPr/>
          <p:nvPr/>
        </p:nvSpPr>
        <p:spPr>
          <a:xfrm>
            <a:off x="5004046" y="2393859"/>
            <a:ext cx="149071" cy="198073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31" name="Pfeil nach rechts 30"/>
          <p:cNvSpPr/>
          <p:nvPr/>
        </p:nvSpPr>
        <p:spPr>
          <a:xfrm>
            <a:off x="5004045" y="4446087"/>
            <a:ext cx="149071" cy="198073"/>
          </a:xfrm>
          <a:prstGeom prst="rightArrow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32" name="Textfeld 31"/>
          <p:cNvSpPr txBox="1"/>
          <p:nvPr/>
        </p:nvSpPr>
        <p:spPr>
          <a:xfrm>
            <a:off x="5292080" y="2196153"/>
            <a:ext cx="2952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600" dirty="0" smtClean="0"/>
              <a:t>Erhöhung der Teilbesteuerung der Dividenden </a:t>
            </a:r>
          </a:p>
        </p:txBody>
      </p:sp>
      <p:sp>
        <p:nvSpPr>
          <p:cNvPr id="35" name="Textfeld 34"/>
          <p:cNvSpPr txBox="1"/>
          <p:nvPr/>
        </p:nvSpPr>
        <p:spPr>
          <a:xfrm>
            <a:off x="5292080" y="3306470"/>
            <a:ext cx="33123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600" dirty="0" smtClean="0"/>
              <a:t>Entlastung im Finanzausgleich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5292080" y="4149080"/>
            <a:ext cx="2520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600" dirty="0" smtClean="0"/>
              <a:t>Erhöhung des Kantonsanteils an der Bundessteuer</a:t>
            </a:r>
          </a:p>
        </p:txBody>
      </p:sp>
      <p:sp>
        <p:nvSpPr>
          <p:cNvPr id="17" name="Foliennummernplatzhalter 14"/>
          <p:cNvSpPr>
            <a:spLocks noGrp="1"/>
          </p:cNvSpPr>
          <p:nvPr>
            <p:ph type="sldNum" sz="quarter" idx="13"/>
          </p:nvPr>
        </p:nvSpPr>
        <p:spPr bwMode="auto">
          <a:xfrm>
            <a:off x="8461375" y="6489700"/>
            <a:ext cx="682625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358775">
              <a:tabLst>
                <a:tab pos="287338" algn="r"/>
              </a:tabLst>
            </a:pPr>
            <a:r>
              <a:rPr lang="de-CH" dirty="0"/>
              <a:t>|	</a:t>
            </a:r>
            <a:fld id="{1E0B8366-C160-48C7-8C29-2B2C11C4CA68}" type="slidenum">
              <a:rPr lang="de-CH"/>
              <a:pPr defTabSz="358775">
                <a:tabLst>
                  <a:tab pos="287338" algn="r"/>
                </a:tabLst>
              </a:pPr>
              <a:t>42</a:t>
            </a:fld>
            <a:endParaRPr lang="de-CH" dirty="0"/>
          </a:p>
        </p:txBody>
      </p:sp>
      <p:sp>
        <p:nvSpPr>
          <p:cNvPr id="18" name="Textfeld 17"/>
          <p:cNvSpPr txBox="1"/>
          <p:nvPr/>
        </p:nvSpPr>
        <p:spPr>
          <a:xfrm>
            <a:off x="612000" y="5558400"/>
            <a:ext cx="7848000" cy="64633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de-CH" dirty="0" smtClean="0">
                <a:sym typeface="Wingdings" panose="05000000000000000000" pitchFamily="2" charset="2"/>
              </a:rPr>
              <a:t>Dank der Bundesreform erhält der Kanton finanziellen </a:t>
            </a:r>
            <a:br>
              <a:rPr lang="de-CH" dirty="0" smtClean="0">
                <a:sym typeface="Wingdings" panose="05000000000000000000" pitchFamily="2" charset="2"/>
              </a:rPr>
            </a:br>
            <a:r>
              <a:rPr lang="de-CH" dirty="0" smtClean="0">
                <a:sym typeface="Wingdings" panose="05000000000000000000" pitchFamily="2" charset="2"/>
              </a:rPr>
              <a:t>Spielraum für die Umsetzung der kantonalen Reform</a:t>
            </a:r>
            <a:endParaRPr lang="de-CH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9581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de-CH" b="1" dirty="0" smtClean="0"/>
              <a:t>Die Zentren speisen den Finanzausgleich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CH" dirty="0" smtClean="0"/>
              <a:t>Die 7 NFA-Geberkantone (ZH, GE, ZG, BS, SZ, NW, VD) bezahlen 2017 </a:t>
            </a:r>
            <a:br>
              <a:rPr lang="de-CH" dirty="0" smtClean="0"/>
            </a:br>
            <a:r>
              <a:rPr lang="de-CH" b="1" dirty="0" smtClean="0"/>
              <a:t>1.7 Mia. Franken in den Ressourcenausgleich </a:t>
            </a:r>
            <a:r>
              <a:rPr lang="de-CH" dirty="0" smtClean="0"/>
              <a:t>an andere Kantone. </a:t>
            </a:r>
            <a:br>
              <a:rPr lang="de-CH" dirty="0" smtClean="0"/>
            </a:br>
            <a:r>
              <a:rPr lang="de-CH" dirty="0" smtClean="0"/>
              <a:t>[BS: 156 Mio. Franken]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CH" dirty="0" smtClean="0"/>
              <a:t>Das ist in Zukunft nur möglich, wenn diese Kantone auch nach der Unternehmenssteuerreform III zahlungskräftige Unternehmen (und Angestellte) halten können. 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Grosse Bedeutung für </a:t>
            </a:r>
            <a:r>
              <a:rPr lang="de-CH" dirty="0" smtClean="0"/>
              <a:t>den Nationalen Finanzausgleich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CH" smtClean="0"/>
              <a:t>Unternehmenssteuerreform III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CH" smtClean="0"/>
              <a:t>|  </a:t>
            </a:r>
            <a:fld id="{B2EE8AD8-D56E-45EB-99E2-2CCF51283985}" type="slidenum">
              <a:rPr lang="de-CH" smtClean="0"/>
              <a:pPr/>
              <a:t>43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04686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Grosse Bedeutung für </a:t>
            </a:r>
            <a:r>
              <a:rPr lang="de-CH" dirty="0" smtClean="0"/>
              <a:t>die Einnahmen des Bundes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CH" smtClean="0"/>
              <a:t>Unternehmenssteuerreform III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CH" smtClean="0"/>
              <a:t>|  </a:t>
            </a:r>
            <a:fld id="{B2EE8AD8-D56E-45EB-99E2-2CCF51283985}" type="slidenum">
              <a:rPr lang="de-CH" smtClean="0"/>
              <a:pPr/>
              <a:t>44</a:t>
            </a:fld>
            <a:endParaRPr lang="de-CH" dirty="0"/>
          </a:p>
        </p:txBody>
      </p:sp>
      <p:sp>
        <p:nvSpPr>
          <p:cNvPr id="7" name="Textfeld 6"/>
          <p:cNvSpPr txBox="1"/>
          <p:nvPr/>
        </p:nvSpPr>
        <p:spPr>
          <a:xfrm>
            <a:off x="563214" y="5857527"/>
            <a:ext cx="75208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 dirty="0" smtClean="0"/>
              <a:t>Quelle: ESTV, Statistik der direkten Bundessteuer, Basisjahr 2012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388" y="1732469"/>
            <a:ext cx="6100763" cy="424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feld 8"/>
          <p:cNvSpPr txBox="1"/>
          <p:nvPr/>
        </p:nvSpPr>
        <p:spPr>
          <a:xfrm>
            <a:off x="5076056" y="2202889"/>
            <a:ext cx="3528392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Symbol" panose="05050102010706020507" pitchFamily="18" charset="2"/>
              <a:buChar char="-"/>
            </a:pPr>
            <a:r>
              <a:rPr lang="de-CH" sz="1600" dirty="0" smtClean="0"/>
              <a:t>Einnahmen des Bundes aus der direkten Bundessteuer der juristischen Personen:</a:t>
            </a:r>
            <a:br>
              <a:rPr lang="de-CH" sz="1600" dirty="0" smtClean="0"/>
            </a:br>
            <a:r>
              <a:rPr lang="de-CH" sz="1600" b="1" dirty="0" smtClean="0"/>
              <a:t>8.4 Mia. Franken</a:t>
            </a:r>
            <a:r>
              <a:rPr lang="de-CH" sz="1600" dirty="0" smtClean="0"/>
              <a:t/>
            </a:r>
            <a:br>
              <a:rPr lang="de-CH" sz="1600" dirty="0" smtClean="0"/>
            </a:br>
            <a:endParaRPr lang="de-CH" sz="1600" dirty="0" smtClean="0"/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CH" sz="1600" dirty="0" smtClean="0"/>
              <a:t>Anteil der 5 Kantone ZH, GE, VD, ZG, BS: 60%, </a:t>
            </a:r>
            <a:r>
              <a:rPr lang="de-CH" sz="1600" b="1" dirty="0" smtClean="0"/>
              <a:t>5 Mia. Franken</a:t>
            </a:r>
            <a:br>
              <a:rPr lang="de-CH" sz="1600" b="1" dirty="0" smtClean="0"/>
            </a:br>
            <a:r>
              <a:rPr lang="de-CH" sz="1600" dirty="0" smtClean="0"/>
              <a:t>[BS: 730 Mio. Franken]</a:t>
            </a:r>
            <a:r>
              <a:rPr lang="de-CH" sz="1600" b="1" dirty="0" smtClean="0"/>
              <a:t/>
            </a:r>
            <a:br>
              <a:rPr lang="de-CH" sz="1600" b="1" dirty="0" smtClean="0"/>
            </a:br>
            <a:endParaRPr lang="de-CH" sz="1600" b="1" dirty="0" smtClean="0"/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CH" sz="1600" dirty="0" smtClean="0"/>
              <a:t>Die USR III-Strategien dieser 5 Kantone sind </a:t>
            </a:r>
            <a:r>
              <a:rPr lang="de-CH" sz="1600" b="1" dirty="0" smtClean="0"/>
              <a:t>zentral für die künftigen Einnahmen </a:t>
            </a:r>
            <a:r>
              <a:rPr lang="de-CH" sz="1600" dirty="0" smtClean="0"/>
              <a:t>des Bundes.</a:t>
            </a:r>
          </a:p>
        </p:txBody>
      </p:sp>
    </p:spTree>
    <p:extLst>
      <p:ext uri="{BB962C8B-B14F-4D97-AF65-F5344CB8AC3E}">
        <p14:creationId xmlns:p14="http://schemas.microsoft.com/office/powerpoint/2010/main" val="24958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643266046"/>
              </p:ext>
            </p:extLst>
          </p:nvPr>
        </p:nvGraphicFramePr>
        <p:xfrm>
          <a:off x="611188" y="1952625"/>
          <a:ext cx="5040932" cy="39776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16596"/>
                <a:gridCol w="3024336"/>
              </a:tblGrid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Kanton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 smtClean="0"/>
                        <a:t>Neuer Gewinnsteuersatz </a:t>
                      </a:r>
                      <a:br>
                        <a:rPr lang="de-CH" dirty="0" smtClean="0"/>
                      </a:br>
                      <a:r>
                        <a:rPr lang="de-CH" dirty="0" smtClean="0"/>
                        <a:t>(effektiv, inkl. dBSt.)</a:t>
                      </a:r>
                      <a:endParaRPr lang="de-C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Zug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 smtClean="0"/>
                        <a:t>12%</a:t>
                      </a:r>
                      <a:endParaRPr lang="de-C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Schaffhausen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 smtClean="0"/>
                        <a:t>~12%</a:t>
                      </a:r>
                      <a:endParaRPr lang="de-C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b="1" dirty="0" smtClean="0"/>
                        <a:t>Basel-Stadt</a:t>
                      </a:r>
                      <a:endParaRPr lang="de-C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b="1" dirty="0" smtClean="0"/>
                        <a:t>13%</a:t>
                      </a:r>
                      <a:endParaRPr lang="de-CH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Genf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 smtClean="0"/>
                        <a:t>13.5%</a:t>
                      </a:r>
                      <a:endParaRPr lang="de-C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Fribourg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 smtClean="0"/>
                        <a:t>13.7%</a:t>
                      </a:r>
                      <a:endParaRPr lang="de-C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Waadt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 smtClean="0"/>
                        <a:t>13.8%</a:t>
                      </a:r>
                      <a:endParaRPr lang="de-C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Basel-Landschaft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 smtClean="0"/>
                        <a:t>14.0% [maximal]</a:t>
                      </a:r>
                      <a:endParaRPr lang="de-C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Bern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 smtClean="0"/>
                        <a:t>16-18%</a:t>
                      </a:r>
                      <a:endParaRPr lang="de-C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Zürich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 smtClean="0"/>
                        <a:t>18.1% [Stadt Zürich]</a:t>
                      </a:r>
                      <a:endParaRPr lang="de-CH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Reaktion der Kantone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CH" smtClean="0"/>
              <a:t>Unternehmenssteuerreform III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CH" smtClean="0"/>
              <a:t>|  </a:t>
            </a:r>
            <a:fld id="{B2EE8AD8-D56E-45EB-99E2-2CCF51283985}" type="slidenum">
              <a:rPr lang="de-CH" smtClean="0"/>
              <a:pPr/>
              <a:t>45</a:t>
            </a:fld>
            <a:endParaRPr lang="de-CH" dirty="0"/>
          </a:p>
        </p:txBody>
      </p:sp>
      <p:sp>
        <p:nvSpPr>
          <p:cNvPr id="7" name="Textfeld 6"/>
          <p:cNvSpPr txBox="1"/>
          <p:nvPr/>
        </p:nvSpPr>
        <p:spPr>
          <a:xfrm>
            <a:off x="5842857" y="2564904"/>
            <a:ext cx="288032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dirty="0" smtClean="0"/>
              <a:t>Achtung:</a:t>
            </a:r>
          </a:p>
          <a:p>
            <a:pPr algn="ctr"/>
            <a:endParaRPr lang="de-CH" dirty="0"/>
          </a:p>
          <a:p>
            <a:pPr algn="ctr"/>
            <a:r>
              <a:rPr lang="de-CH" dirty="0" smtClean="0"/>
              <a:t>Je nach Gemeinde sind tiefere Belastungen möglich.</a:t>
            </a:r>
          </a:p>
          <a:p>
            <a:pPr algn="ctr"/>
            <a:endParaRPr lang="de-CH" dirty="0"/>
          </a:p>
          <a:p>
            <a:pPr algn="ctr"/>
            <a:r>
              <a:rPr lang="de-CH" dirty="0" smtClean="0"/>
              <a:t>Spannbreite heute:</a:t>
            </a:r>
          </a:p>
          <a:p>
            <a:pPr algn="ctr"/>
            <a:r>
              <a:rPr lang="de-CH" dirty="0" smtClean="0"/>
              <a:t>In BL: 2 Prozentpunkte</a:t>
            </a:r>
          </a:p>
          <a:p>
            <a:pPr algn="ctr"/>
            <a:r>
              <a:rPr lang="de-CH" dirty="0" smtClean="0"/>
              <a:t>In ZH: 3 Prozentpunkte</a:t>
            </a:r>
          </a:p>
        </p:txBody>
      </p:sp>
    </p:spTree>
    <p:extLst>
      <p:ext uri="{BB962C8B-B14F-4D97-AF65-F5344CB8AC3E}">
        <p14:creationId xmlns:p14="http://schemas.microsoft.com/office/powerpoint/2010/main" val="108036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611560" y="1340768"/>
            <a:ext cx="8137525" cy="369887"/>
          </a:xfrm>
        </p:spPr>
        <p:txBody>
          <a:bodyPr/>
          <a:lstStyle/>
          <a:p>
            <a:r>
              <a:rPr lang="de-CH" dirty="0" smtClean="0"/>
              <a:t>Drei Säulen des kantonalen Massnahmenpakets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CH" smtClean="0"/>
              <a:t>Unternehmenssteuerreform III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CH" smtClean="0"/>
              <a:t>|  </a:t>
            </a:r>
            <a:fld id="{3D0115F6-3732-4596-8F7F-D24D614B2713}" type="slidenum">
              <a:rPr lang="de-CH" smtClean="0"/>
              <a:pPr/>
              <a:t>5</a:t>
            </a:fld>
            <a:endParaRPr lang="de-CH" dirty="0"/>
          </a:p>
        </p:txBody>
      </p:sp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642379365"/>
              </p:ext>
            </p:extLst>
          </p:nvPr>
        </p:nvGraphicFramePr>
        <p:xfrm>
          <a:off x="611560" y="1916832"/>
          <a:ext cx="7488832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feld 6"/>
          <p:cNvSpPr txBox="1"/>
          <p:nvPr/>
        </p:nvSpPr>
        <p:spPr>
          <a:xfrm>
            <a:off x="539552" y="6093296"/>
            <a:ext cx="77048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050" dirty="0" smtClean="0"/>
              <a:t>Quelle: Ratschlag «Umsetzung der Unternehmenssteuerreform im Kanton Basel-Stadt», Abbildung 2, S. 7 </a:t>
            </a:r>
            <a:endParaRPr lang="de-CH" sz="1050" b="1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488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611560" y="1340768"/>
            <a:ext cx="8137525" cy="369887"/>
          </a:xfrm>
        </p:spPr>
        <p:txBody>
          <a:bodyPr/>
          <a:lstStyle/>
          <a:p>
            <a:r>
              <a:rPr lang="de-CH" dirty="0" smtClean="0"/>
              <a:t>Erste Säule: Unternehmenssteuerreform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CH" smtClean="0"/>
              <a:t>Unternehmenssteuerreform III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CH" smtClean="0"/>
              <a:t>|  </a:t>
            </a:r>
            <a:fld id="{3D0115F6-3732-4596-8F7F-D24D614B2713}" type="slidenum">
              <a:rPr lang="de-CH" smtClean="0"/>
              <a:pPr/>
              <a:t>6</a:t>
            </a:fld>
            <a:endParaRPr lang="de-CH" dirty="0"/>
          </a:p>
        </p:txBody>
      </p:sp>
      <p:cxnSp>
        <p:nvCxnSpPr>
          <p:cNvPr id="22" name="Gerade Verbindung 21"/>
          <p:cNvCxnSpPr/>
          <p:nvPr/>
        </p:nvCxnSpPr>
        <p:spPr>
          <a:xfrm>
            <a:off x="3069734" y="3753036"/>
            <a:ext cx="0" cy="180020"/>
          </a:xfrm>
          <a:prstGeom prst="line">
            <a:avLst/>
          </a:prstGeom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Abgerundetes Rechteck 29"/>
          <p:cNvSpPr/>
          <p:nvPr/>
        </p:nvSpPr>
        <p:spPr>
          <a:xfrm>
            <a:off x="3336367" y="5733256"/>
            <a:ext cx="2227855" cy="360040"/>
          </a:xfrm>
          <a:prstGeom prst="round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400" dirty="0" smtClean="0">
                <a:solidFill>
                  <a:schemeClr val="tx1"/>
                </a:solidFill>
              </a:rPr>
              <a:t>Teilbesteuerung: 80%</a:t>
            </a:r>
            <a:endParaRPr lang="de-CH" sz="1400" dirty="0">
              <a:solidFill>
                <a:schemeClr val="tx1"/>
              </a:solidFill>
            </a:endParaRPr>
          </a:p>
        </p:txBody>
      </p:sp>
      <p:sp>
        <p:nvSpPr>
          <p:cNvPr id="31" name="Abgerundetes Rechteck 30"/>
          <p:cNvSpPr/>
          <p:nvPr/>
        </p:nvSpPr>
        <p:spPr>
          <a:xfrm>
            <a:off x="3336368" y="4293096"/>
            <a:ext cx="2227855" cy="648072"/>
          </a:xfrm>
          <a:prstGeom prst="round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400" dirty="0" smtClean="0">
                <a:solidFill>
                  <a:schemeClr val="tx1"/>
                </a:solidFill>
              </a:rPr>
              <a:t>Maximale Entlastung kantonal: 40%</a:t>
            </a:r>
            <a:endParaRPr lang="de-CH" sz="1400" dirty="0">
              <a:solidFill>
                <a:schemeClr val="tx1"/>
              </a:solidFill>
            </a:endParaRPr>
          </a:p>
        </p:txBody>
      </p:sp>
      <p:sp>
        <p:nvSpPr>
          <p:cNvPr id="32" name="Abgerundetes Rechteck 31"/>
          <p:cNvSpPr/>
          <p:nvPr/>
        </p:nvSpPr>
        <p:spPr>
          <a:xfrm>
            <a:off x="3336369" y="3429000"/>
            <a:ext cx="2227855" cy="648072"/>
          </a:xfrm>
          <a:prstGeom prst="round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400" dirty="0" smtClean="0">
                <a:solidFill>
                  <a:schemeClr val="tx1"/>
                </a:solidFill>
              </a:rPr>
              <a:t>Gewinnsteuerlast: 13%*</a:t>
            </a:r>
            <a:br>
              <a:rPr lang="de-CH" sz="1400" dirty="0" smtClean="0">
                <a:solidFill>
                  <a:schemeClr val="tx1"/>
                </a:solidFill>
              </a:rPr>
            </a:br>
            <a:r>
              <a:rPr lang="de-CH" sz="800" dirty="0" smtClean="0">
                <a:solidFill>
                  <a:schemeClr val="tx1"/>
                </a:solidFill>
              </a:rPr>
              <a:t> </a:t>
            </a:r>
            <a:r>
              <a:rPr lang="de-CH" sz="1100" dirty="0" smtClean="0">
                <a:solidFill>
                  <a:schemeClr val="tx1"/>
                </a:solidFill>
              </a:rPr>
              <a:t/>
            </a:r>
            <a:br>
              <a:rPr lang="de-CH" sz="1100" dirty="0" smtClean="0">
                <a:solidFill>
                  <a:schemeClr val="tx1"/>
                </a:solidFill>
              </a:rPr>
            </a:br>
            <a:r>
              <a:rPr lang="de-CH" sz="1100" dirty="0" smtClean="0">
                <a:solidFill>
                  <a:schemeClr val="tx1"/>
                </a:solidFill>
              </a:rPr>
              <a:t>*effektiv, inkl. Bund</a:t>
            </a:r>
            <a:endParaRPr lang="de-CH" sz="1100" dirty="0">
              <a:solidFill>
                <a:schemeClr val="tx1"/>
              </a:solidFill>
            </a:endParaRPr>
          </a:p>
        </p:txBody>
      </p:sp>
      <p:cxnSp>
        <p:nvCxnSpPr>
          <p:cNvPr id="52" name="Gerade Verbindung mit Pfeil 51"/>
          <p:cNvCxnSpPr>
            <a:endCxn id="32" idx="1"/>
          </p:cNvCxnSpPr>
          <p:nvPr/>
        </p:nvCxnSpPr>
        <p:spPr>
          <a:xfrm>
            <a:off x="3055469" y="3753036"/>
            <a:ext cx="280900" cy="0"/>
          </a:xfrm>
          <a:prstGeom prst="straightConnector1">
            <a:avLst/>
          </a:prstGeom>
          <a:ln w="25400"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2" name="Diagramm 61"/>
          <p:cNvGraphicFramePr/>
          <p:nvPr>
            <p:extLst>
              <p:ext uri="{D42A27DB-BD31-4B8C-83A1-F6EECF244321}">
                <p14:modId xmlns:p14="http://schemas.microsoft.com/office/powerpoint/2010/main" val="3571742469"/>
              </p:ext>
            </p:extLst>
          </p:nvPr>
        </p:nvGraphicFramePr>
        <p:xfrm>
          <a:off x="611560" y="1916832"/>
          <a:ext cx="2340260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24" name="Gerade Verbindung 23"/>
          <p:cNvCxnSpPr/>
          <p:nvPr/>
        </p:nvCxnSpPr>
        <p:spPr>
          <a:xfrm flipH="1">
            <a:off x="2699793" y="4869160"/>
            <a:ext cx="355355" cy="3313"/>
          </a:xfrm>
          <a:prstGeom prst="line">
            <a:avLst/>
          </a:prstGeom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rade Verbindung 64"/>
          <p:cNvCxnSpPr/>
          <p:nvPr/>
        </p:nvCxnSpPr>
        <p:spPr>
          <a:xfrm flipH="1">
            <a:off x="2692050" y="4365104"/>
            <a:ext cx="363098" cy="0"/>
          </a:xfrm>
          <a:prstGeom prst="line">
            <a:avLst/>
          </a:prstGeom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65"/>
          <p:cNvCxnSpPr/>
          <p:nvPr/>
        </p:nvCxnSpPr>
        <p:spPr>
          <a:xfrm flipH="1">
            <a:off x="2692050" y="3933056"/>
            <a:ext cx="377684" cy="0"/>
          </a:xfrm>
          <a:prstGeom prst="line">
            <a:avLst/>
          </a:prstGeom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 Verbindung mit Pfeil 72"/>
          <p:cNvCxnSpPr/>
          <p:nvPr/>
        </p:nvCxnSpPr>
        <p:spPr>
          <a:xfrm>
            <a:off x="3051030" y="4617132"/>
            <a:ext cx="278206" cy="0"/>
          </a:xfrm>
          <a:prstGeom prst="straightConnector1">
            <a:avLst/>
          </a:prstGeom>
          <a:ln w="25400"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mit Pfeil 7"/>
          <p:cNvCxnSpPr>
            <a:endCxn id="30" idx="1"/>
          </p:cNvCxnSpPr>
          <p:nvPr/>
        </p:nvCxnSpPr>
        <p:spPr>
          <a:xfrm>
            <a:off x="2301717" y="5913276"/>
            <a:ext cx="1034650" cy="0"/>
          </a:xfrm>
          <a:prstGeom prst="straightConnector1">
            <a:avLst/>
          </a:prstGeom>
          <a:ln w="2540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Abgerundetes Rechteck 79"/>
          <p:cNvSpPr/>
          <p:nvPr/>
        </p:nvSpPr>
        <p:spPr>
          <a:xfrm>
            <a:off x="3336369" y="5229200"/>
            <a:ext cx="2227855" cy="360040"/>
          </a:xfrm>
          <a:prstGeom prst="round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400" dirty="0" smtClean="0">
                <a:solidFill>
                  <a:schemeClr val="tx1"/>
                </a:solidFill>
              </a:rPr>
              <a:t>Kapitalsteuersatz: 1‰</a:t>
            </a:r>
            <a:endParaRPr lang="de-CH" sz="1400" dirty="0">
              <a:solidFill>
                <a:schemeClr val="tx1"/>
              </a:solidFill>
            </a:endParaRPr>
          </a:p>
        </p:txBody>
      </p:sp>
      <p:cxnSp>
        <p:nvCxnSpPr>
          <p:cNvPr id="81" name="Gerade Verbindung mit Pfeil 80"/>
          <p:cNvCxnSpPr>
            <a:endCxn id="80" idx="1"/>
          </p:cNvCxnSpPr>
          <p:nvPr/>
        </p:nvCxnSpPr>
        <p:spPr>
          <a:xfrm>
            <a:off x="2454120" y="5409220"/>
            <a:ext cx="882249" cy="0"/>
          </a:xfrm>
          <a:prstGeom prst="straightConnector1">
            <a:avLst/>
          </a:prstGeom>
          <a:ln w="254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feil nach rechts 1"/>
          <p:cNvSpPr/>
          <p:nvPr/>
        </p:nvSpPr>
        <p:spPr>
          <a:xfrm>
            <a:off x="5868144" y="4437112"/>
            <a:ext cx="504056" cy="720080"/>
          </a:xfrm>
          <a:prstGeom prst="rightArrow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7" name="Textfeld 6"/>
          <p:cNvSpPr txBox="1"/>
          <p:nvPr/>
        </p:nvSpPr>
        <p:spPr>
          <a:xfrm>
            <a:off x="6588224" y="3753036"/>
            <a:ext cx="2088232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endParaRPr lang="de-CH" sz="1600" b="1" dirty="0" smtClean="0"/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de-CH" sz="1600" dirty="0" smtClean="0"/>
              <a:t>Internationale Akzeptanz 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de-CH" sz="1600" dirty="0" smtClean="0"/>
              <a:t>Erhalt der Attraktivität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de-CH" sz="1600" dirty="0" smtClean="0"/>
              <a:t>Sicherung der Einnahmen</a:t>
            </a:r>
          </a:p>
        </p:txBody>
      </p:sp>
      <p:cxnSp>
        <p:nvCxnSpPr>
          <p:cNvPr id="23" name="Gerade Verbindung 22"/>
          <p:cNvCxnSpPr/>
          <p:nvPr/>
        </p:nvCxnSpPr>
        <p:spPr>
          <a:xfrm>
            <a:off x="3046949" y="4365104"/>
            <a:ext cx="8162" cy="504056"/>
          </a:xfrm>
          <a:prstGeom prst="line">
            <a:avLst/>
          </a:prstGeom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473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0"/>
          </p:nvPr>
        </p:nvSpPr>
        <p:spPr>
          <a:xfrm>
            <a:off x="611189" y="1952625"/>
            <a:ext cx="6697116" cy="424815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de-DE" dirty="0" smtClean="0"/>
              <a:t>Internationale Unternehmen</a:t>
            </a:r>
            <a:r>
              <a:rPr lang="de-DE" dirty="0"/>
              <a:t>, die </a:t>
            </a:r>
            <a:r>
              <a:rPr lang="de-DE" dirty="0" smtClean="0"/>
              <a:t>in </a:t>
            </a:r>
            <a:r>
              <a:rPr lang="de-DE" dirty="0"/>
              <a:t>der Schweiz über einen hohen Forschungsanteil verfügen (z.B. </a:t>
            </a:r>
            <a:r>
              <a:rPr lang="de-DE" b="1" dirty="0"/>
              <a:t>Life Science</a:t>
            </a:r>
            <a:r>
              <a:rPr lang="de-DE" dirty="0"/>
              <a:t>), tragen insgesamt eine ähnliche Steuerlast </a:t>
            </a:r>
            <a:r>
              <a:rPr lang="de-DE" dirty="0" smtClean="0"/>
              <a:t>nach der </a:t>
            </a:r>
            <a:r>
              <a:rPr lang="de-DE" dirty="0"/>
              <a:t>Reform wie </a:t>
            </a:r>
            <a:r>
              <a:rPr lang="de-DE" dirty="0" smtClean="0"/>
              <a:t>vor </a:t>
            </a:r>
            <a:r>
              <a:rPr lang="de-DE" dirty="0"/>
              <a:t>der Reform.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i="1" dirty="0"/>
          </a:p>
          <a:p>
            <a:pPr>
              <a:spcAft>
                <a:spcPts val="300"/>
              </a:spcAft>
            </a:pPr>
            <a:r>
              <a:rPr lang="de-DE" dirty="0" smtClean="0"/>
              <a:t>Unternehmen, die heute steuerlich privilegiert sind und nicht in der Forschung tätig sind (z.B. </a:t>
            </a:r>
            <a:r>
              <a:rPr lang="de-DE" b="1" dirty="0" smtClean="0"/>
              <a:t>internationale Handelsunternehmen</a:t>
            </a:r>
            <a:r>
              <a:rPr lang="de-DE" dirty="0" smtClean="0"/>
              <a:t>), erfahren eine spürbare, aber tragbare Mehrbelastung. </a:t>
            </a:r>
          </a:p>
          <a:p>
            <a:pPr>
              <a:spcAft>
                <a:spcPts val="300"/>
              </a:spcAft>
            </a:pPr>
            <a:endParaRPr lang="de-DE" dirty="0"/>
          </a:p>
          <a:p>
            <a:pPr>
              <a:spcAft>
                <a:spcPts val="300"/>
              </a:spcAft>
            </a:pPr>
            <a:r>
              <a:rPr lang="de-DE" dirty="0"/>
              <a:t>Viele </a:t>
            </a:r>
            <a:r>
              <a:rPr lang="de-DE" b="1" dirty="0"/>
              <a:t>KMU und weitere heute ordentlich besteuerte Unternehmen </a:t>
            </a:r>
            <a:r>
              <a:rPr lang="de-DE" dirty="0"/>
              <a:t>tragen nach der Unternehmenssteuerreform III eine deutlich tiefere Steuerlast. </a:t>
            </a:r>
            <a:br>
              <a:rPr lang="de-DE" dirty="0"/>
            </a:br>
            <a:endParaRPr lang="de-DE" dirty="0"/>
          </a:p>
          <a:p>
            <a:pPr>
              <a:spcAft>
                <a:spcPts val="300"/>
              </a:spcAft>
            </a:pPr>
            <a:endParaRPr lang="de-DE" dirty="0"/>
          </a:p>
          <a:p>
            <a:pPr>
              <a:spcAft>
                <a:spcPts val="300"/>
              </a:spcAft>
            </a:pPr>
            <a:r>
              <a:rPr lang="de-DE" dirty="0" smtClean="0"/>
              <a:t/>
            </a:r>
            <a:br>
              <a:rPr lang="de-DE" dirty="0" smtClean="0"/>
            </a:br>
            <a:r>
              <a:rPr lang="de-DE" i="1" dirty="0" smtClean="0"/>
              <a:t/>
            </a:r>
            <a:br>
              <a:rPr lang="de-DE" i="1" dirty="0" smtClean="0"/>
            </a:br>
            <a:endParaRPr lang="de-DE" i="1" dirty="0" smtClean="0"/>
          </a:p>
          <a:p>
            <a:r>
              <a:rPr lang="de-DE" i="1" dirty="0" smtClean="0"/>
              <a:t/>
            </a:r>
            <a:br>
              <a:rPr lang="de-DE" i="1" dirty="0" smtClean="0"/>
            </a:br>
            <a:endParaRPr lang="de-DE" i="1" dirty="0" smtClean="0"/>
          </a:p>
          <a:p>
            <a:pPr marL="285750" indent="-285750">
              <a:buFont typeface="Symbol" panose="05050102010706020507" pitchFamily="18" charset="2"/>
              <a:buChar char="-"/>
            </a:pPr>
            <a:endParaRPr lang="de-CH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Auswirkungen auf Unternehmenskategorien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CH" smtClean="0"/>
              <a:t>Unternehmenssteuerreform III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CH" smtClean="0"/>
              <a:t>|  </a:t>
            </a:r>
            <a:fld id="{B2EE8AD8-D56E-45EB-99E2-2CCF51283985}" type="slidenum">
              <a:rPr lang="de-CH" smtClean="0"/>
              <a:pPr/>
              <a:t>7</a:t>
            </a:fld>
            <a:endParaRPr lang="de-CH" dirty="0"/>
          </a:p>
        </p:txBody>
      </p:sp>
      <p:sp>
        <p:nvSpPr>
          <p:cNvPr id="4" name="Pfeil nach rechts 3"/>
          <p:cNvSpPr/>
          <p:nvPr/>
        </p:nvSpPr>
        <p:spPr>
          <a:xfrm>
            <a:off x="7668344" y="2060848"/>
            <a:ext cx="576064" cy="504056"/>
          </a:xfrm>
          <a:prstGeom prst="right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7" name="Pfeil nach rechts 6"/>
          <p:cNvSpPr/>
          <p:nvPr/>
        </p:nvSpPr>
        <p:spPr>
          <a:xfrm rot="2370630">
            <a:off x="7668343" y="4915251"/>
            <a:ext cx="576064" cy="504056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8" name="Pfeil nach rechts 7"/>
          <p:cNvSpPr/>
          <p:nvPr/>
        </p:nvSpPr>
        <p:spPr>
          <a:xfrm rot="20897787">
            <a:off x="7668343" y="3482188"/>
            <a:ext cx="576064" cy="504056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5391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altLang="de-DE" dirty="0" smtClean="0"/>
              <a:t>Tiefere Steuerlast trotz höherer Dividendenbesteuerung</a:t>
            </a:r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2"/>
          </p:nvPr>
        </p:nvSpPr>
        <p:spPr>
          <a:xfrm>
            <a:off x="2735263" y="6489700"/>
            <a:ext cx="5581650" cy="366713"/>
          </a:xfrm>
        </p:spPr>
        <p:txBody>
          <a:bodyPr/>
          <a:lstStyle/>
          <a:p>
            <a:pPr>
              <a:defRPr/>
            </a:pPr>
            <a:r>
              <a:rPr lang="de-CH" dirty="0" smtClean="0"/>
              <a:t>Unternehmenssteuerreform III</a:t>
            </a:r>
            <a:endParaRPr lang="de-CH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3"/>
          </p:nvPr>
        </p:nvSpPr>
        <p:spPr>
          <a:xfrm>
            <a:off x="8461375" y="6489700"/>
            <a:ext cx="682625" cy="366713"/>
          </a:xfrm>
        </p:spPr>
        <p:txBody>
          <a:bodyPr/>
          <a:lstStyle/>
          <a:p>
            <a:r>
              <a:rPr lang="de-CH" dirty="0" smtClean="0"/>
              <a:t>|  </a:t>
            </a:r>
            <a:fld id="{3D0115F6-3732-4596-8F7F-D24D614B2713}" type="slidenum">
              <a:rPr lang="de-CH" smtClean="0"/>
              <a:pPr/>
              <a:t>8</a:t>
            </a:fld>
            <a:endParaRPr lang="de-CH" dirty="0"/>
          </a:p>
        </p:txBody>
      </p:sp>
      <p:sp>
        <p:nvSpPr>
          <p:cNvPr id="11" name="Textfeld 10"/>
          <p:cNvSpPr txBox="1"/>
          <p:nvPr/>
        </p:nvSpPr>
        <p:spPr>
          <a:xfrm>
            <a:off x="539552" y="5733256"/>
            <a:ext cx="77048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42925" algn="l"/>
              </a:tabLst>
            </a:pPr>
            <a:r>
              <a:rPr lang="de-CH" sz="1050" dirty="0" smtClean="0"/>
              <a:t>Quelle:	Ratschlag «Umsetzung der Unternehmenssteuerreform im Kanton Basel-Stadt», Tabelle 5, S. 41 </a:t>
            </a:r>
            <a:endParaRPr lang="de-CH" sz="1050" b="1" dirty="0" smtClean="0">
              <a:solidFill>
                <a:schemeClr val="accent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6100148"/>
              </p:ext>
            </p:extLst>
          </p:nvPr>
        </p:nvGraphicFramePr>
        <p:xfrm>
          <a:off x="551781" y="2078224"/>
          <a:ext cx="7892626" cy="3655032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312014"/>
                <a:gridCol w="1312014"/>
                <a:gridCol w="1312014"/>
                <a:gridCol w="1312014"/>
                <a:gridCol w="1322285"/>
                <a:gridCol w="1322285"/>
              </a:tblGrid>
              <a:tr h="512265">
                <a:tc gridSpan="2"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de-CH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Ausgangslage</a:t>
                      </a:r>
                      <a:endParaRPr lang="de-CH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de-CH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Steuerbelastung </a:t>
                      </a:r>
                      <a:br>
                        <a:rPr lang="de-CH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de-CH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Kapitalunternehmen/ Kapitalunternehmer</a:t>
                      </a:r>
                      <a:endParaRPr lang="de-CH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de-CH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Minder-</a:t>
                      </a:r>
                      <a:br>
                        <a:rPr lang="de-CH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de-CH" sz="1400" b="1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belastung</a:t>
                      </a:r>
                      <a:endParaRPr lang="de-CH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de-CH" sz="14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Steuer-belastung</a:t>
                      </a:r>
                      <a:r>
                        <a:rPr lang="de-CH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/>
                      </a:r>
                      <a:br>
                        <a:rPr lang="de-CH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</a:br>
                      <a:r>
                        <a:rPr lang="de-CH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Personen-unternehmen</a:t>
                      </a:r>
                      <a:endParaRPr lang="de-CH" sz="14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8906"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de-CH" sz="1400" b="0" dirty="0">
                          <a:solidFill>
                            <a:schemeClr val="tx1"/>
                          </a:solidFill>
                          <a:effectLst/>
                        </a:rPr>
                        <a:t>Eigenkapital</a:t>
                      </a:r>
                      <a:endParaRPr lang="de-CH" sz="20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de-CH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Gewinn</a:t>
                      </a:r>
                      <a:endParaRPr lang="de-CH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de-CH" sz="1400" b="1" dirty="0">
                          <a:effectLst/>
                          <a:latin typeface="+mn-lt"/>
                        </a:rPr>
                        <a:t>Vor der Reform</a:t>
                      </a:r>
                      <a:endParaRPr lang="de-CH" sz="14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de-CH" sz="1400" b="1" dirty="0">
                          <a:effectLst/>
                          <a:latin typeface="+mn-lt"/>
                        </a:rPr>
                        <a:t>Nach der Reform</a:t>
                      </a:r>
                      <a:endParaRPr lang="de-CH" sz="14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infolge Reform</a:t>
                      </a:r>
                      <a:endParaRPr lang="de-CH" sz="14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de-CH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  <a:endParaRPr lang="de-CH" sz="14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6859">
                <a:tc>
                  <a:txBody>
                    <a:bodyPr/>
                    <a:lstStyle/>
                    <a:p>
                      <a:pPr marR="75565" algn="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de-CH" sz="1400" b="0" dirty="0">
                          <a:solidFill>
                            <a:schemeClr val="tx1"/>
                          </a:solidFill>
                          <a:effectLst/>
                        </a:rPr>
                        <a:t>100'000</a:t>
                      </a:r>
                      <a:endParaRPr lang="de-CH" sz="20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75565" algn="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de-CH" sz="1400" b="0" dirty="0">
                          <a:solidFill>
                            <a:schemeClr val="tx1"/>
                          </a:solidFill>
                          <a:effectLst/>
                        </a:rPr>
                        <a:t>10'000</a:t>
                      </a:r>
                      <a:endParaRPr lang="de-CH" sz="20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38430" algn="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de-CH" sz="1400" b="1" dirty="0">
                          <a:effectLst/>
                        </a:rPr>
                        <a:t>2‘062</a:t>
                      </a:r>
                      <a:endParaRPr lang="de-CH" sz="20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38430" algn="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de-CH" sz="1400" b="1" dirty="0">
                          <a:effectLst/>
                        </a:rPr>
                        <a:t>839</a:t>
                      </a:r>
                      <a:endParaRPr lang="de-CH" sz="20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38430" algn="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de-CH" sz="1400" b="1" dirty="0">
                          <a:solidFill>
                            <a:schemeClr val="accent6"/>
                          </a:solidFill>
                          <a:effectLst/>
                        </a:rPr>
                        <a:t>1‘223</a:t>
                      </a:r>
                      <a:endParaRPr lang="de-CH" sz="2000" b="1" dirty="0">
                        <a:solidFill>
                          <a:schemeClr val="accent6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38430" algn="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de-CH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632</a:t>
                      </a:r>
                      <a:endParaRPr lang="de-CH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6859">
                <a:tc>
                  <a:txBody>
                    <a:bodyPr/>
                    <a:lstStyle/>
                    <a:p>
                      <a:pPr marR="75565" algn="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de-CH" sz="1400" b="0" dirty="0">
                          <a:solidFill>
                            <a:schemeClr val="tx1"/>
                          </a:solidFill>
                          <a:effectLst/>
                        </a:rPr>
                        <a:t>100'000</a:t>
                      </a:r>
                      <a:endParaRPr lang="de-CH" sz="20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75565" algn="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de-CH" sz="1400" b="0" dirty="0">
                          <a:solidFill>
                            <a:schemeClr val="tx1"/>
                          </a:solidFill>
                          <a:effectLst/>
                        </a:rPr>
                        <a:t>100'000</a:t>
                      </a:r>
                      <a:endParaRPr lang="de-CH" sz="20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38430" algn="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de-CH" sz="1400" b="1" dirty="0">
                          <a:effectLst/>
                        </a:rPr>
                        <a:t>24‘272</a:t>
                      </a:r>
                      <a:endParaRPr lang="de-CH" sz="20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38430" algn="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de-CH" sz="1400" b="1" dirty="0">
                          <a:effectLst/>
                        </a:rPr>
                        <a:t>21‘323</a:t>
                      </a:r>
                      <a:endParaRPr lang="de-CH" sz="20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38430" algn="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de-CH" sz="1400" b="1" dirty="0">
                          <a:solidFill>
                            <a:schemeClr val="accent6"/>
                          </a:solidFill>
                          <a:effectLst/>
                        </a:rPr>
                        <a:t>2‘949</a:t>
                      </a:r>
                      <a:endParaRPr lang="de-CH" sz="2000" b="1" dirty="0">
                        <a:solidFill>
                          <a:schemeClr val="accent6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38430" algn="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de-CH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25‘182</a:t>
                      </a:r>
                      <a:endParaRPr lang="de-CH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6859">
                <a:tc>
                  <a:txBody>
                    <a:bodyPr/>
                    <a:lstStyle/>
                    <a:p>
                      <a:pPr marR="75565" algn="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de-CH" sz="1400" b="0">
                          <a:solidFill>
                            <a:schemeClr val="tx1"/>
                          </a:solidFill>
                          <a:effectLst/>
                        </a:rPr>
                        <a:t>100'000</a:t>
                      </a:r>
                      <a:endParaRPr lang="de-CH" sz="2000" b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75565" algn="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de-CH" sz="1400" b="0" dirty="0">
                          <a:solidFill>
                            <a:schemeClr val="tx1"/>
                          </a:solidFill>
                          <a:effectLst/>
                        </a:rPr>
                        <a:t>1'000'000</a:t>
                      </a:r>
                      <a:endParaRPr lang="de-CH" sz="20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38430" algn="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de-CH" sz="1400" b="1" dirty="0">
                          <a:effectLst/>
                        </a:rPr>
                        <a:t>303‘644</a:t>
                      </a:r>
                      <a:endParaRPr lang="de-CH" sz="20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38430" algn="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de-CH" sz="1400" b="1" dirty="0">
                          <a:effectLst/>
                        </a:rPr>
                        <a:t>290‘618</a:t>
                      </a:r>
                      <a:endParaRPr lang="de-CH" sz="20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38430" algn="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de-CH" sz="1400" b="1" dirty="0">
                          <a:solidFill>
                            <a:schemeClr val="accent6"/>
                          </a:solidFill>
                          <a:effectLst/>
                        </a:rPr>
                        <a:t>13‘026</a:t>
                      </a:r>
                      <a:endParaRPr lang="de-CH" sz="2000" b="1" dirty="0">
                        <a:solidFill>
                          <a:schemeClr val="accent6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38430" algn="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de-CH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318‘563</a:t>
                      </a:r>
                      <a:endParaRPr lang="de-CH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6859">
                <a:tc>
                  <a:txBody>
                    <a:bodyPr/>
                    <a:lstStyle/>
                    <a:p>
                      <a:pPr marR="75565" algn="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de-CH" sz="1400" b="0">
                          <a:solidFill>
                            <a:schemeClr val="tx1"/>
                          </a:solidFill>
                          <a:effectLst/>
                        </a:rPr>
                        <a:t>1'000'000</a:t>
                      </a:r>
                      <a:endParaRPr lang="de-CH" sz="2000" b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75565" algn="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de-CH" sz="1400" b="0" dirty="0">
                          <a:solidFill>
                            <a:schemeClr val="tx1"/>
                          </a:solidFill>
                          <a:effectLst/>
                        </a:rPr>
                        <a:t>10'000</a:t>
                      </a:r>
                      <a:endParaRPr lang="de-CH" sz="20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38430" algn="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de-CH" sz="1400" b="1" dirty="0">
                          <a:effectLst/>
                        </a:rPr>
                        <a:t>7‘083</a:t>
                      </a:r>
                      <a:endParaRPr lang="de-CH" sz="20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38430" algn="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de-CH" sz="1400" b="1" dirty="0">
                          <a:effectLst/>
                        </a:rPr>
                        <a:t>3‘181</a:t>
                      </a:r>
                      <a:endParaRPr lang="de-CH" sz="20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38430" algn="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de-CH" sz="1400" b="1" dirty="0">
                          <a:solidFill>
                            <a:schemeClr val="accent6"/>
                          </a:solidFill>
                          <a:effectLst/>
                        </a:rPr>
                        <a:t>3‘902</a:t>
                      </a:r>
                      <a:endParaRPr lang="de-CH" sz="2000" b="1" dirty="0">
                        <a:solidFill>
                          <a:schemeClr val="accent6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38430" algn="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de-CH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6‘570</a:t>
                      </a:r>
                      <a:endParaRPr lang="de-CH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6859">
                <a:tc>
                  <a:txBody>
                    <a:bodyPr/>
                    <a:lstStyle/>
                    <a:p>
                      <a:pPr marR="75565" algn="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de-CH" sz="1400" b="0">
                          <a:solidFill>
                            <a:schemeClr val="tx1"/>
                          </a:solidFill>
                          <a:effectLst/>
                        </a:rPr>
                        <a:t>1'000'000</a:t>
                      </a:r>
                      <a:endParaRPr lang="de-CH" sz="2000" b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75565" algn="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de-CH" sz="1400" b="0" dirty="0">
                          <a:solidFill>
                            <a:schemeClr val="tx1"/>
                          </a:solidFill>
                          <a:effectLst/>
                        </a:rPr>
                        <a:t>100'000</a:t>
                      </a:r>
                      <a:endParaRPr lang="de-CH" sz="20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38430" algn="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de-CH" sz="1400" b="1" dirty="0">
                          <a:effectLst/>
                        </a:rPr>
                        <a:t>29‘591</a:t>
                      </a:r>
                      <a:endParaRPr lang="de-CH" sz="20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38430" algn="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de-CH" sz="1400" b="1" dirty="0">
                          <a:effectLst/>
                        </a:rPr>
                        <a:t>24‘660</a:t>
                      </a:r>
                      <a:endParaRPr lang="de-CH" sz="20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38430" algn="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de-CH" sz="1400" b="1" dirty="0">
                          <a:solidFill>
                            <a:schemeClr val="accent6"/>
                          </a:solidFill>
                          <a:effectLst/>
                        </a:rPr>
                        <a:t>4‘931</a:t>
                      </a:r>
                      <a:endParaRPr lang="de-CH" sz="2000" b="1" dirty="0">
                        <a:solidFill>
                          <a:schemeClr val="accent6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38430" algn="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de-CH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31‘119</a:t>
                      </a:r>
                      <a:endParaRPr lang="de-CH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6859">
                <a:tc>
                  <a:txBody>
                    <a:bodyPr/>
                    <a:lstStyle/>
                    <a:p>
                      <a:pPr marR="75565" algn="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de-CH" sz="1400" b="0">
                          <a:solidFill>
                            <a:schemeClr val="tx1"/>
                          </a:solidFill>
                          <a:effectLst/>
                        </a:rPr>
                        <a:t>1'000'000</a:t>
                      </a:r>
                      <a:endParaRPr lang="de-CH" sz="2000" b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75565" algn="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de-CH" sz="1400" b="0" dirty="0">
                          <a:solidFill>
                            <a:schemeClr val="tx1"/>
                          </a:solidFill>
                          <a:effectLst/>
                        </a:rPr>
                        <a:t>1'000'000</a:t>
                      </a:r>
                      <a:endParaRPr lang="de-CH" sz="20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38430" algn="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de-CH" sz="1400" b="1">
                          <a:effectLst/>
                        </a:rPr>
                        <a:t>309‘263</a:t>
                      </a:r>
                      <a:endParaRPr lang="de-CH" sz="20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38430" algn="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de-CH" sz="1400" b="1" dirty="0">
                          <a:effectLst/>
                        </a:rPr>
                        <a:t>293‘653</a:t>
                      </a:r>
                      <a:endParaRPr lang="de-CH" sz="20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38430" algn="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de-CH" sz="1400" b="1" dirty="0">
                          <a:solidFill>
                            <a:schemeClr val="accent6"/>
                          </a:solidFill>
                          <a:effectLst/>
                        </a:rPr>
                        <a:t>15‘610</a:t>
                      </a:r>
                      <a:endParaRPr lang="de-CH" sz="2000" b="1" dirty="0">
                        <a:solidFill>
                          <a:schemeClr val="accent6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38430" algn="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de-CH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324‘500</a:t>
                      </a:r>
                      <a:endParaRPr lang="de-CH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6859">
                <a:tc>
                  <a:txBody>
                    <a:bodyPr/>
                    <a:lstStyle/>
                    <a:p>
                      <a:pPr marR="75565" algn="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de-CH" sz="1400" b="0">
                          <a:solidFill>
                            <a:schemeClr val="tx1"/>
                          </a:solidFill>
                          <a:effectLst/>
                        </a:rPr>
                        <a:t>5'000'000</a:t>
                      </a:r>
                      <a:endParaRPr lang="de-CH" sz="2000" b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75565" algn="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de-CH" sz="1400" b="0" dirty="0">
                          <a:solidFill>
                            <a:schemeClr val="tx1"/>
                          </a:solidFill>
                          <a:effectLst/>
                        </a:rPr>
                        <a:t>100'000</a:t>
                      </a:r>
                      <a:endParaRPr lang="de-CH" sz="20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38430" algn="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de-CH" sz="1400" b="1">
                          <a:effectLst/>
                        </a:rPr>
                        <a:t>52‘776</a:t>
                      </a:r>
                      <a:endParaRPr lang="de-CH" sz="20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38430" algn="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de-CH" sz="1400" b="1" dirty="0">
                          <a:effectLst/>
                        </a:rPr>
                        <a:t>39‘509</a:t>
                      </a:r>
                      <a:endParaRPr lang="de-CH" sz="20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38430" algn="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de-CH" sz="1400" b="1" dirty="0">
                          <a:solidFill>
                            <a:schemeClr val="accent6"/>
                          </a:solidFill>
                          <a:effectLst/>
                        </a:rPr>
                        <a:t>13‘267</a:t>
                      </a:r>
                      <a:endParaRPr lang="de-CH" sz="2000" b="1" dirty="0">
                        <a:solidFill>
                          <a:schemeClr val="accent6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38430" algn="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de-CH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64‘694</a:t>
                      </a:r>
                      <a:endParaRPr lang="de-CH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6859">
                <a:tc>
                  <a:txBody>
                    <a:bodyPr/>
                    <a:lstStyle/>
                    <a:p>
                      <a:pPr marR="75565" algn="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de-CH" sz="1400" b="0">
                          <a:solidFill>
                            <a:schemeClr val="tx1"/>
                          </a:solidFill>
                          <a:effectLst/>
                        </a:rPr>
                        <a:t>5'000'000</a:t>
                      </a:r>
                      <a:endParaRPr lang="de-CH" sz="2000" b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75565" algn="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de-CH" sz="1400" b="0" dirty="0">
                          <a:solidFill>
                            <a:schemeClr val="tx1"/>
                          </a:solidFill>
                          <a:effectLst/>
                        </a:rPr>
                        <a:t>1'000'000</a:t>
                      </a:r>
                      <a:endParaRPr lang="de-CH" sz="20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38430" algn="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de-CH" sz="1400" b="1" dirty="0">
                          <a:effectLst/>
                        </a:rPr>
                        <a:t>334‘293</a:t>
                      </a:r>
                      <a:endParaRPr lang="de-CH" sz="20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38430" algn="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de-CH" sz="1400" b="1" dirty="0">
                          <a:effectLst/>
                        </a:rPr>
                        <a:t>307‘097</a:t>
                      </a:r>
                      <a:endParaRPr lang="de-CH" sz="20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38430" algn="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de-CH" sz="1400" b="1" dirty="0">
                          <a:solidFill>
                            <a:schemeClr val="accent6"/>
                          </a:solidFill>
                          <a:effectLst/>
                        </a:rPr>
                        <a:t>27‘196</a:t>
                      </a:r>
                      <a:endParaRPr lang="de-CH" sz="2000" b="1" dirty="0">
                        <a:solidFill>
                          <a:schemeClr val="accent6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38430" algn="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de-CH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358‘075</a:t>
                      </a:r>
                      <a:endParaRPr lang="de-CH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551781" y="1763889"/>
            <a:ext cx="550907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180975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tabLst>
                <a:tab pos="180975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tabLst>
                <a:tab pos="180975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tabLst>
                <a:tab pos="180975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tabLst>
                <a:tab pos="180975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49263" algn="l"/>
              </a:tabLst>
            </a:pPr>
            <a:r>
              <a:rPr kumimoji="0" lang="de-CH" altLang="de-DE" sz="1400" b="1" i="0" u="none" strike="noStrike" cap="none" normalizeH="0" baseline="0" dirty="0" smtClean="0" bmk="_Toc459983685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Teilbesteuerung der Dividenden: </a:t>
            </a:r>
            <a:r>
              <a:rPr kumimoji="0" lang="de-CH" altLang="de-DE" sz="1400" b="1" i="0" u="none" strike="noStrike" cap="none" normalizeH="0" baseline="0" dirty="0" smtClean="0" bmk="_Toc459983685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Steuerbelastung im Vergleich</a:t>
            </a:r>
            <a:endParaRPr kumimoji="0" lang="de-CH" altLang="de-DE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15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ieren 20"/>
          <p:cNvGrpSpPr/>
          <p:nvPr/>
        </p:nvGrpSpPr>
        <p:grpSpPr>
          <a:xfrm>
            <a:off x="589969" y="1987571"/>
            <a:ext cx="2376826" cy="4104456"/>
            <a:chOff x="2556002" y="0"/>
            <a:chExt cx="2376826" cy="4104456"/>
          </a:xfrm>
        </p:grpSpPr>
        <p:sp>
          <p:nvSpPr>
            <p:cNvPr id="39" name="Abgerundetes Rechteck 38"/>
            <p:cNvSpPr/>
            <p:nvPr/>
          </p:nvSpPr>
          <p:spPr>
            <a:xfrm>
              <a:off x="2556002" y="0"/>
              <a:ext cx="2376826" cy="4104456"/>
            </a:xfrm>
            <a:prstGeom prst="roundRect">
              <a:avLst>
                <a:gd name="adj" fmla="val 10000"/>
              </a:avLst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0" name="Abgerundetes Rechteck 4"/>
            <p:cNvSpPr/>
            <p:nvPr/>
          </p:nvSpPr>
          <p:spPr>
            <a:xfrm>
              <a:off x="2556002" y="0"/>
              <a:ext cx="2376826" cy="12313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CH" sz="1800" kern="1200" dirty="0" smtClean="0"/>
                <a:t>(2)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CH" sz="1800" kern="1200" dirty="0" smtClean="0"/>
                <a:t>Begleitmassnahmen für die Bevölkerung</a:t>
              </a:r>
              <a:r>
                <a:rPr lang="de-CH" sz="2600" kern="1200" dirty="0" smtClean="0"/>
                <a:t> </a:t>
              </a:r>
              <a:endParaRPr lang="de-CH" sz="2600" kern="1200" dirty="0"/>
            </a:p>
          </p:txBody>
        </p:sp>
      </p:grpSp>
      <p:grpSp>
        <p:nvGrpSpPr>
          <p:cNvPr id="23" name="Gruppieren 22"/>
          <p:cNvGrpSpPr/>
          <p:nvPr/>
        </p:nvGrpSpPr>
        <p:grpSpPr>
          <a:xfrm>
            <a:off x="827652" y="3219258"/>
            <a:ext cx="1901461" cy="806361"/>
            <a:chOff x="2793685" y="1231687"/>
            <a:chExt cx="1901461" cy="806361"/>
          </a:xfrm>
        </p:grpSpPr>
        <p:sp>
          <p:nvSpPr>
            <p:cNvPr id="37" name="Abgerundetes Rechteck 36"/>
            <p:cNvSpPr/>
            <p:nvPr/>
          </p:nvSpPr>
          <p:spPr>
            <a:xfrm>
              <a:off x="2793685" y="1231687"/>
              <a:ext cx="1901461" cy="806361"/>
            </a:xfrm>
            <a:prstGeom prst="roundRect">
              <a:avLst>
                <a:gd name="adj" fmla="val 10000"/>
              </a:avLst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Abgerundetes Rechteck 6"/>
            <p:cNvSpPr/>
            <p:nvPr/>
          </p:nvSpPr>
          <p:spPr>
            <a:xfrm>
              <a:off x="2817303" y="1255305"/>
              <a:ext cx="1854225" cy="75912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3020" tIns="24765" rIns="33020" bIns="2476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CH" sz="1300" kern="1200" dirty="0" smtClean="0">
                  <a:solidFill>
                    <a:schemeClr val="tx1"/>
                  </a:solidFill>
                </a:rPr>
                <a:t>Steuersenkung für natürliche Personen</a:t>
              </a:r>
              <a:endParaRPr lang="de-CH" sz="13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6" name="Gruppieren 25"/>
          <p:cNvGrpSpPr/>
          <p:nvPr/>
        </p:nvGrpSpPr>
        <p:grpSpPr>
          <a:xfrm>
            <a:off x="827652" y="4149675"/>
            <a:ext cx="1901461" cy="806361"/>
            <a:chOff x="2793685" y="2162104"/>
            <a:chExt cx="1901461" cy="806361"/>
          </a:xfrm>
        </p:grpSpPr>
        <p:sp>
          <p:nvSpPr>
            <p:cNvPr id="35" name="Abgerundetes Rechteck 34"/>
            <p:cNvSpPr/>
            <p:nvPr/>
          </p:nvSpPr>
          <p:spPr>
            <a:xfrm>
              <a:off x="2793685" y="2162104"/>
              <a:ext cx="1901461" cy="806361"/>
            </a:xfrm>
            <a:prstGeom prst="roundRect">
              <a:avLst>
                <a:gd name="adj" fmla="val 10000"/>
              </a:avLst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Abgerundetes Rechteck 8"/>
            <p:cNvSpPr/>
            <p:nvPr/>
          </p:nvSpPr>
          <p:spPr>
            <a:xfrm>
              <a:off x="2817303" y="2185722"/>
              <a:ext cx="1854225" cy="75912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3020" tIns="24765" rIns="33020" bIns="2476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CH" sz="1300" kern="1200" dirty="0" smtClean="0"/>
                <a:t>Erhöhung der Kinder- und Ausbildungszulagen</a:t>
              </a:r>
              <a:endParaRPr lang="de-CH" sz="1300" kern="1200" dirty="0"/>
            </a:p>
          </p:txBody>
        </p:sp>
      </p:grpSp>
      <p:grpSp>
        <p:nvGrpSpPr>
          <p:cNvPr id="29" name="Gruppieren 28"/>
          <p:cNvGrpSpPr/>
          <p:nvPr/>
        </p:nvGrpSpPr>
        <p:grpSpPr>
          <a:xfrm>
            <a:off x="827652" y="5080092"/>
            <a:ext cx="1901461" cy="806361"/>
            <a:chOff x="2793685" y="3092521"/>
            <a:chExt cx="1901461" cy="806361"/>
          </a:xfrm>
        </p:grpSpPr>
        <p:sp>
          <p:nvSpPr>
            <p:cNvPr id="33" name="Abgerundetes Rechteck 32"/>
            <p:cNvSpPr/>
            <p:nvPr/>
          </p:nvSpPr>
          <p:spPr>
            <a:xfrm>
              <a:off x="2793685" y="3092521"/>
              <a:ext cx="1901461" cy="806361"/>
            </a:xfrm>
            <a:prstGeom prst="roundRect">
              <a:avLst>
                <a:gd name="adj" fmla="val 10000"/>
              </a:avLst>
            </a:prstGeom>
            <a:solidFill>
              <a:schemeClr val="accent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Abgerundetes Rechteck 10"/>
            <p:cNvSpPr/>
            <p:nvPr/>
          </p:nvSpPr>
          <p:spPr>
            <a:xfrm>
              <a:off x="2817303" y="3116139"/>
              <a:ext cx="1854225" cy="75912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3020" tIns="24765" rIns="33020" bIns="2476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CH" sz="1300" kern="1200" dirty="0" smtClean="0"/>
                <a:t>Erhöhung der Beiträge an die Prämienverbilligung</a:t>
              </a:r>
              <a:endParaRPr lang="de-CH" sz="1300" kern="1200" dirty="0"/>
            </a:p>
          </p:txBody>
        </p:sp>
      </p:grp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611560" y="1340768"/>
            <a:ext cx="8137525" cy="369887"/>
          </a:xfrm>
        </p:spPr>
        <p:txBody>
          <a:bodyPr/>
          <a:lstStyle/>
          <a:p>
            <a:r>
              <a:rPr lang="de-CH" dirty="0" smtClean="0"/>
              <a:t>Zweite Säule: Begleitmassnahmen für die Bevölkerung 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CH" smtClean="0"/>
              <a:t>Unternehmenssteuerreform III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CH" smtClean="0"/>
              <a:t>|  </a:t>
            </a:r>
            <a:fld id="{3D0115F6-3732-4596-8F7F-D24D614B2713}" type="slidenum">
              <a:rPr lang="de-CH" smtClean="0"/>
              <a:pPr/>
              <a:t>9</a:t>
            </a:fld>
            <a:endParaRPr lang="de-CH" dirty="0"/>
          </a:p>
        </p:txBody>
      </p:sp>
      <p:cxnSp>
        <p:nvCxnSpPr>
          <p:cNvPr id="8" name="Gerade Verbindung mit Pfeil 7"/>
          <p:cNvCxnSpPr>
            <a:endCxn id="30" idx="1"/>
          </p:cNvCxnSpPr>
          <p:nvPr/>
        </p:nvCxnSpPr>
        <p:spPr>
          <a:xfrm flipV="1">
            <a:off x="2698981" y="5499685"/>
            <a:ext cx="498443" cy="1"/>
          </a:xfrm>
          <a:prstGeom prst="straightConnector1">
            <a:avLst/>
          </a:prstGeom>
          <a:ln w="254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 flipV="1">
            <a:off x="2675926" y="3622438"/>
            <a:ext cx="533625" cy="1722"/>
          </a:xfrm>
          <a:prstGeom prst="straightConnector1">
            <a:avLst/>
          </a:prstGeom>
          <a:ln w="25400">
            <a:solidFill>
              <a:schemeClr val="accent5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24"/>
          <p:cNvCxnSpPr/>
          <p:nvPr/>
        </p:nvCxnSpPr>
        <p:spPr>
          <a:xfrm>
            <a:off x="2705495" y="4548596"/>
            <a:ext cx="504056" cy="0"/>
          </a:xfrm>
          <a:prstGeom prst="straightConnector1">
            <a:avLst/>
          </a:prstGeom>
          <a:ln w="25400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Abgerundetes Rechteck 29"/>
          <p:cNvSpPr/>
          <p:nvPr/>
        </p:nvSpPr>
        <p:spPr>
          <a:xfrm>
            <a:off x="3197424" y="5175649"/>
            <a:ext cx="2723661" cy="648072"/>
          </a:xfrm>
          <a:prstGeom prst="round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400" dirty="0" smtClean="0">
                <a:solidFill>
                  <a:schemeClr val="tx1"/>
                </a:solidFill>
              </a:rPr>
              <a:t>Erhöhung um Fr. 10 Mio.</a:t>
            </a:r>
            <a:endParaRPr lang="de-CH" sz="1400" dirty="0">
              <a:solidFill>
                <a:schemeClr val="tx1"/>
              </a:solidFill>
            </a:endParaRPr>
          </a:p>
        </p:txBody>
      </p:sp>
      <p:sp>
        <p:nvSpPr>
          <p:cNvPr id="31" name="Abgerundetes Rechteck 30"/>
          <p:cNvSpPr/>
          <p:nvPr/>
        </p:nvSpPr>
        <p:spPr>
          <a:xfrm>
            <a:off x="3209551" y="4149675"/>
            <a:ext cx="2723661" cy="891787"/>
          </a:xfrm>
          <a:prstGeom prst="round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400" dirty="0" smtClean="0">
                <a:solidFill>
                  <a:schemeClr val="tx1"/>
                </a:solidFill>
              </a:rPr>
              <a:t>Erhöhung um Fr. 100.-</a:t>
            </a:r>
            <a:br>
              <a:rPr lang="de-CH" sz="1400" dirty="0" smtClean="0">
                <a:solidFill>
                  <a:schemeClr val="tx1"/>
                </a:solidFill>
              </a:rPr>
            </a:br>
            <a:r>
              <a:rPr lang="de-CH" sz="1400" dirty="0" smtClean="0">
                <a:solidFill>
                  <a:schemeClr val="tx1"/>
                </a:solidFill>
              </a:rPr>
              <a:t>(auf Fr. 300.- für Kinder /</a:t>
            </a:r>
            <a:br>
              <a:rPr lang="de-CH" sz="1400" dirty="0" smtClean="0">
                <a:solidFill>
                  <a:schemeClr val="tx1"/>
                </a:solidFill>
              </a:rPr>
            </a:br>
            <a:r>
              <a:rPr lang="de-CH" sz="1400" dirty="0" smtClean="0">
                <a:solidFill>
                  <a:schemeClr val="tx1"/>
                </a:solidFill>
              </a:rPr>
              <a:t>Fr. 350.- für Auszubildende)</a:t>
            </a:r>
            <a:endParaRPr lang="de-CH" sz="1400" dirty="0">
              <a:solidFill>
                <a:schemeClr val="tx1"/>
              </a:solidFill>
            </a:endParaRPr>
          </a:p>
        </p:txBody>
      </p:sp>
      <p:sp>
        <p:nvSpPr>
          <p:cNvPr id="32" name="Abgerundetes Rechteck 31"/>
          <p:cNvSpPr/>
          <p:nvPr/>
        </p:nvSpPr>
        <p:spPr>
          <a:xfrm>
            <a:off x="3203849" y="2963093"/>
            <a:ext cx="2717236" cy="1044116"/>
          </a:xfrm>
          <a:prstGeom prst="round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400" dirty="0" smtClean="0">
                <a:solidFill>
                  <a:schemeClr val="tx1"/>
                </a:solidFill>
              </a:rPr>
              <a:t>Erhöhung Freibetrag:</a:t>
            </a:r>
          </a:p>
          <a:p>
            <a:pPr algn="ctr"/>
            <a:r>
              <a:rPr lang="de-CH" sz="1400" dirty="0" smtClean="0">
                <a:solidFill>
                  <a:schemeClr val="tx1"/>
                </a:solidFill>
              </a:rPr>
              <a:t>Fr. 1’000.- für Alleinstehende</a:t>
            </a:r>
          </a:p>
          <a:p>
            <a:pPr algn="ctr"/>
            <a:r>
              <a:rPr lang="de-CH" sz="1400" dirty="0" smtClean="0">
                <a:solidFill>
                  <a:schemeClr val="tx1"/>
                </a:solidFill>
              </a:rPr>
              <a:t>Fr. 1’500.- für Alleinerziehende</a:t>
            </a:r>
          </a:p>
          <a:p>
            <a:pPr algn="ctr"/>
            <a:r>
              <a:rPr lang="de-CH" sz="1400" dirty="0" smtClean="0">
                <a:solidFill>
                  <a:schemeClr val="tx1"/>
                </a:solidFill>
              </a:rPr>
              <a:t>Fr. 2’000.- für Verheiratete</a:t>
            </a:r>
            <a:endParaRPr lang="de-CH" sz="1100" dirty="0">
              <a:solidFill>
                <a:schemeClr val="tx1"/>
              </a:solidFill>
            </a:endParaRPr>
          </a:p>
        </p:txBody>
      </p:sp>
      <p:sp>
        <p:nvSpPr>
          <p:cNvPr id="24" name="Pfeil nach rechts 23"/>
          <p:cNvSpPr/>
          <p:nvPr/>
        </p:nvSpPr>
        <p:spPr>
          <a:xfrm>
            <a:off x="6084168" y="4437112"/>
            <a:ext cx="504056" cy="720080"/>
          </a:xfrm>
          <a:prstGeom prst="rightArrow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7" name="Textfeld 26"/>
          <p:cNvSpPr txBox="1"/>
          <p:nvPr/>
        </p:nvSpPr>
        <p:spPr>
          <a:xfrm>
            <a:off x="6804248" y="3163902"/>
            <a:ext cx="2088232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endParaRPr lang="de-CH" sz="1600" b="1" dirty="0" smtClean="0"/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de-CH" sz="1600" dirty="0" smtClean="0"/>
              <a:t>Steuerliche Entlastung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de-CH" sz="1600" dirty="0"/>
              <a:t>Weitergabe eines Teils der Entlastung der Unternehmen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de-CH" sz="1600" dirty="0" smtClean="0"/>
              <a:t>Gesamte Bevölkerung profitiert</a:t>
            </a:r>
          </a:p>
        </p:txBody>
      </p:sp>
    </p:spTree>
    <p:extLst>
      <p:ext uri="{BB962C8B-B14F-4D97-AF65-F5344CB8AC3E}">
        <p14:creationId xmlns:p14="http://schemas.microsoft.com/office/powerpoint/2010/main" val="268762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S_standard_office_2010">
  <a:themeElements>
    <a:clrScheme name="BS-Theme-Colors">
      <a:dk1>
        <a:sysClr val="windowText" lastClr="000000"/>
      </a:dk1>
      <a:lt1>
        <a:sysClr val="window" lastClr="FFFFFF"/>
      </a:lt1>
      <a:dk2>
        <a:srgbClr val="000000"/>
      </a:dk2>
      <a:lt2>
        <a:srgbClr val="999999"/>
      </a:lt2>
      <a:accent1>
        <a:srgbClr val="B9282E"/>
      </a:accent1>
      <a:accent2>
        <a:srgbClr val="E78E23"/>
      </a:accent2>
      <a:accent3>
        <a:srgbClr val="467B93"/>
      </a:accent3>
      <a:accent4>
        <a:srgbClr val="003958"/>
      </a:accent4>
      <a:accent5>
        <a:srgbClr val="8EC033"/>
      </a:accent5>
      <a:accent6>
        <a:srgbClr val="24732E"/>
      </a:accent6>
      <a:hlink>
        <a:srgbClr val="003958"/>
      </a:hlink>
      <a:folHlink>
        <a:srgbClr val="467B93"/>
      </a:folHlink>
    </a:clrScheme>
    <a:fontScheme name="Swiss-TPH-Theme-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bg2"/>
        </a:solidFill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BS_standard_office_2010</Template>
  <TotalTime>0</TotalTime>
  <Words>2064</Words>
  <Application>Microsoft Office PowerPoint</Application>
  <PresentationFormat>Bildschirmpräsentation (4:3)</PresentationFormat>
  <Paragraphs>618</Paragraphs>
  <Slides>45</Slides>
  <Notes>10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45</vt:i4>
      </vt:variant>
    </vt:vector>
  </HeadingPairs>
  <TitlesOfParts>
    <vt:vector size="46" baseType="lpstr">
      <vt:lpstr>BS_standard_office_2010</vt:lpstr>
      <vt:lpstr>Unternehmenssteuerreform III: Attraktiv für die Unternehmen Entlastend für die Bevölkerung  Nachhaltig für den Kanton</vt:lpstr>
      <vt:lpstr>Agenda</vt:lpstr>
      <vt:lpstr>PowerPoint-Präsentation</vt:lpstr>
      <vt:lpstr>Ziel: Eine ausgewogene Reform </vt:lpstr>
      <vt:lpstr>Drei Säulen des kantonalen Massnahmenpakets</vt:lpstr>
      <vt:lpstr>Erste Säule: Unternehmenssteuerreform</vt:lpstr>
      <vt:lpstr>Auswirkungen auf Unternehmenskategorien</vt:lpstr>
      <vt:lpstr>Tiefere Steuerlast trotz höherer Dividendenbesteuerung</vt:lpstr>
      <vt:lpstr>Zweite Säule: Begleitmassnahmen für die Bevölkerung </vt:lpstr>
      <vt:lpstr>Auswirkungen der Senkung der Einkommenssteuer</vt:lpstr>
      <vt:lpstr>Erhöhung der Kinder- und Ausbildungszulagen</vt:lpstr>
      <vt:lpstr>Dritte Säule: Ausgleich für den Kanton</vt:lpstr>
      <vt:lpstr>PowerPoint-Präsentation</vt:lpstr>
      <vt:lpstr>Unternehmen/Aktionäre: Entlastung um Fr. 100 Mio.</vt:lpstr>
      <vt:lpstr>Bevölkerung: Entlastung um Fr. 110 Mio.</vt:lpstr>
      <vt:lpstr>Kanton: Belastung um Fr. 140 Mio.</vt:lpstr>
      <vt:lpstr>Das Massnahmenpaket ist strukturell finanzierbar.</vt:lpstr>
      <vt:lpstr>Defizite in einer Übergangsphase von 5 Jahren</vt:lpstr>
      <vt:lpstr>Alternativszenarien betr. Gewinnsteuersatz</vt:lpstr>
      <vt:lpstr>PowerPoint-Präsentation</vt:lpstr>
      <vt:lpstr>Hohe fiskalische Bedeutung der Statusgesellschaften </vt:lpstr>
      <vt:lpstr>Tiefer Durchschnittssteuersatz in Basel-Stadt</vt:lpstr>
      <vt:lpstr>Hohe volkswirtschaftliche Bedeutung der Statusgesellschaften  </vt:lpstr>
      <vt:lpstr>Grosse Ausstrahlung in die Region</vt:lpstr>
      <vt:lpstr>PowerPoint-Präsentation</vt:lpstr>
      <vt:lpstr>Zeitplan</vt:lpstr>
      <vt:lpstr>Schlusswort </vt:lpstr>
      <vt:lpstr>PowerPoint-Präsentation</vt:lpstr>
      <vt:lpstr>Grosse Differenzen bei ordentlichen Steuersätzen</vt:lpstr>
      <vt:lpstr>Geringe Abstände bei Statusgesellschaften</vt:lpstr>
      <vt:lpstr>Grosse Unterschiede bei ordentlichen Kapitalsteuersätzen</vt:lpstr>
      <vt:lpstr>Geringe Differenzen bei privilegierten Kapitalsteuersätzen</vt:lpstr>
      <vt:lpstr>Kinder- und Ausbildungszulagen: Tiefe Beiträge in Basel-Stadt</vt:lpstr>
      <vt:lpstr>Hoher Anteil der Statusgesellschaften in Basel-Stadt </vt:lpstr>
      <vt:lpstr>Mobilität der Unternehmen und Unternehmensaktivitäten</vt:lpstr>
      <vt:lpstr>Definition der für die Patentbox qualifizierenden Erträge</vt:lpstr>
      <vt:lpstr>Alle Steuerzahlenden profitieren gleichermassen</vt:lpstr>
      <vt:lpstr>PowerPoint-Präsentation</vt:lpstr>
      <vt:lpstr>Ein langer Prozess…</vt:lpstr>
      <vt:lpstr>Die Reform des Steuersystems ist dringend.</vt:lpstr>
      <vt:lpstr>Bundesreform: Erstens Umbau des Steuersystems…   </vt:lpstr>
      <vt:lpstr>…zweitens Spielraum für die Kantone.  </vt:lpstr>
      <vt:lpstr>Grosse Bedeutung für den Nationalen Finanzausgleich</vt:lpstr>
      <vt:lpstr>Grosse Bedeutung für die Einnahmen des Bundes</vt:lpstr>
      <vt:lpstr>Reaktion der Kantone</vt:lpstr>
    </vt:vector>
  </TitlesOfParts>
  <Company>Kanton Basel-Stadt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Unternehmenssteuerreform III: Anspruchsvoller Umbau  des Steuersystems</dc:title>
  <dc:creator>Michal, Sven</dc:creator>
  <cp:lastModifiedBy>Michal, Sven</cp:lastModifiedBy>
  <cp:revision>468</cp:revision>
  <cp:lastPrinted>2016-09-06T10:05:47Z</cp:lastPrinted>
  <dcterms:created xsi:type="dcterms:W3CDTF">2014-10-21T14:49:50Z</dcterms:created>
  <dcterms:modified xsi:type="dcterms:W3CDTF">2016-09-08T14:40:09Z</dcterms:modified>
</cp:coreProperties>
</file>