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9" r:id="rId4"/>
    <p:sldId id="262" r:id="rId5"/>
    <p:sldId id="260" r:id="rId6"/>
    <p:sldId id="263" r:id="rId7"/>
    <p:sldId id="261" r:id="rId8"/>
    <p:sldId id="264" r:id="rId9"/>
    <p:sldId id="268" r:id="rId10"/>
    <p:sldId id="269" r:id="rId11"/>
    <p:sldId id="270" r:id="rId12"/>
    <p:sldId id="265" r:id="rId13"/>
    <p:sldId id="266" r:id="rId14"/>
    <p:sldId id="271" r:id="rId15"/>
    <p:sldId id="267" r:id="rId16"/>
  </p:sldIdLst>
  <p:sldSz cx="12192000" cy="68580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0488" y="744538"/>
            <a:ext cx="6618287" cy="3724275"/>
          </a:xfrm>
          <a:prstGeom prst="rect">
            <a:avLst/>
          </a:prstGeom>
        </p:spPr>
        <p:txBody>
          <a:bodyPr lIns="91449" tIns="45724" rIns="91449" bIns="45724"/>
          <a:lstStyle/>
          <a:p>
            <a:endParaRPr/>
          </a:p>
        </p:txBody>
      </p:sp>
      <p:sp>
        <p:nvSpPr>
          <p:cNvPr id="92" name="Shape 92"/>
          <p:cNvSpPr>
            <a:spLocks noGrp="1"/>
          </p:cNvSpPr>
          <p:nvPr>
            <p:ph type="body" sz="quarter" idx="1"/>
          </p:nvPr>
        </p:nvSpPr>
        <p:spPr>
          <a:xfrm>
            <a:off x="906570" y="4716663"/>
            <a:ext cx="4986127" cy="4468416"/>
          </a:xfrm>
          <a:prstGeom prst="rect">
            <a:avLst/>
          </a:prstGeom>
        </p:spPr>
        <p:txBody>
          <a:bodyPr lIns="91449" tIns="45724" rIns="91449" bIns="45724"/>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el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Titeltext</a:t>
            </a:r>
          </a:p>
        </p:txBody>
      </p:sp>
      <p:sp>
        <p:nvSpPr>
          <p:cNvPr id="12" name="Textebene 1…"/>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29" name="Titeltext"/>
          <p:cNvSpPr txBox="1">
            <a:spLocks noGrp="1"/>
          </p:cNvSpPr>
          <p:nvPr>
            <p:ph type="title"/>
          </p:nvPr>
        </p:nvSpPr>
        <p:spPr>
          <a:xfrm>
            <a:off x="831850" y="1709738"/>
            <a:ext cx="10515600" cy="2852737"/>
          </a:xfrm>
          <a:prstGeom prst="rect">
            <a:avLst/>
          </a:prstGeom>
        </p:spPr>
        <p:txBody>
          <a:bodyPr anchor="b"/>
          <a:lstStyle>
            <a:lvl1pPr>
              <a:defRPr sz="6000"/>
            </a:lvl1pPr>
          </a:lstStyle>
          <a:p>
            <a:r>
              <a:t>Titeltext</a:t>
            </a:r>
          </a:p>
        </p:txBody>
      </p:sp>
      <p:sp>
        <p:nvSpPr>
          <p:cNvPr id="30" name="Textebene 1…"/>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sz="half" idx="1"/>
          </p:nvPr>
        </p:nvSpPr>
        <p:spPr>
          <a:xfrm>
            <a:off x="838200" y="1825625"/>
            <a:ext cx="5181600" cy="4351338"/>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eltext"/>
          <p:cNvSpPr txBox="1">
            <a:spLocks noGrp="1"/>
          </p:cNvSpPr>
          <p:nvPr>
            <p:ph type="title"/>
          </p:nvPr>
        </p:nvSpPr>
        <p:spPr>
          <a:xfrm>
            <a:off x="839787" y="365125"/>
            <a:ext cx="10515601" cy="1325563"/>
          </a:xfrm>
          <a:prstGeom prst="rect">
            <a:avLst/>
          </a:prstGeom>
        </p:spPr>
        <p:txBody>
          <a:bodyPr/>
          <a:lstStyle/>
          <a:p>
            <a:r>
              <a:t>Titeltext</a:t>
            </a:r>
          </a:p>
        </p:txBody>
      </p:sp>
      <p:sp>
        <p:nvSpPr>
          <p:cNvPr id="48" name="Textebene 1…"/>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Textebene 1</a:t>
            </a:r>
          </a:p>
          <a:p>
            <a:pPr lvl="1"/>
            <a:r>
              <a:t>Textebene 2</a:t>
            </a:r>
          </a:p>
          <a:p>
            <a:pPr lvl="2"/>
            <a:r>
              <a:t>Textebene 3</a:t>
            </a:r>
          </a:p>
          <a:p>
            <a:pPr lvl="3"/>
            <a:r>
              <a:t>Textebene 4</a:t>
            </a:r>
          </a:p>
          <a:p>
            <a:pPr lvl="4"/>
            <a:r>
              <a:t>Textebene 5</a:t>
            </a:r>
          </a:p>
        </p:txBody>
      </p:sp>
      <p:sp>
        <p:nvSpPr>
          <p:cNvPr id="49" name="Textplatzhalt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73" name="Textebene 1…"/>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Textebene 1</a:t>
            </a:r>
          </a:p>
          <a:p>
            <a:pPr lvl="1"/>
            <a:r>
              <a:t>Textebene 2</a:t>
            </a:r>
          </a:p>
          <a:p>
            <a:pPr lvl="2"/>
            <a:r>
              <a:t>Textebene 3</a:t>
            </a:r>
          </a:p>
          <a:p>
            <a:pPr lvl="3"/>
            <a:r>
              <a:t>Textebene 4</a:t>
            </a:r>
          </a:p>
          <a:p>
            <a:pPr lvl="4"/>
            <a:r>
              <a:t>Textebene 5</a:t>
            </a:r>
          </a:p>
        </p:txBody>
      </p:sp>
      <p:sp>
        <p:nvSpPr>
          <p:cNvPr id="74" name="Textplatzhalt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2" name="Titeltext"/>
          <p:cNvSpPr txBox="1">
            <a:spLocks noGrp="1"/>
          </p:cNvSpPr>
          <p:nvPr>
            <p:ph type="title"/>
          </p:nvPr>
        </p:nvSpPr>
        <p:spPr>
          <a:xfrm>
            <a:off x="839787" y="457200"/>
            <a:ext cx="3932239" cy="1600200"/>
          </a:xfrm>
          <a:prstGeom prst="rect">
            <a:avLst/>
          </a:prstGeom>
        </p:spPr>
        <p:txBody>
          <a:bodyPr anchor="b"/>
          <a:lstStyle>
            <a:lvl1pPr>
              <a:defRPr sz="3200"/>
            </a:lvl1pPr>
          </a:lstStyle>
          <a:p>
            <a:r>
              <a:t>Titeltext</a:t>
            </a:r>
          </a:p>
        </p:txBody>
      </p:sp>
      <p:sp>
        <p:nvSpPr>
          <p:cNvPr id="83" name="Bildplatzhalt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Textebene 1…"/>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Textebene 1</a:t>
            </a:r>
          </a:p>
          <a:p>
            <a:pPr lvl="1"/>
            <a:r>
              <a:t>Textebene 2</a:t>
            </a:r>
          </a:p>
          <a:p>
            <a:pPr lvl="2"/>
            <a:r>
              <a:t>Textebene 3</a:t>
            </a:r>
          </a:p>
          <a:p>
            <a:pPr lvl="3"/>
            <a:r>
              <a:t>Textebene 4</a:t>
            </a:r>
          </a:p>
          <a:p>
            <a:pPr lvl="4"/>
            <a:r>
              <a:t>Textebene 5</a:t>
            </a:r>
          </a:p>
        </p:txBody>
      </p:sp>
      <p:sp>
        <p:nvSpPr>
          <p:cNvPr id="8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Titeltext</a:t>
            </a:r>
          </a:p>
        </p:txBody>
      </p:sp>
      <p:sp>
        <p:nvSpPr>
          <p:cNvPr id="3" name="Textebene 1…"/>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11095176" y="6404292"/>
            <a:ext cx="258624"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Weiterbildung MVBS…"/>
          <p:cNvSpPr txBox="1">
            <a:spLocks noGrp="1"/>
          </p:cNvSpPr>
          <p:nvPr>
            <p:ph type="ctrTitle"/>
          </p:nvPr>
        </p:nvSpPr>
        <p:spPr>
          <a:prstGeom prst="rect">
            <a:avLst/>
          </a:prstGeom>
        </p:spPr>
        <p:txBody>
          <a:bodyPr>
            <a:normAutofit/>
          </a:bodyPr>
          <a:lstStyle/>
          <a:p>
            <a:pPr defTabSz="749808">
              <a:defRPr sz="4920" b="1"/>
            </a:pPr>
            <a:r>
              <a:rPr lang="de-CH" dirty="0" err="1"/>
              <a:t>Equal</a:t>
            </a:r>
            <a:r>
              <a:rPr lang="de-CH" dirty="0"/>
              <a:t> Care Day 2025</a:t>
            </a:r>
            <a:br>
              <a:rPr lang="de-CH" dirty="0"/>
            </a:br>
            <a:r>
              <a:rPr lang="de-CH" dirty="0"/>
              <a:t>Aufteilung von Familie und Beruf</a:t>
            </a:r>
            <a:br>
              <a:rPr lang="de-CH" dirty="0"/>
            </a:br>
            <a:r>
              <a:rPr lang="de-CH" dirty="0"/>
              <a:t>Was ist zu beachten?</a:t>
            </a:r>
            <a:endParaRPr dirty="0"/>
          </a:p>
        </p:txBody>
      </p:sp>
      <p:sp>
        <p:nvSpPr>
          <p:cNvPr id="95" name="Referat von Kathrin Bichsel…"/>
          <p:cNvSpPr txBox="1">
            <a:spLocks noGrp="1"/>
          </p:cNvSpPr>
          <p:nvPr>
            <p:ph type="subTitle" sz="quarter" idx="1"/>
          </p:nvPr>
        </p:nvSpPr>
        <p:spPr>
          <a:prstGeom prst="rect">
            <a:avLst/>
          </a:prstGeom>
        </p:spPr>
        <p:txBody>
          <a:bodyPr/>
          <a:lstStyle/>
          <a:p>
            <a:r>
              <a:rPr lang="de-CH" dirty="0"/>
              <a:t>Input-</a:t>
            </a:r>
            <a:r>
              <a:rPr dirty="0" err="1"/>
              <a:t>Referat</a:t>
            </a:r>
            <a:r>
              <a:rPr dirty="0"/>
              <a:t> von Kathrin Bichsel</a:t>
            </a:r>
            <a:r>
              <a:rPr lang="de-CH" dirty="0"/>
              <a:t>, Advokatin</a:t>
            </a:r>
            <a:endParaRPr dirty="0"/>
          </a:p>
          <a:p>
            <a:r>
              <a:rPr lang="de-CH" dirty="0"/>
              <a:t>24. Februar 2025</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AEFC3-9FAD-3201-E814-38FA1294B511}"/>
            </a:ext>
          </a:extLst>
        </p:cNvPr>
        <p:cNvGrpSpPr/>
        <p:nvPr/>
      </p:nvGrpSpPr>
      <p:grpSpPr>
        <a:xfrm>
          <a:off x="0" y="0"/>
          <a:ext cx="0" cy="0"/>
          <a:chOff x="0" y="0"/>
          <a:chExt cx="0" cy="0"/>
        </a:xfrm>
      </p:grpSpPr>
      <p:sp>
        <p:nvSpPr>
          <p:cNvPr id="117" name="Verfahrensgrundsätze">
            <a:extLst>
              <a:ext uri="{FF2B5EF4-FFF2-40B4-BE49-F238E27FC236}">
                <a16:creationId xmlns:a16="http://schemas.microsoft.com/office/drawing/2014/main" id="{2B42007B-AE7C-96E0-7856-D6883B84B5D6}"/>
              </a:ext>
            </a:extLst>
          </p:cNvPr>
          <p:cNvSpPr txBox="1">
            <a:spLocks noGrp="1"/>
          </p:cNvSpPr>
          <p:nvPr>
            <p:ph type="title"/>
          </p:nvPr>
        </p:nvSpPr>
        <p:spPr>
          <a:prstGeom prst="rect">
            <a:avLst/>
          </a:prstGeom>
        </p:spPr>
        <p:txBody>
          <a:bodyPr>
            <a:normAutofit/>
          </a:bodyPr>
          <a:lstStyle/>
          <a:p>
            <a:r>
              <a:rPr lang="de-CH" dirty="0" err="1"/>
              <a:t>Sozialversicherungsrechtl</a:t>
            </a:r>
            <a:r>
              <a:rPr lang="de-CH" dirty="0"/>
              <a:t>. Absicherung: Ehe</a:t>
            </a:r>
            <a:endParaRPr dirty="0"/>
          </a:p>
        </p:txBody>
      </p:sp>
      <p:sp>
        <p:nvSpPr>
          <p:cNvPr id="118" name="Wahrung rechtliches Gehör (Art. 53 ZPO):…">
            <a:extLst>
              <a:ext uri="{FF2B5EF4-FFF2-40B4-BE49-F238E27FC236}">
                <a16:creationId xmlns:a16="http://schemas.microsoft.com/office/drawing/2014/main" id="{3E3159DC-D962-4999-9538-E944D63515AD}"/>
              </a:ext>
            </a:extLst>
          </p:cNvPr>
          <p:cNvSpPr txBox="1">
            <a:spLocks noGrp="1"/>
          </p:cNvSpPr>
          <p:nvPr>
            <p:ph type="body" idx="1"/>
          </p:nvPr>
        </p:nvSpPr>
        <p:spPr>
          <a:prstGeom prst="rect">
            <a:avLst/>
          </a:prstGeom>
        </p:spPr>
        <p:txBody>
          <a:bodyPr>
            <a:normAutofit/>
          </a:bodyPr>
          <a:lstStyle/>
          <a:p>
            <a:r>
              <a:rPr lang="de-CH" sz="2400" dirty="0"/>
              <a:t>Kinder- und Ausbildungszulagen – Differenzzulage</a:t>
            </a:r>
          </a:p>
          <a:p>
            <a:r>
              <a:rPr lang="de-CH" sz="2400" dirty="0"/>
              <a:t>Witwen- resp. Witwerrente AHV (I. Säule)</a:t>
            </a:r>
          </a:p>
          <a:p>
            <a:r>
              <a:rPr lang="de-CH" sz="2400" dirty="0"/>
              <a:t>Witwen- resp. Witwerrente BVG (II. Säule)</a:t>
            </a:r>
          </a:p>
          <a:p>
            <a:r>
              <a:rPr lang="de-CH" sz="2400" dirty="0"/>
              <a:t>Witwe- resp. Witwerrente Unfallversicherung</a:t>
            </a:r>
          </a:p>
          <a:p>
            <a:r>
              <a:rPr lang="de-CH" sz="2400" dirty="0"/>
              <a:t>(Halb)Waisenrente AHV/BVG/UVG</a:t>
            </a:r>
          </a:p>
          <a:p>
            <a:r>
              <a:rPr lang="de-CH" sz="2400" dirty="0"/>
              <a:t>Altersrente plafoniert auf 150 % der Maximalrente (CHF 3’780.-)</a:t>
            </a:r>
          </a:p>
          <a:p>
            <a:r>
              <a:rPr lang="de-CH" sz="2400" dirty="0"/>
              <a:t>Ergänzungsleistungen – Lebensbedarf «plafoniert»</a:t>
            </a:r>
          </a:p>
          <a:p>
            <a:endParaRPr dirty="0"/>
          </a:p>
        </p:txBody>
      </p:sp>
    </p:spTree>
    <p:extLst>
      <p:ext uri="{BB962C8B-B14F-4D97-AF65-F5344CB8AC3E}">
        <p14:creationId xmlns:p14="http://schemas.microsoft.com/office/powerpoint/2010/main" val="44904197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4857E-4E7B-63A9-1A97-858579E1DD11}"/>
            </a:ext>
          </a:extLst>
        </p:cNvPr>
        <p:cNvGrpSpPr/>
        <p:nvPr/>
      </p:nvGrpSpPr>
      <p:grpSpPr>
        <a:xfrm>
          <a:off x="0" y="0"/>
          <a:ext cx="0" cy="0"/>
          <a:chOff x="0" y="0"/>
          <a:chExt cx="0" cy="0"/>
        </a:xfrm>
      </p:grpSpPr>
      <p:sp>
        <p:nvSpPr>
          <p:cNvPr id="117" name="Verfahrensgrundsätze">
            <a:extLst>
              <a:ext uri="{FF2B5EF4-FFF2-40B4-BE49-F238E27FC236}">
                <a16:creationId xmlns:a16="http://schemas.microsoft.com/office/drawing/2014/main" id="{1B9FC1FB-EAE8-8AA8-9318-D2E1EA96618B}"/>
              </a:ext>
            </a:extLst>
          </p:cNvPr>
          <p:cNvSpPr txBox="1">
            <a:spLocks noGrp="1"/>
          </p:cNvSpPr>
          <p:nvPr>
            <p:ph type="title"/>
          </p:nvPr>
        </p:nvSpPr>
        <p:spPr>
          <a:prstGeom prst="rect">
            <a:avLst/>
          </a:prstGeom>
        </p:spPr>
        <p:txBody>
          <a:bodyPr>
            <a:normAutofit/>
          </a:bodyPr>
          <a:lstStyle/>
          <a:p>
            <a:r>
              <a:rPr lang="de-CH" dirty="0" err="1"/>
              <a:t>Sozialversicherungsrechtl</a:t>
            </a:r>
            <a:r>
              <a:rPr lang="de-CH" dirty="0"/>
              <a:t>. Absicherung: Konkubinat</a:t>
            </a:r>
            <a:endParaRPr dirty="0"/>
          </a:p>
        </p:txBody>
      </p:sp>
      <p:sp>
        <p:nvSpPr>
          <p:cNvPr id="118" name="Wahrung rechtliches Gehör (Art. 53 ZPO):…">
            <a:extLst>
              <a:ext uri="{FF2B5EF4-FFF2-40B4-BE49-F238E27FC236}">
                <a16:creationId xmlns:a16="http://schemas.microsoft.com/office/drawing/2014/main" id="{3964D83B-F138-4CCD-51E1-7C5F35151D72}"/>
              </a:ext>
            </a:extLst>
          </p:cNvPr>
          <p:cNvSpPr txBox="1">
            <a:spLocks noGrp="1"/>
          </p:cNvSpPr>
          <p:nvPr>
            <p:ph type="body" idx="1"/>
          </p:nvPr>
        </p:nvSpPr>
        <p:spPr>
          <a:prstGeom prst="rect">
            <a:avLst/>
          </a:prstGeom>
        </p:spPr>
        <p:txBody>
          <a:bodyPr>
            <a:normAutofit/>
          </a:bodyPr>
          <a:lstStyle/>
          <a:p>
            <a:r>
              <a:rPr lang="de-CH" sz="2400" dirty="0"/>
              <a:t>Kinder- und Ausbildungszulagen – Differenzzulage</a:t>
            </a:r>
          </a:p>
          <a:p>
            <a:r>
              <a:rPr lang="de-CH" sz="2400" dirty="0" err="1"/>
              <a:t>Hinterlassenenleistung</a:t>
            </a:r>
            <a:r>
              <a:rPr lang="de-CH" sz="2400" dirty="0"/>
              <a:t> </a:t>
            </a:r>
            <a:r>
              <a:rPr lang="de-CH" sz="2400" dirty="0" err="1"/>
              <a:t>Partner:in</a:t>
            </a:r>
            <a:r>
              <a:rPr lang="de-CH" sz="2400" dirty="0"/>
              <a:t> je nach Reglement PK - freiwillig</a:t>
            </a:r>
          </a:p>
          <a:p>
            <a:r>
              <a:rPr lang="de-CH" sz="2400" dirty="0"/>
              <a:t>(Halb)Waisenrente AHV/BVG/UVG</a:t>
            </a:r>
          </a:p>
          <a:p>
            <a:r>
              <a:rPr lang="de-CH" sz="2400" dirty="0"/>
              <a:t>Je ganze Altersrente AHV (maximal CHF 5’040.-)</a:t>
            </a:r>
          </a:p>
          <a:p>
            <a:r>
              <a:rPr lang="de-CH" sz="2400" dirty="0"/>
              <a:t>Ergänzungsleistungen – vorteilhaftere Berechnung</a:t>
            </a:r>
            <a:endParaRPr sz="2400" dirty="0"/>
          </a:p>
        </p:txBody>
      </p:sp>
    </p:spTree>
    <p:extLst>
      <p:ext uri="{BB962C8B-B14F-4D97-AF65-F5344CB8AC3E}">
        <p14:creationId xmlns:p14="http://schemas.microsoft.com/office/powerpoint/2010/main" val="346246826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Diverses"/>
          <p:cNvSpPr txBox="1">
            <a:spLocks noGrp="1"/>
          </p:cNvSpPr>
          <p:nvPr>
            <p:ph type="title"/>
          </p:nvPr>
        </p:nvSpPr>
        <p:spPr>
          <a:prstGeom prst="rect">
            <a:avLst/>
          </a:prstGeom>
        </p:spPr>
        <p:txBody>
          <a:bodyPr/>
          <a:lstStyle/>
          <a:p>
            <a:r>
              <a:rPr lang="de-CH" dirty="0"/>
              <a:t>Auseinandergehen: Ehe</a:t>
            </a:r>
            <a:endParaRPr dirty="0"/>
          </a:p>
        </p:txBody>
      </p:sp>
      <p:sp>
        <p:nvSpPr>
          <p:cNvPr id="121" name="Art. 118 ZPO: URP kann neu auch für vorsorgliche Beweisführung gewährt werden…"/>
          <p:cNvSpPr txBox="1">
            <a:spLocks noGrp="1"/>
          </p:cNvSpPr>
          <p:nvPr>
            <p:ph type="body" idx="1"/>
          </p:nvPr>
        </p:nvSpPr>
        <p:spPr>
          <a:prstGeom prst="rect">
            <a:avLst/>
          </a:prstGeom>
        </p:spPr>
        <p:txBody>
          <a:bodyPr>
            <a:normAutofit fontScale="70000" lnSpcReduction="20000"/>
          </a:bodyPr>
          <a:lstStyle/>
          <a:p>
            <a:r>
              <a:rPr lang="de-CH" sz="3100" dirty="0"/>
              <a:t>Eheschutzverfahren – gesetzl. geregelt</a:t>
            </a:r>
          </a:p>
          <a:p>
            <a:r>
              <a:rPr lang="de-CH" sz="3100" dirty="0"/>
              <a:t>Scheidung -  gesetzl. geregelt</a:t>
            </a:r>
          </a:p>
          <a:p>
            <a:r>
              <a:rPr lang="de-CH" sz="3100" dirty="0"/>
              <a:t>gemeinsame elterliche Sorge bleibt (Ausnahmen möglich)</a:t>
            </a:r>
          </a:p>
          <a:p>
            <a:r>
              <a:rPr lang="de-CH" sz="3100" dirty="0"/>
              <a:t>alternierende Obhut möglich</a:t>
            </a:r>
          </a:p>
          <a:p>
            <a:r>
              <a:rPr lang="de-CH" sz="3100" dirty="0"/>
              <a:t>Unterhaltspflicht gegenüber Kindern bleibt und geht familienrechtlichem Unterhalt vor und</a:t>
            </a:r>
          </a:p>
          <a:p>
            <a:r>
              <a:rPr lang="de-CH" sz="3100" dirty="0"/>
              <a:t>dauert bis zur Volljährigkeit resp. erste Ausbildung Kind</a:t>
            </a:r>
          </a:p>
          <a:p>
            <a:r>
              <a:rPr lang="de-CH" sz="3100" dirty="0"/>
              <a:t>Barunterhalt und Betreuungsunterhalt </a:t>
            </a:r>
          </a:p>
          <a:p>
            <a:r>
              <a:rPr lang="de-CH" sz="3100" dirty="0"/>
              <a:t>nachehelicher Unterhalt</a:t>
            </a:r>
          </a:p>
          <a:p>
            <a:r>
              <a:rPr lang="de-CH" sz="3100" dirty="0"/>
              <a:t>während Ehe erworbene PK-Guthaben hälftig teilen</a:t>
            </a:r>
          </a:p>
          <a:p>
            <a:r>
              <a:rPr lang="de-CH" sz="3100" dirty="0"/>
              <a:t>je nach Güterstand Vermögen hälftig teilen </a:t>
            </a:r>
          </a:p>
          <a:p>
            <a:pPr marL="0" indent="0">
              <a:buNone/>
            </a:pPr>
            <a:r>
              <a:rPr dirty="0"/>
              <a:t>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iverses (2)"/>
          <p:cNvSpPr txBox="1">
            <a:spLocks noGrp="1"/>
          </p:cNvSpPr>
          <p:nvPr>
            <p:ph type="title"/>
          </p:nvPr>
        </p:nvSpPr>
        <p:spPr>
          <a:prstGeom prst="rect">
            <a:avLst/>
          </a:prstGeom>
        </p:spPr>
        <p:txBody>
          <a:bodyPr/>
          <a:lstStyle/>
          <a:p>
            <a:r>
              <a:rPr lang="de-CH" dirty="0"/>
              <a:t>Auseinandergehen: Konkubinat</a:t>
            </a:r>
            <a:endParaRPr dirty="0"/>
          </a:p>
        </p:txBody>
      </p:sp>
      <p:sp>
        <p:nvSpPr>
          <p:cNvPr id="124" name="Art. 143 ZPO: Eingaben, die innert Frist irrtümlich bei einem unzuständigen Gericht eingereicht wurden, gelten als rechtzeitig eingereicht.…"/>
          <p:cNvSpPr txBox="1">
            <a:spLocks noGrp="1"/>
          </p:cNvSpPr>
          <p:nvPr>
            <p:ph type="body" idx="1"/>
          </p:nvPr>
        </p:nvSpPr>
        <p:spPr>
          <a:prstGeom prst="rect">
            <a:avLst/>
          </a:prstGeom>
        </p:spPr>
        <p:txBody>
          <a:bodyPr>
            <a:normAutofit/>
          </a:bodyPr>
          <a:lstStyle/>
          <a:p>
            <a:pPr marL="189737" indent="-189737" defTabSz="758951">
              <a:spcBef>
                <a:spcPts val="800"/>
              </a:spcBef>
              <a:defRPr sz="2324"/>
            </a:pPr>
            <a:r>
              <a:rPr lang="de-CH" sz="2400" dirty="0"/>
              <a:t>gesetzlich nicht explizit geregelt</a:t>
            </a:r>
          </a:p>
          <a:p>
            <a:pPr marL="189737" indent="-189737" defTabSz="758951">
              <a:spcBef>
                <a:spcPts val="800"/>
              </a:spcBef>
              <a:defRPr sz="2324"/>
            </a:pPr>
            <a:r>
              <a:rPr lang="de-CH" sz="2400" dirty="0"/>
              <a:t>Auflösung analog Regeln einfache Gesellschaft</a:t>
            </a:r>
          </a:p>
          <a:p>
            <a:pPr marL="189737" indent="-189737" defTabSz="758951">
              <a:spcBef>
                <a:spcPts val="800"/>
              </a:spcBef>
              <a:defRPr sz="2324"/>
            </a:pPr>
            <a:r>
              <a:rPr lang="de-CH" sz="2400" dirty="0"/>
              <a:t>Wohnsituation – je nachdem, wer Vertrag unterzeichnet hat</a:t>
            </a:r>
          </a:p>
          <a:p>
            <a:pPr marL="189737" indent="-189737" defTabSz="758951">
              <a:spcBef>
                <a:spcPts val="800"/>
              </a:spcBef>
              <a:defRPr sz="2324"/>
            </a:pPr>
            <a:r>
              <a:rPr lang="de-CH" sz="2400" dirty="0"/>
              <a:t>weiterhin gemeinsame elterliche Sorge</a:t>
            </a:r>
          </a:p>
          <a:p>
            <a:pPr marL="189737" indent="-189737" defTabSz="758951">
              <a:spcBef>
                <a:spcPts val="800"/>
              </a:spcBef>
              <a:defRPr sz="2324"/>
            </a:pPr>
            <a:r>
              <a:rPr lang="de-CH" sz="2400" dirty="0"/>
              <a:t>alternierende Obhut möglich </a:t>
            </a:r>
          </a:p>
          <a:p>
            <a:pPr marL="189737" indent="-189737" defTabSz="758951">
              <a:spcBef>
                <a:spcPts val="800"/>
              </a:spcBef>
              <a:defRPr sz="2324"/>
            </a:pPr>
            <a:r>
              <a:rPr lang="de-CH" sz="2400" dirty="0"/>
              <a:t>weiterhin beide gegenüber Kindern unterhaltspflichtig</a:t>
            </a:r>
          </a:p>
          <a:p>
            <a:pPr marL="189737" indent="-189737" defTabSz="758951">
              <a:spcBef>
                <a:spcPts val="800"/>
              </a:spcBef>
              <a:defRPr sz="2324"/>
            </a:pPr>
            <a:r>
              <a:rPr lang="de-CH" sz="2400" dirty="0"/>
              <a:t>kein gesetzl. Anspruch auf persönlichen Unterhalt</a:t>
            </a:r>
          </a:p>
          <a:p>
            <a:pPr marL="189737" indent="-189737" defTabSz="758951">
              <a:spcBef>
                <a:spcPts val="800"/>
              </a:spcBef>
              <a:defRPr sz="2324"/>
            </a:pPr>
            <a:r>
              <a:rPr lang="de-CH" sz="2400" dirty="0"/>
              <a:t>keine Teilung der Pensionskassenguthaben</a:t>
            </a:r>
          </a:p>
          <a:p>
            <a:pPr marL="189737" indent="-189737" defTabSz="758951">
              <a:spcBef>
                <a:spcPts val="800"/>
              </a:spcBef>
              <a:defRPr sz="2324"/>
            </a:pPr>
            <a:r>
              <a:rPr lang="de-CH" sz="2400" dirty="0"/>
              <a:t>keine Teilung Vermögen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C9424-8DBA-F643-F204-C78225B28062}"/>
              </a:ext>
            </a:extLst>
          </p:cNvPr>
          <p:cNvSpPr>
            <a:spLocks noGrp="1"/>
          </p:cNvSpPr>
          <p:nvPr>
            <p:ph type="title"/>
          </p:nvPr>
        </p:nvSpPr>
        <p:spPr/>
        <p:txBody>
          <a:bodyPr/>
          <a:lstStyle/>
          <a:p>
            <a:r>
              <a:rPr lang="de-CH" dirty="0"/>
              <a:t>Konklusion - Empfehlung</a:t>
            </a:r>
          </a:p>
        </p:txBody>
      </p:sp>
      <p:sp>
        <p:nvSpPr>
          <p:cNvPr id="3" name="Textplatzhalter 2">
            <a:extLst>
              <a:ext uri="{FF2B5EF4-FFF2-40B4-BE49-F238E27FC236}">
                <a16:creationId xmlns:a16="http://schemas.microsoft.com/office/drawing/2014/main" id="{5EFF8CDE-8184-453F-74BA-BB5EC2710461}"/>
              </a:ext>
            </a:extLst>
          </p:cNvPr>
          <p:cNvSpPr>
            <a:spLocks noGrp="1"/>
          </p:cNvSpPr>
          <p:nvPr>
            <p:ph type="body" idx="1"/>
          </p:nvPr>
        </p:nvSpPr>
        <p:spPr/>
        <p:txBody>
          <a:bodyPr/>
          <a:lstStyle/>
          <a:p>
            <a:r>
              <a:rPr lang="de-CH" sz="2400" dirty="0"/>
              <a:t>vor Familiengründung rechtlich beraten lassen</a:t>
            </a:r>
          </a:p>
          <a:p>
            <a:r>
              <a:rPr lang="de-CH" sz="2400" dirty="0"/>
              <a:t>Betreuungsform wählen, welche die eigene wirtschaftliche Unabhängigkeit sichert</a:t>
            </a:r>
          </a:p>
          <a:p>
            <a:r>
              <a:rPr lang="de-CH" sz="2400" dirty="0"/>
              <a:t>Empfehlung zur Heirat, wenn grosses Gefälle bezüglich Anteil Betreuungsarbeit und Erwerbseinkommen</a:t>
            </a:r>
          </a:p>
          <a:p>
            <a:r>
              <a:rPr lang="de-CH" sz="2400" dirty="0"/>
              <a:t>Konkubinat unbedingt vertraglich Absichern in Bezug auf Vermögen, Unterhalt, Arbeitsteilung, Wohnung, Pensionskasse etc</a:t>
            </a:r>
            <a:r>
              <a:rPr lang="de-CH" dirty="0"/>
              <a:t>.</a:t>
            </a:r>
          </a:p>
        </p:txBody>
      </p:sp>
    </p:spTree>
    <p:extLst>
      <p:ext uri="{BB962C8B-B14F-4D97-AF65-F5344CB8AC3E}">
        <p14:creationId xmlns:p14="http://schemas.microsoft.com/office/powerpoint/2010/main" val="29080292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um Bearbeiten doppelklicken"/>
          <p:cNvSpPr txBox="1">
            <a:spLocks noGrp="1"/>
          </p:cNvSpPr>
          <p:nvPr>
            <p:ph type="title"/>
          </p:nvPr>
        </p:nvSpPr>
        <p:spPr>
          <a:prstGeom prst="rect">
            <a:avLst/>
          </a:prstGeom>
        </p:spPr>
        <p:txBody>
          <a:bodyPr/>
          <a:lstStyle/>
          <a:p>
            <a:pPr algn="ctr"/>
            <a:r>
              <a:rPr lang="de-CH" dirty="0"/>
              <a:t>The End</a:t>
            </a:r>
            <a:endParaRPr dirty="0"/>
          </a:p>
        </p:txBody>
      </p:sp>
      <p:sp>
        <p:nvSpPr>
          <p:cNvPr id="127" name="Zum Bearbeiten doppelklicken"/>
          <p:cNvSpPr txBox="1">
            <a:spLocks noGrp="1"/>
          </p:cNvSpPr>
          <p:nvPr>
            <p:ph type="body" idx="1"/>
          </p:nvPr>
        </p:nvSpPr>
        <p:spPr>
          <a:prstGeom prst="rect">
            <a:avLst/>
          </a:prstGeom>
        </p:spPr>
        <p:txBody>
          <a:bodyPr/>
          <a:lstStyle/>
          <a:p>
            <a:r>
              <a:rPr lang="de-CH" dirty="0"/>
              <a:t>Das war’s – danke für Ihre Aufmerksamkeit!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itel 1"/>
          <p:cNvSpPr txBox="1">
            <a:spLocks noGrp="1"/>
          </p:cNvSpPr>
          <p:nvPr>
            <p:ph type="title"/>
          </p:nvPr>
        </p:nvSpPr>
        <p:spPr>
          <a:prstGeom prst="rect">
            <a:avLst/>
          </a:prstGeom>
        </p:spPr>
        <p:txBody>
          <a:bodyPr/>
          <a:lstStyle>
            <a:lvl1pPr>
              <a:defRPr sz="2800"/>
            </a:lvl1pPr>
          </a:lstStyle>
          <a:p>
            <a:r>
              <a:rPr lang="de-CH" dirty="0"/>
              <a:t>Etwas Statistik…..</a:t>
            </a:r>
            <a:endParaRPr dirty="0"/>
          </a:p>
        </p:txBody>
      </p:sp>
      <p:sp>
        <p:nvSpPr>
          <p:cNvPr id="98" name="Inhaltsplatzhalter 2"/>
          <p:cNvSpPr txBox="1">
            <a:spLocks noGrp="1"/>
          </p:cNvSpPr>
          <p:nvPr>
            <p:ph type="body" sz="half" idx="1"/>
          </p:nvPr>
        </p:nvSpPr>
        <p:spPr>
          <a:xfrm>
            <a:off x="838200" y="1972500"/>
            <a:ext cx="10515600" cy="2153299"/>
          </a:xfrm>
          <a:prstGeom prst="rect">
            <a:avLst/>
          </a:prstGeom>
        </p:spPr>
        <p:txBody>
          <a:bodyPr>
            <a:normAutofit fontScale="85000" lnSpcReduction="20000"/>
          </a:bodyPr>
          <a:lstStyle/>
          <a:p>
            <a:pPr marL="173736" indent="-173736" defTabSz="694944">
              <a:spcBef>
                <a:spcPts val="700"/>
              </a:spcBef>
              <a:defRPr sz="1520"/>
            </a:pPr>
            <a:r>
              <a:rPr lang="de-CH" sz="2400" dirty="0"/>
              <a:t>2024 lebten in der Schweiz ca. 3.7 </a:t>
            </a:r>
            <a:r>
              <a:rPr lang="de-CH" sz="2400" dirty="0" err="1"/>
              <a:t>Mio</a:t>
            </a:r>
            <a:r>
              <a:rPr lang="de-CH" sz="2400" dirty="0"/>
              <a:t> in einer Ehe </a:t>
            </a:r>
          </a:p>
          <a:p>
            <a:pPr marL="173736" indent="-173736" defTabSz="694944">
              <a:spcBef>
                <a:spcPts val="700"/>
              </a:spcBef>
              <a:defRPr sz="1520"/>
            </a:pPr>
            <a:r>
              <a:rPr lang="de-CH" sz="2400" dirty="0"/>
              <a:t>zwischen 600’000 und 750’000 lebten im Konkubinat</a:t>
            </a:r>
          </a:p>
          <a:p>
            <a:pPr marL="173736" indent="-173736" defTabSz="694944">
              <a:spcBef>
                <a:spcPts val="700"/>
              </a:spcBef>
              <a:defRPr sz="1520"/>
            </a:pPr>
            <a:r>
              <a:rPr lang="de-CH" sz="2400" dirty="0"/>
              <a:t>Anteil der in einer Partnerschaft (verheiratet oder unverheiratet) lebenden Personen in CH bei rund 51,5% </a:t>
            </a:r>
          </a:p>
          <a:p>
            <a:pPr marL="173736" indent="-173736" defTabSz="694944">
              <a:spcBef>
                <a:spcPts val="700"/>
              </a:spcBef>
              <a:defRPr sz="1520"/>
            </a:pPr>
            <a:endParaRPr lang="de-CH" sz="2400" dirty="0"/>
          </a:p>
          <a:p>
            <a:pPr marL="173736" indent="-173736" defTabSz="694944">
              <a:spcBef>
                <a:spcPts val="700"/>
              </a:spcBef>
              <a:defRPr sz="1520"/>
            </a:pPr>
            <a:r>
              <a:rPr lang="de-CH" sz="2400" dirty="0"/>
              <a:t>Rechtliche Situation der Ehe verglichen mit Konkubinat sehr verschieden – sowohl in Bezug auf Zusammenleben wie auch der Auflösung der Verbindung  durch Trennung oder Tod</a:t>
            </a:r>
          </a:p>
          <a:p>
            <a:pPr marL="173736" indent="-173736" defTabSz="694944">
              <a:spcBef>
                <a:spcPts val="700"/>
              </a:spcBef>
              <a:defRPr sz="1520"/>
            </a:pP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el 1"/>
          <p:cNvSpPr txBox="1">
            <a:spLocks noGrp="1"/>
          </p:cNvSpPr>
          <p:nvPr>
            <p:ph type="title"/>
          </p:nvPr>
        </p:nvSpPr>
        <p:spPr>
          <a:prstGeom prst="rect">
            <a:avLst/>
          </a:prstGeom>
        </p:spPr>
        <p:txBody>
          <a:bodyPr/>
          <a:lstStyle>
            <a:lvl1pPr>
              <a:defRPr sz="2800"/>
            </a:lvl1pPr>
          </a:lstStyle>
          <a:p>
            <a:r>
              <a:rPr lang="de-CH" dirty="0"/>
              <a:t>Ehe oder Konkubinat?</a:t>
            </a:r>
            <a:endParaRPr dirty="0"/>
          </a:p>
        </p:txBody>
      </p:sp>
      <p:sp>
        <p:nvSpPr>
          <p:cNvPr id="103" name="Inhaltsplatzhalter 2"/>
          <p:cNvSpPr txBox="1">
            <a:spLocks noGrp="1"/>
          </p:cNvSpPr>
          <p:nvPr>
            <p:ph type="body" idx="1"/>
          </p:nvPr>
        </p:nvSpPr>
        <p:spPr>
          <a:prstGeom prst="rect">
            <a:avLst/>
          </a:prstGeom>
        </p:spPr>
        <p:txBody>
          <a:bodyPr>
            <a:normAutofit/>
          </a:bodyPr>
          <a:lstStyle/>
          <a:p>
            <a:pPr>
              <a:defRPr sz="2000"/>
            </a:pPr>
            <a:r>
              <a:rPr lang="de-CH" sz="2400" dirty="0"/>
              <a:t>Ehe ist gesetzlich geregelt im Zivilgesetzbuch (ZGB) Art. 90 ff.</a:t>
            </a:r>
          </a:p>
          <a:p>
            <a:pPr>
              <a:defRPr sz="2000"/>
            </a:pPr>
            <a:r>
              <a:rPr lang="de-CH" sz="2400" dirty="0"/>
              <a:t>Scheidung gesetzlich geregelt Art. 111 ff. ZGB</a:t>
            </a:r>
          </a:p>
          <a:p>
            <a:pPr>
              <a:defRPr sz="2000"/>
            </a:pPr>
            <a:endParaRPr lang="de-CH" sz="2400" dirty="0"/>
          </a:p>
          <a:p>
            <a:pPr>
              <a:defRPr sz="2000"/>
            </a:pPr>
            <a:r>
              <a:rPr lang="de-CH" sz="2400" dirty="0"/>
              <a:t>Konkubinat ( Definition = eine auf längere Zeit, wenn nicht auf Dauer angelegte, umfassende Lebensgemeinschaft zweier Personen unterschiedlichen oder gleichen Geschlechtes mit grundsätzlichem Ausschliessungscharakter, die sowohl eine geistig-seelische wie wirtschaftliche Komponente aufweist – Definition Bundesgericht) ist nicht gesetzlich geregelt</a:t>
            </a:r>
          </a:p>
          <a:p>
            <a:pPr>
              <a:defRPr sz="2000"/>
            </a:pPr>
            <a:endParaRPr lang="de-CH" sz="2400" dirty="0"/>
          </a:p>
          <a:p>
            <a:pPr>
              <a:defRPr sz="2000"/>
            </a:pPr>
            <a:endParaRPr lang="de-CH" sz="2400" dirty="0"/>
          </a:p>
          <a:p>
            <a:pPr>
              <a:defRPr sz="2000"/>
            </a:pPr>
            <a:endParaRPr dirty="0"/>
          </a:p>
          <a:p>
            <a:pPr>
              <a:defRPr sz="2000"/>
            </a:pPr>
            <a:endParaRPr dirty="0"/>
          </a:p>
          <a:p>
            <a:pPr>
              <a:defRPr sz="2000"/>
            </a:pPr>
            <a:endParaRPr dirty="0"/>
          </a:p>
          <a:p>
            <a:pPr>
              <a:defRPr sz="2000"/>
            </a:pP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Vereinfachtes Verfahren"/>
          <p:cNvSpPr txBox="1">
            <a:spLocks noGrp="1"/>
          </p:cNvSpPr>
          <p:nvPr>
            <p:ph type="title"/>
          </p:nvPr>
        </p:nvSpPr>
        <p:spPr>
          <a:prstGeom prst="rect">
            <a:avLst/>
          </a:prstGeom>
        </p:spPr>
        <p:txBody>
          <a:bodyPr/>
          <a:lstStyle/>
          <a:p>
            <a:r>
              <a:rPr lang="de-CH" dirty="0"/>
              <a:t>Sofia und Lucien vs. Nathalie und Roberto</a:t>
            </a:r>
            <a:endParaRPr dirty="0"/>
          </a:p>
        </p:txBody>
      </p:sp>
      <p:sp>
        <p:nvSpPr>
          <p:cNvPr id="112" name="neu: bei Säumnis einer Partei an Verhandlung lädt Gericht unverzüglich noch ein einziges Mal vor und weist Parteien auf Folgen einer allfälligen weiteren Säumnis hin. Verhandlung findet innert 30 Tagen seit der ersten Verhandlung statt (Art. 245)…"/>
          <p:cNvSpPr txBox="1">
            <a:spLocks noGrp="1"/>
          </p:cNvSpPr>
          <p:nvPr>
            <p:ph type="body" idx="1"/>
          </p:nvPr>
        </p:nvSpPr>
        <p:spPr>
          <a:prstGeom prst="rect">
            <a:avLst/>
          </a:prstGeom>
        </p:spPr>
        <p:txBody>
          <a:bodyPr>
            <a:normAutofit/>
          </a:bodyPr>
          <a:lstStyle/>
          <a:p>
            <a:r>
              <a:rPr lang="de-CH" sz="2400" dirty="0"/>
              <a:t>Sofia und Lucien sind unverheiratet und leben seit 8 Jahren zusammen. Sie arbeiten je 60 % und haben 2 Kinder</a:t>
            </a:r>
          </a:p>
          <a:p>
            <a:endParaRPr lang="de-CH" sz="2400" dirty="0"/>
          </a:p>
          <a:p>
            <a:r>
              <a:rPr lang="de-CH" sz="2400" dirty="0"/>
              <a:t>Nathalie und Roberto sind seit 12 Jahren verheiratet und haben 3 Kinder. Roberto arbeitet zu 100 % und Nathalie hat neu eine Stelle mit einem Pensum von 30 % begonnen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itel 1"/>
          <p:cNvSpPr txBox="1">
            <a:spLocks noGrp="1"/>
          </p:cNvSpPr>
          <p:nvPr>
            <p:ph type="title"/>
          </p:nvPr>
        </p:nvSpPr>
        <p:spPr>
          <a:xfrm>
            <a:off x="838200" y="88398"/>
            <a:ext cx="10515600" cy="1325563"/>
          </a:xfrm>
          <a:prstGeom prst="rect">
            <a:avLst/>
          </a:prstGeom>
        </p:spPr>
        <p:txBody>
          <a:bodyPr>
            <a:normAutofit/>
          </a:bodyPr>
          <a:lstStyle>
            <a:lvl1pPr>
              <a:defRPr sz="2800"/>
            </a:lvl1pPr>
          </a:lstStyle>
          <a:p>
            <a:r>
              <a:rPr lang="de-CH" sz="4400" dirty="0"/>
              <a:t>Warum haben wir geheiratet?</a:t>
            </a:r>
            <a:endParaRPr sz="4400" dirty="0"/>
          </a:p>
        </p:txBody>
      </p:sp>
      <p:sp>
        <p:nvSpPr>
          <p:cNvPr id="106" name="Inhaltsplatzhalter 2"/>
          <p:cNvSpPr txBox="1">
            <a:spLocks noGrp="1"/>
          </p:cNvSpPr>
          <p:nvPr>
            <p:ph type="body" idx="1"/>
          </p:nvPr>
        </p:nvSpPr>
        <p:spPr>
          <a:xfrm>
            <a:off x="838200" y="1575532"/>
            <a:ext cx="10515600" cy="4351338"/>
          </a:xfrm>
          <a:prstGeom prst="rect">
            <a:avLst/>
          </a:prstGeom>
        </p:spPr>
        <p:txBody>
          <a:bodyPr/>
          <a:lstStyle/>
          <a:p>
            <a:pPr marL="148589" indent="-148589" defTabSz="594359">
              <a:lnSpc>
                <a:spcPct val="81000"/>
              </a:lnSpc>
              <a:spcBef>
                <a:spcPts val="600"/>
              </a:spcBef>
              <a:defRPr sz="1300"/>
            </a:pPr>
            <a:r>
              <a:rPr lang="de-CH" sz="2400" dirty="0"/>
              <a:t>Ehe gesetzlich geregelt</a:t>
            </a:r>
            <a:endParaRPr sz="2400" dirty="0"/>
          </a:p>
          <a:p>
            <a:pPr marL="148589" indent="-148589" defTabSz="594359">
              <a:lnSpc>
                <a:spcPct val="81000"/>
              </a:lnSpc>
              <a:spcBef>
                <a:spcPts val="600"/>
              </a:spcBef>
              <a:defRPr sz="1300"/>
            </a:pPr>
            <a:endParaRPr sz="2400" dirty="0"/>
          </a:p>
          <a:p>
            <a:pPr marL="148589" indent="-148589" defTabSz="594359">
              <a:lnSpc>
                <a:spcPct val="81000"/>
              </a:lnSpc>
              <a:spcBef>
                <a:spcPts val="600"/>
              </a:spcBef>
              <a:defRPr sz="1300"/>
            </a:pPr>
            <a:r>
              <a:rPr lang="de-CH" sz="2400" dirty="0"/>
              <a:t>bei gemeinsamen Kindern- Elternschaft geregelt</a:t>
            </a:r>
            <a:endParaRPr sz="2400" dirty="0"/>
          </a:p>
          <a:p>
            <a:pPr marL="148589" indent="-148589" defTabSz="594359">
              <a:lnSpc>
                <a:spcPct val="81000"/>
              </a:lnSpc>
              <a:spcBef>
                <a:spcPts val="600"/>
              </a:spcBef>
              <a:defRPr sz="1300"/>
            </a:pPr>
            <a:endParaRPr sz="2400" dirty="0"/>
          </a:p>
          <a:p>
            <a:pPr marL="148589" indent="-148589" defTabSz="594359">
              <a:lnSpc>
                <a:spcPct val="81000"/>
              </a:lnSpc>
              <a:spcBef>
                <a:spcPts val="600"/>
              </a:spcBef>
              <a:defRPr sz="1300"/>
            </a:pPr>
            <a:r>
              <a:rPr lang="de-CH" sz="2400" dirty="0"/>
              <a:t>sozialversicherungsrechtliche Vorteile </a:t>
            </a:r>
            <a:endParaRPr sz="2400" dirty="0"/>
          </a:p>
          <a:p>
            <a:pPr marL="148589" indent="-148589" defTabSz="594359">
              <a:lnSpc>
                <a:spcPct val="81000"/>
              </a:lnSpc>
              <a:spcBef>
                <a:spcPts val="600"/>
              </a:spcBef>
              <a:defRPr sz="1300"/>
            </a:pPr>
            <a:endParaRPr sz="2400" dirty="0"/>
          </a:p>
          <a:p>
            <a:pPr marL="148589" indent="-148589" defTabSz="594359">
              <a:lnSpc>
                <a:spcPct val="81000"/>
              </a:lnSpc>
              <a:spcBef>
                <a:spcPts val="600"/>
              </a:spcBef>
              <a:defRPr sz="1300"/>
            </a:pPr>
            <a:r>
              <a:rPr lang="de-CH" sz="2400" dirty="0"/>
              <a:t>erbrechtliche Sicherheit, da Erbfolge gesetzlich geregelt</a:t>
            </a:r>
            <a:endParaRPr sz="2400" dirty="0"/>
          </a:p>
          <a:p>
            <a:pPr marL="148589" indent="-148589" defTabSz="594359">
              <a:lnSpc>
                <a:spcPct val="81000"/>
              </a:lnSpc>
              <a:spcBef>
                <a:spcPts val="600"/>
              </a:spcBef>
              <a:defRPr sz="1300"/>
            </a:pPr>
            <a:endParaRPr sz="2400" dirty="0"/>
          </a:p>
          <a:p>
            <a:pPr marL="148589" indent="-148589" defTabSz="594359">
              <a:lnSpc>
                <a:spcPct val="81000"/>
              </a:lnSpc>
              <a:spcBef>
                <a:spcPts val="600"/>
              </a:spcBef>
              <a:defRPr sz="1300"/>
            </a:pPr>
            <a:r>
              <a:rPr lang="de-CH" sz="2400" dirty="0"/>
              <a:t>Trennung / Scheidung</a:t>
            </a:r>
            <a:endParaRPr sz="2400" dirty="0"/>
          </a:p>
          <a:p>
            <a:pPr marL="445769" lvl="1" indent="-148589" defTabSz="594359">
              <a:lnSpc>
                <a:spcPct val="81000"/>
              </a:lnSpc>
              <a:spcBef>
                <a:spcPts val="600"/>
              </a:spcBef>
              <a:defRPr sz="1300"/>
            </a:pPr>
            <a:r>
              <a:rPr lang="de-CH" sz="2400" dirty="0"/>
              <a:t>klar gesetzlich geregeltes Verfahren </a:t>
            </a:r>
          </a:p>
          <a:p>
            <a:pPr marL="148589" indent="-148589" defTabSz="594359">
              <a:lnSpc>
                <a:spcPct val="81000"/>
              </a:lnSpc>
              <a:spcBef>
                <a:spcPts val="600"/>
              </a:spcBef>
              <a:defRPr sz="1300"/>
            </a:pPr>
            <a:endParaRPr lang="de-DE" dirty="0"/>
          </a:p>
          <a:p>
            <a:pPr marL="148589" indent="-148589" defTabSz="594359">
              <a:lnSpc>
                <a:spcPct val="81000"/>
              </a:lnSpc>
              <a:spcBef>
                <a:spcPts val="600"/>
              </a:spcBef>
              <a:defRPr sz="1300"/>
            </a:pPr>
            <a:endParaRPr lang="de-DE"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Ordentliches Verfahren"/>
          <p:cNvSpPr txBox="1">
            <a:spLocks noGrp="1"/>
          </p:cNvSpPr>
          <p:nvPr>
            <p:ph type="title"/>
          </p:nvPr>
        </p:nvSpPr>
        <p:spPr>
          <a:prstGeom prst="rect">
            <a:avLst/>
          </a:prstGeom>
        </p:spPr>
        <p:txBody>
          <a:bodyPr>
            <a:normAutofit/>
          </a:bodyPr>
          <a:lstStyle/>
          <a:p>
            <a:r>
              <a:rPr lang="de-CH" dirty="0"/>
              <a:t>Warum wollen wir unverheiratet bleiben?</a:t>
            </a:r>
            <a:endParaRPr dirty="0"/>
          </a:p>
        </p:txBody>
      </p:sp>
      <p:sp>
        <p:nvSpPr>
          <p:cNvPr id="115" name="einfache Streitgenossenschaft (Art. 71 ZPO)…"/>
          <p:cNvSpPr txBox="1">
            <a:spLocks noGrp="1"/>
          </p:cNvSpPr>
          <p:nvPr>
            <p:ph type="body" idx="1"/>
          </p:nvPr>
        </p:nvSpPr>
        <p:spPr>
          <a:xfrm>
            <a:off x="980243" y="1577050"/>
            <a:ext cx="10515600" cy="4351338"/>
          </a:xfrm>
          <a:prstGeom prst="rect">
            <a:avLst/>
          </a:prstGeom>
        </p:spPr>
        <p:txBody>
          <a:bodyPr>
            <a:normAutofit fontScale="85000" lnSpcReduction="20000"/>
          </a:bodyPr>
          <a:lstStyle/>
          <a:p>
            <a:pPr marL="194310" indent="-194310" defTabSz="777240">
              <a:spcBef>
                <a:spcPts val="800"/>
              </a:spcBef>
              <a:defRPr sz="2380"/>
            </a:pPr>
            <a:r>
              <a:rPr lang="de-CH" dirty="0"/>
              <a:t>keine spezifische gesetzl. Regelung</a:t>
            </a:r>
          </a:p>
          <a:p>
            <a:pPr marL="194310" indent="-194310" defTabSz="777240">
              <a:spcBef>
                <a:spcPts val="800"/>
              </a:spcBef>
              <a:defRPr sz="2380"/>
            </a:pPr>
            <a:endParaRPr lang="de-CH" dirty="0"/>
          </a:p>
          <a:p>
            <a:pPr marL="194310" indent="-194310" defTabSz="777240">
              <a:spcBef>
                <a:spcPts val="800"/>
              </a:spcBef>
              <a:defRPr sz="2380"/>
            </a:pPr>
            <a:r>
              <a:rPr lang="de-CH" dirty="0"/>
              <a:t>weniger rechtl. Bindung</a:t>
            </a:r>
          </a:p>
          <a:p>
            <a:pPr marL="194310" indent="-194310" defTabSz="777240">
              <a:spcBef>
                <a:spcPts val="800"/>
              </a:spcBef>
              <a:defRPr sz="2380"/>
            </a:pPr>
            <a:endParaRPr dirty="0"/>
          </a:p>
          <a:p>
            <a:pPr marL="194310" indent="-194310" defTabSz="777240">
              <a:spcBef>
                <a:spcPts val="800"/>
              </a:spcBef>
              <a:defRPr sz="2380"/>
            </a:pPr>
            <a:r>
              <a:rPr lang="de-CH" dirty="0"/>
              <a:t>steuerrechtlich vorteilhafter – Individualbesteuerung </a:t>
            </a:r>
          </a:p>
          <a:p>
            <a:pPr marL="194310" indent="-194310" defTabSz="777240">
              <a:spcBef>
                <a:spcPts val="800"/>
              </a:spcBef>
              <a:defRPr sz="2380"/>
            </a:pPr>
            <a:endParaRPr lang="de-CH" dirty="0"/>
          </a:p>
          <a:p>
            <a:pPr marL="194310" indent="-194310" defTabSz="777240">
              <a:spcBef>
                <a:spcPts val="800"/>
              </a:spcBef>
              <a:defRPr sz="2380"/>
            </a:pPr>
            <a:r>
              <a:rPr lang="de-CH" dirty="0"/>
              <a:t>finanzielle Unabhängigkeit</a:t>
            </a:r>
          </a:p>
          <a:p>
            <a:pPr marL="194310" indent="-194310" defTabSz="777240">
              <a:spcBef>
                <a:spcPts val="800"/>
              </a:spcBef>
              <a:defRPr sz="2380"/>
            </a:pPr>
            <a:endParaRPr lang="de-CH" dirty="0"/>
          </a:p>
          <a:p>
            <a:pPr marL="194310" indent="-194310" defTabSz="777240">
              <a:spcBef>
                <a:spcPts val="800"/>
              </a:spcBef>
              <a:defRPr sz="2380"/>
            </a:pPr>
            <a:r>
              <a:rPr lang="de-CH" dirty="0"/>
              <a:t>wir können vieles vertraglich regeln</a:t>
            </a:r>
          </a:p>
          <a:p>
            <a:pPr marL="194310" indent="-194310" defTabSz="777240">
              <a:spcBef>
                <a:spcPts val="800"/>
              </a:spcBef>
              <a:defRPr sz="2380"/>
            </a:pPr>
            <a:endParaRPr lang="de-CH" dirty="0"/>
          </a:p>
          <a:p>
            <a:pPr marL="194310" indent="-194310" defTabSz="777240">
              <a:spcBef>
                <a:spcPts val="800"/>
              </a:spcBef>
              <a:defRPr sz="2380"/>
            </a:pPr>
            <a:r>
              <a:rPr lang="de-CH" dirty="0"/>
              <a:t>je ganze AHV-Rente</a:t>
            </a:r>
          </a:p>
          <a:p>
            <a:pPr marL="194310" indent="-194310" defTabSz="777240">
              <a:spcBef>
                <a:spcPts val="800"/>
              </a:spcBef>
              <a:defRPr sz="2380"/>
            </a:pPr>
            <a:endParaRPr lang="de-CH" dirty="0"/>
          </a:p>
          <a:p>
            <a:pPr marL="194310" indent="-194310" defTabSz="777240">
              <a:spcBef>
                <a:spcPts val="800"/>
              </a:spcBef>
              <a:defRPr sz="2380"/>
            </a:pPr>
            <a:r>
              <a:rPr lang="de-CH" dirty="0"/>
              <a:t>Trennung sofort und unkompliziert möglich </a:t>
            </a:r>
          </a:p>
          <a:p>
            <a:pPr marL="194310" indent="-194310" defTabSz="777240">
              <a:spcBef>
                <a:spcPts val="800"/>
              </a:spcBef>
              <a:defRPr sz="2380"/>
            </a:pPr>
            <a:endParaRPr lang="de-CH"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chlichtungsverfahren entfällt"/>
          <p:cNvSpPr txBox="1">
            <a:spLocks noGrp="1"/>
          </p:cNvSpPr>
          <p:nvPr>
            <p:ph type="title"/>
          </p:nvPr>
        </p:nvSpPr>
        <p:spPr>
          <a:prstGeom prst="rect">
            <a:avLst/>
          </a:prstGeom>
        </p:spPr>
        <p:txBody>
          <a:bodyPr>
            <a:normAutofit/>
          </a:bodyPr>
          <a:lstStyle/>
          <a:p>
            <a:r>
              <a:rPr lang="de-CH" sz="2800" dirty="0"/>
              <a:t>Risiken Teilzeitarbeit ?</a:t>
            </a:r>
            <a:endParaRPr sz="2800" dirty="0"/>
          </a:p>
        </p:txBody>
      </p:sp>
      <p:sp>
        <p:nvSpPr>
          <p:cNvPr id="109" name="Ausnahmekatalog wurde angepasst (Art. 198 ZPO)…"/>
          <p:cNvSpPr txBox="1">
            <a:spLocks noGrp="1"/>
          </p:cNvSpPr>
          <p:nvPr>
            <p:ph type="body" idx="1"/>
          </p:nvPr>
        </p:nvSpPr>
        <p:spPr>
          <a:prstGeom prst="rect">
            <a:avLst/>
          </a:prstGeom>
        </p:spPr>
        <p:txBody>
          <a:bodyPr>
            <a:normAutofit fontScale="62500" lnSpcReduction="20000"/>
          </a:bodyPr>
          <a:lstStyle/>
          <a:p>
            <a:pPr lvl="1"/>
            <a:r>
              <a:rPr lang="de-CH" dirty="0"/>
              <a:t>grundsätzlich Gleichstellung mit Vollzeitarbeitenden – gleiche arbeitsrechtliche Bedingungen</a:t>
            </a:r>
          </a:p>
          <a:p>
            <a:pPr lvl="1"/>
            <a:r>
              <a:rPr lang="de-CH" dirty="0"/>
              <a:t>bei Krankheit/Unfall können Minusstunden entstehen</a:t>
            </a:r>
          </a:p>
          <a:p>
            <a:pPr lvl="1"/>
            <a:r>
              <a:rPr lang="de-CH" dirty="0"/>
              <a:t>tiefere Pensionskassenrente</a:t>
            </a:r>
          </a:p>
          <a:p>
            <a:pPr lvl="1"/>
            <a:r>
              <a:rPr lang="de-CH" dirty="0"/>
              <a:t>weniger Zugang zu beruflicher Fortbildung</a:t>
            </a:r>
          </a:p>
          <a:p>
            <a:pPr lvl="1"/>
            <a:r>
              <a:rPr lang="de-CH" dirty="0"/>
              <a:t>eingeschränkte Aufstiegschancen</a:t>
            </a:r>
          </a:p>
          <a:p>
            <a:pPr lvl="1"/>
            <a:r>
              <a:rPr lang="de-CH" dirty="0"/>
              <a:t>organisatorische Herausforderungen (Teilnahme an Sitzungen, Koordination, etc.)</a:t>
            </a:r>
          </a:p>
          <a:p>
            <a:pPr lvl="1"/>
            <a:r>
              <a:rPr lang="de-CH" dirty="0"/>
              <a:t>weniger Teamintegration</a:t>
            </a:r>
          </a:p>
          <a:p>
            <a:pPr lvl="1"/>
            <a:r>
              <a:rPr lang="de-CH" dirty="0"/>
              <a:t>bei mehreren Stellen dürfen sich diese nicht konkurrenzieren</a:t>
            </a:r>
          </a:p>
          <a:p>
            <a:pPr lvl="1"/>
            <a:r>
              <a:rPr lang="de-CH" dirty="0"/>
              <a:t>reduzierte AHV-Rente wegen tieferen Beiträgen</a:t>
            </a:r>
          </a:p>
          <a:p>
            <a:pPr lvl="1"/>
            <a:r>
              <a:rPr lang="de-CH" dirty="0"/>
              <a:t>Nachteile bei Ermittlung IV-Grad</a:t>
            </a:r>
          </a:p>
          <a:p>
            <a:pPr lvl="1"/>
            <a:r>
              <a:rPr lang="de-CH" dirty="0"/>
              <a:t>Eintrittsschwelle Pensionskasse muss erreicht sein (Eintrittsschwelle 2025: 22’680.-)</a:t>
            </a:r>
          </a:p>
          <a:p>
            <a:pPr lvl="1"/>
            <a:r>
              <a:rPr lang="de-CH" dirty="0"/>
              <a:t>bei weniger als 8h Arbeit/Woche: nur versichert für Berufsunfälle</a:t>
            </a:r>
          </a:p>
          <a:p>
            <a:pPr lvl="1"/>
            <a:r>
              <a:rPr lang="de-CH" dirty="0"/>
              <a:t>tieferer Versicherungsschutz bei Unfall/Krankheit</a:t>
            </a:r>
          </a:p>
          <a:p>
            <a:pPr marL="1196339" lvl="2" indent="-228600"/>
            <a:endParaRPr lang="de-DE" dirty="0"/>
          </a:p>
          <a:p>
            <a:pPr marL="1196339" lvl="2" indent="-228600"/>
            <a:endParaRPr lang="de-DE"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Verfahrensgrundsätze"/>
          <p:cNvSpPr txBox="1">
            <a:spLocks noGrp="1"/>
          </p:cNvSpPr>
          <p:nvPr>
            <p:ph type="title"/>
          </p:nvPr>
        </p:nvSpPr>
        <p:spPr>
          <a:prstGeom prst="rect">
            <a:avLst/>
          </a:prstGeom>
        </p:spPr>
        <p:txBody>
          <a:bodyPr>
            <a:normAutofit/>
          </a:bodyPr>
          <a:lstStyle/>
          <a:p>
            <a:r>
              <a:rPr lang="de-CH" dirty="0"/>
              <a:t>Kinder: Ehe</a:t>
            </a:r>
            <a:endParaRPr dirty="0"/>
          </a:p>
        </p:txBody>
      </p:sp>
      <p:sp>
        <p:nvSpPr>
          <p:cNvPr id="118" name="Wahrung rechtliches Gehör (Art. 53 ZPO):…"/>
          <p:cNvSpPr txBox="1">
            <a:spLocks noGrp="1"/>
          </p:cNvSpPr>
          <p:nvPr>
            <p:ph type="body" idx="1"/>
          </p:nvPr>
        </p:nvSpPr>
        <p:spPr>
          <a:prstGeom prst="rect">
            <a:avLst/>
          </a:prstGeom>
        </p:spPr>
        <p:txBody>
          <a:bodyPr>
            <a:normAutofit/>
          </a:bodyPr>
          <a:lstStyle/>
          <a:p>
            <a:r>
              <a:rPr lang="de-CH" sz="2400" dirty="0"/>
              <a:t>Kindsverhältnis zwischen Kind und Vater begründet durch Ehe</a:t>
            </a:r>
          </a:p>
          <a:p>
            <a:r>
              <a:rPr lang="de-CH" sz="2400" dirty="0"/>
              <a:t>gemeinsame elterliche Sorge per Gesetz ab Geburt</a:t>
            </a:r>
          </a:p>
          <a:p>
            <a:r>
              <a:rPr lang="de-CH" sz="2400" dirty="0"/>
              <a:t>bei gemeinsamen Familiennamen trägt Kind diesen Namen</a:t>
            </a:r>
          </a:p>
          <a:p>
            <a:r>
              <a:rPr lang="de-CH" sz="2400" dirty="0"/>
              <a:t>bei unterschiedlichen Namen wählen Eltern Name des Kindes</a:t>
            </a:r>
          </a:p>
          <a:p>
            <a:r>
              <a:rPr lang="de-CH" sz="2400" dirty="0"/>
              <a:t>Kinder- und Ausbildungszulagen- Differenzzulagen nicht vergessen!</a:t>
            </a:r>
          </a:p>
          <a:p>
            <a:r>
              <a:rPr lang="de-CH" sz="2400" dirty="0"/>
              <a:t>Eltern sind unterhaltspflichtig</a:t>
            </a:r>
          </a:p>
          <a:p>
            <a:r>
              <a:rPr lang="de-CH" sz="2400" dirty="0"/>
              <a:t>Erziehungsgutschriften AHV bis Kinder 16 J alt</a:t>
            </a:r>
          </a:p>
          <a:p>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3365A-353D-5358-5215-C1FCAFDE6F42}"/>
            </a:ext>
          </a:extLst>
        </p:cNvPr>
        <p:cNvGrpSpPr/>
        <p:nvPr/>
      </p:nvGrpSpPr>
      <p:grpSpPr>
        <a:xfrm>
          <a:off x="0" y="0"/>
          <a:ext cx="0" cy="0"/>
          <a:chOff x="0" y="0"/>
          <a:chExt cx="0" cy="0"/>
        </a:xfrm>
      </p:grpSpPr>
      <p:sp>
        <p:nvSpPr>
          <p:cNvPr id="117" name="Verfahrensgrundsätze">
            <a:extLst>
              <a:ext uri="{FF2B5EF4-FFF2-40B4-BE49-F238E27FC236}">
                <a16:creationId xmlns:a16="http://schemas.microsoft.com/office/drawing/2014/main" id="{7119433A-5CFF-FDDD-CF3A-BFFCB6E83D08}"/>
              </a:ext>
            </a:extLst>
          </p:cNvPr>
          <p:cNvSpPr txBox="1">
            <a:spLocks noGrp="1"/>
          </p:cNvSpPr>
          <p:nvPr>
            <p:ph type="title"/>
          </p:nvPr>
        </p:nvSpPr>
        <p:spPr>
          <a:prstGeom prst="rect">
            <a:avLst/>
          </a:prstGeom>
        </p:spPr>
        <p:txBody>
          <a:bodyPr>
            <a:normAutofit/>
          </a:bodyPr>
          <a:lstStyle/>
          <a:p>
            <a:r>
              <a:rPr lang="de-CH" dirty="0"/>
              <a:t>Kinder: Konkubinat</a:t>
            </a:r>
            <a:endParaRPr dirty="0"/>
          </a:p>
        </p:txBody>
      </p:sp>
      <p:sp>
        <p:nvSpPr>
          <p:cNvPr id="118" name="Wahrung rechtliches Gehör (Art. 53 ZPO):…">
            <a:extLst>
              <a:ext uri="{FF2B5EF4-FFF2-40B4-BE49-F238E27FC236}">
                <a16:creationId xmlns:a16="http://schemas.microsoft.com/office/drawing/2014/main" id="{0F8F70DD-C8AA-3DAD-1682-5E60FBF72D76}"/>
              </a:ext>
            </a:extLst>
          </p:cNvPr>
          <p:cNvSpPr txBox="1">
            <a:spLocks noGrp="1"/>
          </p:cNvSpPr>
          <p:nvPr>
            <p:ph type="body" idx="1"/>
          </p:nvPr>
        </p:nvSpPr>
        <p:spPr>
          <a:prstGeom prst="rect">
            <a:avLst/>
          </a:prstGeom>
        </p:spPr>
        <p:txBody>
          <a:bodyPr>
            <a:normAutofit/>
          </a:bodyPr>
          <a:lstStyle/>
          <a:p>
            <a:r>
              <a:rPr lang="de-CH" sz="2400" dirty="0"/>
              <a:t>Kindsverhältnis zwischen Kind und Vater entsteht erst durch Vaterschaftsanerkennung oder Vaterschaftsklage</a:t>
            </a:r>
          </a:p>
          <a:p>
            <a:r>
              <a:rPr lang="de-CH" sz="2400" dirty="0"/>
              <a:t>gemeinsame elterliche Sorge per gemeinsamer Erklärung der Eltern beim Zivilstandsamt</a:t>
            </a:r>
          </a:p>
          <a:p>
            <a:r>
              <a:rPr lang="de-CH" sz="2400" dirty="0"/>
              <a:t>Eltern bestimmen, welcher </a:t>
            </a:r>
            <a:r>
              <a:rPr lang="de-CH" sz="2400" dirty="0" err="1"/>
              <a:t>Ledignamen</a:t>
            </a:r>
            <a:r>
              <a:rPr lang="de-CH" sz="2400" dirty="0"/>
              <a:t> Kind trägt </a:t>
            </a:r>
          </a:p>
          <a:p>
            <a:r>
              <a:rPr lang="de-CH" sz="2400" dirty="0"/>
              <a:t>bei </a:t>
            </a:r>
            <a:r>
              <a:rPr lang="de-CH" sz="2400" dirty="0" err="1"/>
              <a:t>unterschiedl</a:t>
            </a:r>
            <a:r>
              <a:rPr lang="de-CH" sz="2400" dirty="0"/>
              <a:t>. Namen wählen Eltern Name des Kindes</a:t>
            </a:r>
          </a:p>
          <a:p>
            <a:r>
              <a:rPr lang="de-CH" sz="2400" dirty="0"/>
              <a:t>Kinder- und Ausbildungszulagen – Differenzzulage</a:t>
            </a:r>
          </a:p>
          <a:p>
            <a:r>
              <a:rPr lang="de-CH" sz="2400" dirty="0"/>
              <a:t>Erziehungsgutschriften AHV bis Kinder 16 J</a:t>
            </a:r>
          </a:p>
          <a:p>
            <a:endParaRPr dirty="0"/>
          </a:p>
        </p:txBody>
      </p:sp>
    </p:spTree>
    <p:extLst>
      <p:ext uri="{BB962C8B-B14F-4D97-AF65-F5344CB8AC3E}">
        <p14:creationId xmlns:p14="http://schemas.microsoft.com/office/powerpoint/2010/main" val="833680041"/>
      </p:ext>
    </p:extLst>
  </p:cSld>
  <p:clrMapOvr>
    <a:masterClrMapping/>
  </p:clrMapOvr>
  <p:transition spd="med"/>
</p:sld>
</file>

<file path=ppt/theme/theme1.xml><?xml version="1.0" encoding="utf-8"?>
<a:theme xmlns:a="http://schemas.openxmlformats.org/drawingml/2006/main" name="Office">
  <a:themeElements>
    <a:clrScheme name="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720</Words>
  <Application>Microsoft Office PowerPoint</Application>
  <PresentationFormat>Breitbild</PresentationFormat>
  <Paragraphs>119</Paragraphs>
  <Slides>15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15</vt:i4>
      </vt:variant>
    </vt:vector>
  </HeadingPairs>
  <TitlesOfParts>
    <vt:vector size="18" baseType="lpstr">
      <vt:lpstr>Arial</vt:lpstr>
      <vt:lpstr>Calibri</vt:lpstr>
      <vt:lpstr>Office</vt:lpstr>
      <vt:lpstr>Equal Care Day 2025 Aufteilung von Familie und Beruf Was ist zu beachten?</vt:lpstr>
      <vt:lpstr>Etwas Statistik…..</vt:lpstr>
      <vt:lpstr>Ehe oder Konkubinat?</vt:lpstr>
      <vt:lpstr>Sofia und Lucien vs. Nathalie und Roberto</vt:lpstr>
      <vt:lpstr>Warum haben wir geheiratet?</vt:lpstr>
      <vt:lpstr>Warum wollen wir unverheiratet bleiben?</vt:lpstr>
      <vt:lpstr>Risiken Teilzeitarbeit ?</vt:lpstr>
      <vt:lpstr>Kinder: Ehe</vt:lpstr>
      <vt:lpstr>Kinder: Konkubinat</vt:lpstr>
      <vt:lpstr>Sozialversicherungsrechtl. Absicherung: Ehe</vt:lpstr>
      <vt:lpstr>Sozialversicherungsrechtl. Absicherung: Konkubinat</vt:lpstr>
      <vt:lpstr>Auseinandergehen: Ehe</vt:lpstr>
      <vt:lpstr>Auseinandergehen: Konkubinat</vt:lpstr>
      <vt:lpstr>Konklusion - Empfehlung</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 Care Day 2025 Aufteilung von Familie und Beruf Was ist zu beachten?</dc:title>
  <dc:creator>Kathrin Bichsel</dc:creator>
  <cp:lastModifiedBy>Ladina Huber</cp:lastModifiedBy>
  <cp:revision>38</cp:revision>
  <cp:lastPrinted>2025-02-24T09:30:14Z</cp:lastPrinted>
  <dcterms:modified xsi:type="dcterms:W3CDTF">2025-02-25T09:13:44Z</dcterms:modified>
</cp:coreProperties>
</file>