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550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FF94F-6A43-4148-B541-FC75FD90E658}" type="datetimeFigureOut">
              <a:rPr lang="de-CH" smtClean="0"/>
              <a:t>10.12.2025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E4610-8A9A-4C40-A27A-A0B047E82D1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9455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D4530-D8A2-4F25-A404-15D85B55724A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86856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9F7E-11A1-4D88-9036-5914B33A228C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1812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99B64-233E-42FE-A31D-903F165359E8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638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1F045-BC7F-4DCA-A66E-A5D19B69F41D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71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3D24-D43B-4465-A977-2D7778E8B21F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84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13DC9-810A-4283-97F1-DBA5CCA74BA4}" type="datetime1">
              <a:rPr lang="de-CH" smtClean="0"/>
              <a:t>10.12.2025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413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FCD3-AB2F-4F9E-A927-B27301CBA6C4}" type="datetime1">
              <a:rPr lang="de-CH" smtClean="0"/>
              <a:t>10.12.2025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7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398A2-1C25-477A-8306-2F6F4AFB07B3}" type="datetime1">
              <a:rPr lang="de-CH" smtClean="0"/>
              <a:t>10.12.2025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034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630A7-9DF0-4A95-B706-E12FD04BA67B}" type="datetime1">
              <a:rPr lang="de-CH" smtClean="0"/>
              <a:t>10.12.2025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379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316D-B053-4B1E-BBAA-9910B2ABF963}" type="datetime1">
              <a:rPr lang="de-CH" smtClean="0"/>
              <a:t>10.12.2025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5259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36A48-7F32-46AD-B578-84EF6BE5206E}" type="datetime1">
              <a:rPr lang="de-CH" smtClean="0"/>
              <a:t>10.12.2025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034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5A182-87B0-4A6A-B3FC-FC469666FC54}" type="datetime1">
              <a:rPr lang="de-CH" smtClean="0"/>
              <a:t>10.12.2025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2AFE7-B637-4102-AE6F-C9FF121383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944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46635" y="156739"/>
            <a:ext cx="11283577" cy="5251968"/>
          </a:xfrm>
        </p:spPr>
        <p:txBody>
          <a:bodyPr>
            <a:normAutofit/>
          </a:bodyPr>
          <a:lstStyle/>
          <a:p>
            <a:endParaRPr lang="de-CH" sz="400" dirty="0"/>
          </a:p>
          <a:p>
            <a:r>
              <a:rPr lang="de-CH" dirty="0"/>
              <a:t>Organigramm VZK ab 01.01.2026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6" name="Rechteck 5"/>
          <p:cNvSpPr/>
          <p:nvPr/>
        </p:nvSpPr>
        <p:spPr>
          <a:xfrm>
            <a:off x="4098711" y="997150"/>
            <a:ext cx="1620000" cy="50202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6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600" b="1" dirty="0">
                <a:latin typeface="Arial" panose="020B0604020202020204" pitchFamily="34" charset="0"/>
                <a:cs typeface="Arial" panose="020B0604020202020204" pitchFamily="34" charset="0"/>
              </a:rPr>
              <a:t>Co-Leiter/in I</a:t>
            </a:r>
          </a:p>
        </p:txBody>
      </p:sp>
      <p:sp>
        <p:nvSpPr>
          <p:cNvPr id="8" name="Rechteck 7"/>
          <p:cNvSpPr/>
          <p:nvPr/>
        </p:nvSpPr>
        <p:spPr>
          <a:xfrm>
            <a:off x="1172424" y="1946532"/>
            <a:ext cx="1620000" cy="50202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320"/>
              </a:lnSpc>
            </a:pPr>
            <a:r>
              <a:rPr lang="de-CH" sz="11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Fallführung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7127956" y="1952747"/>
            <a:ext cx="1620000" cy="49760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Arbeitsagogik</a:t>
            </a:r>
          </a:p>
        </p:txBody>
      </p:sp>
      <p:sp>
        <p:nvSpPr>
          <p:cNvPr id="10" name="Rechteck 9"/>
          <p:cNvSpPr/>
          <p:nvPr/>
        </p:nvSpPr>
        <p:spPr>
          <a:xfrm>
            <a:off x="5145063" y="1940919"/>
            <a:ext cx="1686305" cy="50202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Betreuung &amp; Sicherheit</a:t>
            </a:r>
          </a:p>
        </p:txBody>
      </p:sp>
      <p:sp>
        <p:nvSpPr>
          <p:cNvPr id="11" name="Rechteck 10"/>
          <p:cNvSpPr/>
          <p:nvPr/>
        </p:nvSpPr>
        <p:spPr>
          <a:xfrm>
            <a:off x="3209475" y="1950281"/>
            <a:ext cx="1642670" cy="50472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Therapie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</a:p>
        </p:txBody>
      </p:sp>
      <p:cxnSp>
        <p:nvCxnSpPr>
          <p:cNvPr id="13" name="Gerader Verbinder 12"/>
          <p:cNvCxnSpPr/>
          <p:nvPr/>
        </p:nvCxnSpPr>
        <p:spPr>
          <a:xfrm flipV="1">
            <a:off x="1984917" y="1737241"/>
            <a:ext cx="7884384" cy="23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/>
        </p:nvCxnSpPr>
        <p:spPr>
          <a:xfrm>
            <a:off x="1979596" y="1733378"/>
            <a:ext cx="808" cy="20882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/>
          <p:cNvCxnSpPr>
            <a:endCxn id="9" idx="0"/>
          </p:cNvCxnSpPr>
          <p:nvPr/>
        </p:nvCxnSpPr>
        <p:spPr>
          <a:xfrm>
            <a:off x="7937956" y="1733378"/>
            <a:ext cx="0" cy="219369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/>
          <p:cNvSpPr/>
          <p:nvPr/>
        </p:nvSpPr>
        <p:spPr>
          <a:xfrm>
            <a:off x="7120162" y="2604014"/>
            <a:ext cx="160263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Fachbetrieb</a:t>
            </a:r>
            <a:b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Gärtnerei</a:t>
            </a:r>
          </a:p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7129557" y="3671435"/>
            <a:ext cx="160263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Fachbetrieb</a:t>
            </a:r>
            <a:b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Hausdienst</a:t>
            </a:r>
          </a:p>
        </p:txBody>
      </p:sp>
      <p:sp>
        <p:nvSpPr>
          <p:cNvPr id="38" name="Rechteck 37"/>
          <p:cNvSpPr/>
          <p:nvPr/>
        </p:nvSpPr>
        <p:spPr>
          <a:xfrm>
            <a:off x="7127956" y="3139699"/>
            <a:ext cx="160506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Fachbetrieb</a:t>
            </a:r>
            <a:b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Küche</a:t>
            </a:r>
          </a:p>
        </p:txBody>
      </p:sp>
      <p:sp>
        <p:nvSpPr>
          <p:cNvPr id="114" name="Rechteck 113"/>
          <p:cNvSpPr/>
          <p:nvPr/>
        </p:nvSpPr>
        <p:spPr>
          <a:xfrm>
            <a:off x="1165633" y="2605432"/>
            <a:ext cx="1627926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Fallführung</a:t>
            </a:r>
            <a:b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Massnahmenvollzug (GD)</a:t>
            </a:r>
          </a:p>
        </p:txBody>
      </p:sp>
      <p:sp>
        <p:nvSpPr>
          <p:cNvPr id="142" name="Textfeld 141"/>
          <p:cNvSpPr txBox="1"/>
          <p:nvPr/>
        </p:nvSpPr>
        <p:spPr>
          <a:xfrm>
            <a:off x="3977090" y="671051"/>
            <a:ext cx="10671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8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Geschäftsleitung</a:t>
            </a:r>
          </a:p>
        </p:txBody>
      </p:sp>
      <p:sp>
        <p:nvSpPr>
          <p:cNvPr id="174" name="Rechteck 173"/>
          <p:cNvSpPr/>
          <p:nvPr/>
        </p:nvSpPr>
        <p:spPr>
          <a:xfrm>
            <a:off x="3211418" y="2629561"/>
            <a:ext cx="1638783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900" dirty="0">
                <a:latin typeface="Arial" panose="020B0604020202020204" pitchFamily="34" charset="0"/>
                <a:cs typeface="Arial" panose="020B0604020202020204" pitchFamily="34" charset="0"/>
              </a:rPr>
              <a:t>Psychiatrie (Mandat)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Rechteck 174"/>
          <p:cNvSpPr/>
          <p:nvPr/>
        </p:nvSpPr>
        <p:spPr>
          <a:xfrm>
            <a:off x="5147178" y="2620898"/>
            <a:ext cx="1686675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Fachfrauen/Fachmänner für Justizvollzug</a:t>
            </a:r>
          </a:p>
        </p:txBody>
      </p:sp>
      <p:sp>
        <p:nvSpPr>
          <p:cNvPr id="235" name="Rechteck 234"/>
          <p:cNvSpPr/>
          <p:nvPr/>
        </p:nvSpPr>
        <p:spPr>
          <a:xfrm>
            <a:off x="1172424" y="3139699"/>
            <a:ext cx="1618202" cy="3530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Fallführung</a:t>
            </a:r>
            <a:b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Strafvollzug (SD)</a:t>
            </a:r>
          </a:p>
        </p:txBody>
      </p:sp>
      <p:cxnSp>
        <p:nvCxnSpPr>
          <p:cNvPr id="258" name="Gerader Verbinder 257"/>
          <p:cNvCxnSpPr/>
          <p:nvPr/>
        </p:nvCxnSpPr>
        <p:spPr>
          <a:xfrm>
            <a:off x="1013497" y="2190068"/>
            <a:ext cx="8606" cy="1660541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hteck 45"/>
          <p:cNvSpPr/>
          <p:nvPr/>
        </p:nvSpPr>
        <p:spPr>
          <a:xfrm>
            <a:off x="3216579" y="3139699"/>
            <a:ext cx="163535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Psychologie (Mandat)</a:t>
            </a:r>
          </a:p>
        </p:txBody>
      </p:sp>
      <p:cxnSp>
        <p:nvCxnSpPr>
          <p:cNvPr id="60" name="Gerader Verbinder 59"/>
          <p:cNvCxnSpPr/>
          <p:nvPr/>
        </p:nvCxnSpPr>
        <p:spPr>
          <a:xfrm>
            <a:off x="3069254" y="2197815"/>
            <a:ext cx="2505" cy="160216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r Verbinder 84"/>
          <p:cNvCxnSpPr/>
          <p:nvPr/>
        </p:nvCxnSpPr>
        <p:spPr>
          <a:xfrm>
            <a:off x="8747839" y="2205607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hteck 42"/>
          <p:cNvSpPr/>
          <p:nvPr/>
        </p:nvSpPr>
        <p:spPr>
          <a:xfrm>
            <a:off x="5151143" y="3137181"/>
            <a:ext cx="1688098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Technischer Dienst</a:t>
            </a:r>
          </a:p>
        </p:txBody>
      </p:sp>
      <p:sp>
        <p:nvSpPr>
          <p:cNvPr id="47" name="Rechteck 46"/>
          <p:cNvSpPr/>
          <p:nvPr/>
        </p:nvSpPr>
        <p:spPr>
          <a:xfrm>
            <a:off x="6244461" y="1000591"/>
            <a:ext cx="1620000" cy="502023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6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600" b="1" dirty="0">
                <a:latin typeface="Arial" panose="020B0604020202020204" pitchFamily="34" charset="0"/>
                <a:cs typeface="Arial" panose="020B0604020202020204" pitchFamily="34" charset="0"/>
              </a:rPr>
              <a:t>Co-Leiter/in II</a:t>
            </a:r>
          </a:p>
        </p:txBody>
      </p:sp>
      <p:cxnSp>
        <p:nvCxnSpPr>
          <p:cNvPr id="51" name="Gerader Verbinder 50"/>
          <p:cNvCxnSpPr>
            <a:stCxn id="6" idx="3"/>
            <a:endCxn id="47" idx="1"/>
          </p:cNvCxnSpPr>
          <p:nvPr/>
        </p:nvCxnSpPr>
        <p:spPr>
          <a:xfrm>
            <a:off x="5718711" y="1248162"/>
            <a:ext cx="525750" cy="344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hteck 57"/>
          <p:cNvSpPr/>
          <p:nvPr/>
        </p:nvSpPr>
        <p:spPr>
          <a:xfrm>
            <a:off x="9059301" y="1944737"/>
            <a:ext cx="1620000" cy="50561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12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de-CH" sz="1100" b="1" dirty="0">
                <a:latin typeface="Arial" panose="020B0604020202020204" pitchFamily="34" charset="0"/>
                <a:cs typeface="Arial" panose="020B0604020202020204" pitchFamily="34" charset="0"/>
              </a:rPr>
              <a:t>Bes. Vollzugsformen</a:t>
            </a:r>
          </a:p>
        </p:txBody>
      </p:sp>
      <p:cxnSp>
        <p:nvCxnSpPr>
          <p:cNvPr id="59" name="Gerader Verbinder 58"/>
          <p:cNvCxnSpPr/>
          <p:nvPr/>
        </p:nvCxnSpPr>
        <p:spPr>
          <a:xfrm>
            <a:off x="9869301" y="1737241"/>
            <a:ext cx="3169" cy="207497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r Verbinder 63"/>
          <p:cNvCxnSpPr/>
          <p:nvPr/>
        </p:nvCxnSpPr>
        <p:spPr>
          <a:xfrm flipV="1">
            <a:off x="3059255" y="2192785"/>
            <a:ext cx="146672" cy="89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Gerader Verbinder 78"/>
          <p:cNvCxnSpPr>
            <a:cxnSpLocks/>
          </p:cNvCxnSpPr>
          <p:nvPr/>
        </p:nvCxnSpPr>
        <p:spPr>
          <a:xfrm>
            <a:off x="8888750" y="2205607"/>
            <a:ext cx="0" cy="2731321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Gerader Verbinder 121"/>
          <p:cNvCxnSpPr>
            <a:stCxn id="10" idx="2"/>
            <a:endCxn id="175" idx="0"/>
          </p:cNvCxnSpPr>
          <p:nvPr/>
        </p:nvCxnSpPr>
        <p:spPr>
          <a:xfrm>
            <a:off x="5988216" y="2442942"/>
            <a:ext cx="2300" cy="17795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r Verbinder 51"/>
          <p:cNvCxnSpPr/>
          <p:nvPr/>
        </p:nvCxnSpPr>
        <p:spPr>
          <a:xfrm>
            <a:off x="5988215" y="1248161"/>
            <a:ext cx="2652" cy="69163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r Verbinder 61"/>
          <p:cNvCxnSpPr/>
          <p:nvPr/>
        </p:nvCxnSpPr>
        <p:spPr>
          <a:xfrm>
            <a:off x="4098711" y="1748824"/>
            <a:ext cx="2182" cy="18888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hteck 67"/>
          <p:cNvSpPr/>
          <p:nvPr/>
        </p:nvSpPr>
        <p:spPr>
          <a:xfrm>
            <a:off x="1166309" y="3666668"/>
            <a:ext cx="1618202" cy="35306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>
                <a:latin typeface="Arial" panose="020B0604020202020204" pitchFamily="34" charset="0"/>
                <a:cs typeface="Arial" panose="020B0604020202020204" pitchFamily="34" charset="0"/>
              </a:rPr>
              <a:t>Soz. i. A. 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hteck 73"/>
          <p:cNvSpPr/>
          <p:nvPr/>
        </p:nvSpPr>
        <p:spPr>
          <a:xfrm>
            <a:off x="3216579" y="3652929"/>
            <a:ext cx="163535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</a:p>
        </p:txBody>
      </p:sp>
      <p:cxnSp>
        <p:nvCxnSpPr>
          <p:cNvPr id="75" name="Gerader Verbinder 74"/>
          <p:cNvCxnSpPr/>
          <p:nvPr/>
        </p:nvCxnSpPr>
        <p:spPr>
          <a:xfrm>
            <a:off x="3069254" y="3799975"/>
            <a:ext cx="14022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/>
          <p:cNvSpPr/>
          <p:nvPr/>
        </p:nvSpPr>
        <p:spPr>
          <a:xfrm>
            <a:off x="5144166" y="3656843"/>
            <a:ext cx="1688098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Praxiscoach SKJV</a:t>
            </a:r>
          </a:p>
        </p:txBody>
      </p:sp>
      <p:sp>
        <p:nvSpPr>
          <p:cNvPr id="81" name="Rechteck 80"/>
          <p:cNvSpPr/>
          <p:nvPr/>
        </p:nvSpPr>
        <p:spPr>
          <a:xfrm>
            <a:off x="7120161" y="4207802"/>
            <a:ext cx="160263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Zivildienstleistende</a:t>
            </a:r>
          </a:p>
        </p:txBody>
      </p:sp>
      <p:sp>
        <p:nvSpPr>
          <p:cNvPr id="82" name="Rechteck 81"/>
          <p:cNvSpPr/>
          <p:nvPr/>
        </p:nvSpPr>
        <p:spPr>
          <a:xfrm>
            <a:off x="7127956" y="4743156"/>
            <a:ext cx="160263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ts val="1200"/>
              </a:lnSpc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Trainingsarbeitsplätze</a:t>
            </a:r>
          </a:p>
        </p:txBody>
      </p:sp>
      <p:cxnSp>
        <p:nvCxnSpPr>
          <p:cNvPr id="83" name="Gerader Verbinder 82"/>
          <p:cNvCxnSpPr>
            <a:cxnSpLocks/>
          </p:cNvCxnSpPr>
          <p:nvPr/>
        </p:nvCxnSpPr>
        <p:spPr>
          <a:xfrm>
            <a:off x="4989729" y="2220218"/>
            <a:ext cx="14916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r Verbinder 83"/>
          <p:cNvCxnSpPr/>
          <p:nvPr/>
        </p:nvCxnSpPr>
        <p:spPr>
          <a:xfrm>
            <a:off x="4990551" y="2207877"/>
            <a:ext cx="2505" cy="160216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r Verbinder 85"/>
          <p:cNvCxnSpPr/>
          <p:nvPr/>
        </p:nvCxnSpPr>
        <p:spPr>
          <a:xfrm>
            <a:off x="4998326" y="2794559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r Verbinder 86"/>
          <p:cNvCxnSpPr>
            <a:endCxn id="43" idx="1"/>
          </p:cNvCxnSpPr>
          <p:nvPr/>
        </p:nvCxnSpPr>
        <p:spPr>
          <a:xfrm>
            <a:off x="4989729" y="3316663"/>
            <a:ext cx="161414" cy="51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Gerader Verbinder 91"/>
          <p:cNvCxnSpPr/>
          <p:nvPr/>
        </p:nvCxnSpPr>
        <p:spPr>
          <a:xfrm>
            <a:off x="5000342" y="3801109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/>
          <p:cNvCxnSpPr>
            <a:stCxn id="27" idx="3"/>
          </p:cNvCxnSpPr>
          <p:nvPr/>
        </p:nvCxnSpPr>
        <p:spPr>
          <a:xfrm>
            <a:off x="8722799" y="2784014"/>
            <a:ext cx="167540" cy="189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Gerader Verbinder 93"/>
          <p:cNvCxnSpPr>
            <a:stCxn id="38" idx="3"/>
          </p:cNvCxnSpPr>
          <p:nvPr/>
        </p:nvCxnSpPr>
        <p:spPr>
          <a:xfrm>
            <a:off x="8733020" y="3319699"/>
            <a:ext cx="16270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r Verbinder 94"/>
          <p:cNvCxnSpPr>
            <a:cxnSpLocks/>
          </p:cNvCxnSpPr>
          <p:nvPr/>
        </p:nvCxnSpPr>
        <p:spPr>
          <a:xfrm>
            <a:off x="8722798" y="4384272"/>
            <a:ext cx="16754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Gerader Verbinder 95"/>
          <p:cNvCxnSpPr>
            <a:cxnSpLocks/>
          </p:cNvCxnSpPr>
          <p:nvPr/>
        </p:nvCxnSpPr>
        <p:spPr>
          <a:xfrm>
            <a:off x="8735448" y="3855206"/>
            <a:ext cx="154891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r Verbinder 96"/>
          <p:cNvCxnSpPr/>
          <p:nvPr/>
        </p:nvCxnSpPr>
        <p:spPr>
          <a:xfrm>
            <a:off x="8727368" y="4936928"/>
            <a:ext cx="15652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hteck 97"/>
          <p:cNvSpPr/>
          <p:nvPr/>
        </p:nvSpPr>
        <p:spPr>
          <a:xfrm>
            <a:off x="9059301" y="2605909"/>
            <a:ext cx="1620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Electronic Monitoring</a:t>
            </a:r>
          </a:p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Rechteck 98"/>
          <p:cNvSpPr/>
          <p:nvPr/>
        </p:nvSpPr>
        <p:spPr>
          <a:xfrm>
            <a:off x="9067982" y="3145279"/>
            <a:ext cx="160599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Gemeinnützige Arbeit</a:t>
            </a:r>
          </a:p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Rechteck 99"/>
          <p:cNvSpPr/>
          <p:nvPr/>
        </p:nvSpPr>
        <p:spPr>
          <a:xfrm>
            <a:off x="9067981" y="3670609"/>
            <a:ext cx="1605995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Fachstelle bes. Vollzugsformen</a:t>
            </a:r>
          </a:p>
          <a:p>
            <a:pPr algn="ctr"/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1" name="Gerader Verbinder 100"/>
          <p:cNvCxnSpPr/>
          <p:nvPr/>
        </p:nvCxnSpPr>
        <p:spPr>
          <a:xfrm>
            <a:off x="1020676" y="2197544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/>
          <p:cNvCxnSpPr/>
          <p:nvPr/>
        </p:nvCxnSpPr>
        <p:spPr>
          <a:xfrm>
            <a:off x="1015132" y="2795008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/>
          <p:cNvCxnSpPr/>
          <p:nvPr/>
        </p:nvCxnSpPr>
        <p:spPr>
          <a:xfrm>
            <a:off x="1029835" y="3335063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r Verbinder 103"/>
          <p:cNvCxnSpPr/>
          <p:nvPr/>
        </p:nvCxnSpPr>
        <p:spPr>
          <a:xfrm>
            <a:off x="1028549" y="3843198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r Verbinder 107"/>
          <p:cNvCxnSpPr/>
          <p:nvPr/>
        </p:nvCxnSpPr>
        <p:spPr>
          <a:xfrm>
            <a:off x="3074746" y="2786783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r Verbinder 108"/>
          <p:cNvCxnSpPr/>
          <p:nvPr/>
        </p:nvCxnSpPr>
        <p:spPr>
          <a:xfrm>
            <a:off x="3077817" y="3341751"/>
            <a:ext cx="140570" cy="89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/>
          <p:cNvCxnSpPr/>
          <p:nvPr/>
        </p:nvCxnSpPr>
        <p:spPr>
          <a:xfrm>
            <a:off x="10842057" y="2205607"/>
            <a:ext cx="6937" cy="1645002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/>
          <p:cNvCxnSpPr/>
          <p:nvPr/>
        </p:nvCxnSpPr>
        <p:spPr>
          <a:xfrm>
            <a:off x="10675049" y="2197543"/>
            <a:ext cx="175018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/>
          <p:cNvCxnSpPr/>
          <p:nvPr/>
        </p:nvCxnSpPr>
        <p:spPr>
          <a:xfrm>
            <a:off x="10676124" y="2785016"/>
            <a:ext cx="172869" cy="6635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/>
          <p:cNvCxnSpPr/>
          <p:nvPr/>
        </p:nvCxnSpPr>
        <p:spPr>
          <a:xfrm>
            <a:off x="10677489" y="3324245"/>
            <a:ext cx="166179" cy="103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r Verbinder 114"/>
          <p:cNvCxnSpPr/>
          <p:nvPr/>
        </p:nvCxnSpPr>
        <p:spPr>
          <a:xfrm>
            <a:off x="10666181" y="3846578"/>
            <a:ext cx="177487" cy="403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3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Breitbild</PresentationFormat>
  <Paragraphs>56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Kanton Basel-Stadt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Beyeler, Daniel</dc:creator>
  <cp:lastModifiedBy>Beyeler, Daniel</cp:lastModifiedBy>
  <cp:revision>108</cp:revision>
  <dcterms:created xsi:type="dcterms:W3CDTF">2023-05-23T11:42:54Z</dcterms:created>
  <dcterms:modified xsi:type="dcterms:W3CDTF">2025-12-10T08:37:48Z</dcterms:modified>
</cp:coreProperties>
</file>