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38" r:id="rId2"/>
  </p:sldMasterIdLst>
  <p:notesMasterIdLst>
    <p:notesMasterId r:id="rId29"/>
  </p:notesMasterIdLst>
  <p:handoutMasterIdLst>
    <p:handoutMasterId r:id="rId30"/>
  </p:handoutMasterIdLst>
  <p:sldIdLst>
    <p:sldId id="485" r:id="rId3"/>
    <p:sldId id="833" r:id="rId4"/>
    <p:sldId id="826" r:id="rId5"/>
    <p:sldId id="813" r:id="rId6"/>
    <p:sldId id="771" r:id="rId7"/>
    <p:sldId id="820" r:id="rId8"/>
    <p:sldId id="821" r:id="rId9"/>
    <p:sldId id="815" r:id="rId10"/>
    <p:sldId id="827" r:id="rId11"/>
    <p:sldId id="828" r:id="rId12"/>
    <p:sldId id="829" r:id="rId13"/>
    <p:sldId id="830" r:id="rId14"/>
    <p:sldId id="831" r:id="rId15"/>
    <p:sldId id="816" r:id="rId16"/>
    <p:sldId id="802" r:id="rId17"/>
    <p:sldId id="803" r:id="rId18"/>
    <p:sldId id="811" r:id="rId19"/>
    <p:sldId id="832" r:id="rId20"/>
    <p:sldId id="817" r:id="rId21"/>
    <p:sldId id="818" r:id="rId22"/>
    <p:sldId id="822" r:id="rId23"/>
    <p:sldId id="823" r:id="rId24"/>
    <p:sldId id="810" r:id="rId25"/>
    <p:sldId id="824" r:id="rId26"/>
    <p:sldId id="825" r:id="rId27"/>
    <p:sldId id="507" r:id="rId28"/>
  </p:sldIdLst>
  <p:sldSz cx="9144000" cy="5143500" type="screen16x9"/>
  <p:notesSz cx="6669088" cy="9926638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62">
          <p15:clr>
            <a:srgbClr val="A4A3A4"/>
          </p15:clr>
        </p15:guide>
        <p15:guide id="2" pos="2880">
          <p15:clr>
            <a:srgbClr val="A4A3A4"/>
          </p15:clr>
        </p15:guide>
        <p15:guide id="3" pos="393">
          <p15:clr>
            <a:srgbClr val="A4A3A4"/>
          </p15:clr>
        </p15:guide>
        <p15:guide id="4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ei Hasler, Dorothee" initials="df" lastIdx="5" clrIdx="0"/>
  <p:cmAuthor id="1" name="Tschudin, Anne" initials="TA" lastIdx="1" clrIdx="1">
    <p:extLst>
      <p:ext uri="{19B8F6BF-5375-455C-9EA6-DF929625EA0E}">
        <p15:presenceInfo xmlns:p15="http://schemas.microsoft.com/office/powerpoint/2012/main" userId="Tschudin, An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6196" autoAdjust="0"/>
  </p:normalViewPr>
  <p:slideViewPr>
    <p:cSldViewPr>
      <p:cViewPr varScale="1">
        <p:scale>
          <a:sx n="154" d="100"/>
          <a:sy n="154" d="100"/>
        </p:scale>
        <p:origin x="360" y="114"/>
      </p:cViewPr>
      <p:guideLst>
        <p:guide orient="horz" pos="3162"/>
        <p:guide pos="2880"/>
        <p:guide pos="393"/>
        <p:guide pos="55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101" y="23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ghfus\Desktop\100108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ghfus\Desktop\100109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s.ch\dfs\bs\GD\MD\06%20Kinder-%20und%20Jugendgesundheit\06-05%20Schulgesundheit\06-05-03%20Fachthemen\Infektiologie\COVID-19\Statistik%20Covid%20F&#228;lle%20KID\Fallzahlen%20CT%20KID%20%20KW40-5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sadbe\AppData\Local\Microsoft\Windows\INetCache\Content.Outlook\C3430JKY\VS%20Zahlen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sadbe\AppData\Local\Microsoft\Windows\INetCache\Content.Outlook\C3430JKY\100153%20(2)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/>
              <a:t>Tägliche Covid-19-Fallzahlen</a:t>
            </a:r>
            <a:r>
              <a:rPr lang="de-CH" baseline="0"/>
              <a:t> Basel-Stadt 1.7.21-18.1.22</a:t>
            </a:r>
            <a:endParaRPr lang="de-CH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4.7328808855126636E-2"/>
          <c:y val="0.12173737101234235"/>
          <c:w val="0.9348754367252653"/>
          <c:h val="0.730122318880909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'[100108.xls]Sheet'!$B$1</c:f>
              <c:strCache>
                <c:ptCount val="1"/>
                <c:pt idx="0">
                  <c:v>Tägliche Fälle Basel-Stadt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'[100108.xls]Sheet'!$A$2:$A$203</c:f>
              <c:numCache>
                <c:formatCode>m/d/yyyy</c:formatCode>
                <c:ptCount val="202"/>
                <c:pt idx="0">
                  <c:v>44579</c:v>
                </c:pt>
                <c:pt idx="1">
                  <c:v>44578</c:v>
                </c:pt>
                <c:pt idx="2">
                  <c:v>44577</c:v>
                </c:pt>
                <c:pt idx="3">
                  <c:v>44576</c:v>
                </c:pt>
                <c:pt idx="4">
                  <c:v>44575</c:v>
                </c:pt>
                <c:pt idx="5">
                  <c:v>44574</c:v>
                </c:pt>
                <c:pt idx="6">
                  <c:v>44573</c:v>
                </c:pt>
                <c:pt idx="7">
                  <c:v>44572</c:v>
                </c:pt>
                <c:pt idx="8">
                  <c:v>44571</c:v>
                </c:pt>
                <c:pt idx="9">
                  <c:v>44570</c:v>
                </c:pt>
                <c:pt idx="10">
                  <c:v>44569</c:v>
                </c:pt>
                <c:pt idx="11">
                  <c:v>44568</c:v>
                </c:pt>
                <c:pt idx="12">
                  <c:v>44567</c:v>
                </c:pt>
                <c:pt idx="13">
                  <c:v>44566</c:v>
                </c:pt>
                <c:pt idx="14">
                  <c:v>44565</c:v>
                </c:pt>
                <c:pt idx="15">
                  <c:v>44564</c:v>
                </c:pt>
                <c:pt idx="16">
                  <c:v>44563</c:v>
                </c:pt>
                <c:pt idx="17">
                  <c:v>44562</c:v>
                </c:pt>
                <c:pt idx="18">
                  <c:v>44561</c:v>
                </c:pt>
                <c:pt idx="19">
                  <c:v>44560</c:v>
                </c:pt>
                <c:pt idx="20">
                  <c:v>44559</c:v>
                </c:pt>
                <c:pt idx="21">
                  <c:v>44558</c:v>
                </c:pt>
                <c:pt idx="22">
                  <c:v>44557</c:v>
                </c:pt>
                <c:pt idx="23">
                  <c:v>44556</c:v>
                </c:pt>
                <c:pt idx="24">
                  <c:v>44555</c:v>
                </c:pt>
                <c:pt idx="25">
                  <c:v>44554</c:v>
                </c:pt>
                <c:pt idx="26">
                  <c:v>44553</c:v>
                </c:pt>
                <c:pt idx="27">
                  <c:v>44552</c:v>
                </c:pt>
                <c:pt idx="28">
                  <c:v>44551</c:v>
                </c:pt>
                <c:pt idx="29">
                  <c:v>44550</c:v>
                </c:pt>
                <c:pt idx="30">
                  <c:v>44549</c:v>
                </c:pt>
                <c:pt idx="31">
                  <c:v>44548</c:v>
                </c:pt>
                <c:pt idx="32">
                  <c:v>44547</c:v>
                </c:pt>
                <c:pt idx="33">
                  <c:v>44546</c:v>
                </c:pt>
                <c:pt idx="34">
                  <c:v>44545</c:v>
                </c:pt>
                <c:pt idx="35">
                  <c:v>44544</c:v>
                </c:pt>
                <c:pt idx="36">
                  <c:v>44543</c:v>
                </c:pt>
                <c:pt idx="37">
                  <c:v>44542</c:v>
                </c:pt>
                <c:pt idx="38">
                  <c:v>44541</c:v>
                </c:pt>
                <c:pt idx="39">
                  <c:v>44540</c:v>
                </c:pt>
                <c:pt idx="40">
                  <c:v>44539</c:v>
                </c:pt>
                <c:pt idx="41">
                  <c:v>44538</c:v>
                </c:pt>
                <c:pt idx="42">
                  <c:v>44537</c:v>
                </c:pt>
                <c:pt idx="43">
                  <c:v>44536</c:v>
                </c:pt>
                <c:pt idx="44">
                  <c:v>44535</c:v>
                </c:pt>
                <c:pt idx="45">
                  <c:v>44534</c:v>
                </c:pt>
                <c:pt idx="46">
                  <c:v>44533</c:v>
                </c:pt>
                <c:pt idx="47">
                  <c:v>44532</c:v>
                </c:pt>
                <c:pt idx="48">
                  <c:v>44531</c:v>
                </c:pt>
                <c:pt idx="49">
                  <c:v>44530</c:v>
                </c:pt>
                <c:pt idx="50">
                  <c:v>44529</c:v>
                </c:pt>
                <c:pt idx="51">
                  <c:v>44528</c:v>
                </c:pt>
                <c:pt idx="52">
                  <c:v>44527</c:v>
                </c:pt>
                <c:pt idx="53">
                  <c:v>44526</c:v>
                </c:pt>
                <c:pt idx="54">
                  <c:v>44525</c:v>
                </c:pt>
                <c:pt idx="55">
                  <c:v>44524</c:v>
                </c:pt>
                <c:pt idx="56">
                  <c:v>44523</c:v>
                </c:pt>
                <c:pt idx="57">
                  <c:v>44522</c:v>
                </c:pt>
                <c:pt idx="58">
                  <c:v>44521</c:v>
                </c:pt>
                <c:pt idx="59">
                  <c:v>44520</c:v>
                </c:pt>
                <c:pt idx="60">
                  <c:v>44519</c:v>
                </c:pt>
                <c:pt idx="61">
                  <c:v>44518</c:v>
                </c:pt>
                <c:pt idx="62">
                  <c:v>44517</c:v>
                </c:pt>
                <c:pt idx="63">
                  <c:v>44516</c:v>
                </c:pt>
                <c:pt idx="64">
                  <c:v>44515</c:v>
                </c:pt>
                <c:pt idx="65">
                  <c:v>44514</c:v>
                </c:pt>
                <c:pt idx="66">
                  <c:v>44513</c:v>
                </c:pt>
                <c:pt idx="67">
                  <c:v>44512</c:v>
                </c:pt>
                <c:pt idx="68">
                  <c:v>44511</c:v>
                </c:pt>
                <c:pt idx="69">
                  <c:v>44510</c:v>
                </c:pt>
                <c:pt idx="70">
                  <c:v>44509</c:v>
                </c:pt>
                <c:pt idx="71">
                  <c:v>44508</c:v>
                </c:pt>
                <c:pt idx="72">
                  <c:v>44507</c:v>
                </c:pt>
                <c:pt idx="73">
                  <c:v>44506</c:v>
                </c:pt>
                <c:pt idx="74">
                  <c:v>44505</c:v>
                </c:pt>
                <c:pt idx="75">
                  <c:v>44504</c:v>
                </c:pt>
                <c:pt idx="76">
                  <c:v>44503</c:v>
                </c:pt>
                <c:pt idx="77">
                  <c:v>44502</c:v>
                </c:pt>
                <c:pt idx="78">
                  <c:v>44501</c:v>
                </c:pt>
                <c:pt idx="79">
                  <c:v>44500</c:v>
                </c:pt>
                <c:pt idx="80">
                  <c:v>44499</c:v>
                </c:pt>
                <c:pt idx="81">
                  <c:v>44498</c:v>
                </c:pt>
                <c:pt idx="82">
                  <c:v>44497</c:v>
                </c:pt>
                <c:pt idx="83">
                  <c:v>44496</c:v>
                </c:pt>
                <c:pt idx="84">
                  <c:v>44495</c:v>
                </c:pt>
                <c:pt idx="85">
                  <c:v>44494</c:v>
                </c:pt>
                <c:pt idx="86">
                  <c:v>44493</c:v>
                </c:pt>
                <c:pt idx="87">
                  <c:v>44492</c:v>
                </c:pt>
                <c:pt idx="88">
                  <c:v>44491</c:v>
                </c:pt>
                <c:pt idx="89">
                  <c:v>44490</c:v>
                </c:pt>
                <c:pt idx="90">
                  <c:v>44489</c:v>
                </c:pt>
                <c:pt idx="91">
                  <c:v>44488</c:v>
                </c:pt>
                <c:pt idx="92">
                  <c:v>44487</c:v>
                </c:pt>
                <c:pt idx="93">
                  <c:v>44486</c:v>
                </c:pt>
                <c:pt idx="94">
                  <c:v>44485</c:v>
                </c:pt>
                <c:pt idx="95">
                  <c:v>44484</c:v>
                </c:pt>
                <c:pt idx="96">
                  <c:v>44483</c:v>
                </c:pt>
                <c:pt idx="97">
                  <c:v>44482</c:v>
                </c:pt>
                <c:pt idx="98">
                  <c:v>44481</c:v>
                </c:pt>
                <c:pt idx="99">
                  <c:v>44480</c:v>
                </c:pt>
                <c:pt idx="100">
                  <c:v>44479</c:v>
                </c:pt>
                <c:pt idx="101">
                  <c:v>44478</c:v>
                </c:pt>
                <c:pt idx="102">
                  <c:v>44477</c:v>
                </c:pt>
                <c:pt idx="103">
                  <c:v>44476</c:v>
                </c:pt>
                <c:pt idx="104">
                  <c:v>44475</c:v>
                </c:pt>
                <c:pt idx="105">
                  <c:v>44474</c:v>
                </c:pt>
                <c:pt idx="106">
                  <c:v>44473</c:v>
                </c:pt>
                <c:pt idx="107">
                  <c:v>44472</c:v>
                </c:pt>
                <c:pt idx="108">
                  <c:v>44471</c:v>
                </c:pt>
                <c:pt idx="109">
                  <c:v>44470</c:v>
                </c:pt>
                <c:pt idx="110">
                  <c:v>44469</c:v>
                </c:pt>
                <c:pt idx="111">
                  <c:v>44468</c:v>
                </c:pt>
                <c:pt idx="112">
                  <c:v>44467</c:v>
                </c:pt>
                <c:pt idx="113">
                  <c:v>44466</c:v>
                </c:pt>
                <c:pt idx="114">
                  <c:v>44465</c:v>
                </c:pt>
                <c:pt idx="115">
                  <c:v>44464</c:v>
                </c:pt>
                <c:pt idx="116">
                  <c:v>44463</c:v>
                </c:pt>
                <c:pt idx="117">
                  <c:v>44462</c:v>
                </c:pt>
                <c:pt idx="118">
                  <c:v>44461</c:v>
                </c:pt>
                <c:pt idx="119">
                  <c:v>44460</c:v>
                </c:pt>
                <c:pt idx="120">
                  <c:v>44459</c:v>
                </c:pt>
                <c:pt idx="121">
                  <c:v>44458</c:v>
                </c:pt>
                <c:pt idx="122">
                  <c:v>44457</c:v>
                </c:pt>
                <c:pt idx="123">
                  <c:v>44456</c:v>
                </c:pt>
                <c:pt idx="124">
                  <c:v>44455</c:v>
                </c:pt>
                <c:pt idx="125">
                  <c:v>44454</c:v>
                </c:pt>
                <c:pt idx="126">
                  <c:v>44453</c:v>
                </c:pt>
                <c:pt idx="127">
                  <c:v>44452</c:v>
                </c:pt>
                <c:pt idx="128">
                  <c:v>44451</c:v>
                </c:pt>
                <c:pt idx="129">
                  <c:v>44450</c:v>
                </c:pt>
                <c:pt idx="130">
                  <c:v>44449</c:v>
                </c:pt>
                <c:pt idx="131">
                  <c:v>44448</c:v>
                </c:pt>
                <c:pt idx="132">
                  <c:v>44447</c:v>
                </c:pt>
                <c:pt idx="133">
                  <c:v>44446</c:v>
                </c:pt>
                <c:pt idx="134">
                  <c:v>44445</c:v>
                </c:pt>
                <c:pt idx="135">
                  <c:v>44444</c:v>
                </c:pt>
                <c:pt idx="136">
                  <c:v>44443</c:v>
                </c:pt>
                <c:pt idx="137">
                  <c:v>44442</c:v>
                </c:pt>
                <c:pt idx="138">
                  <c:v>44441</c:v>
                </c:pt>
                <c:pt idx="139">
                  <c:v>44440</c:v>
                </c:pt>
                <c:pt idx="140">
                  <c:v>44439</c:v>
                </c:pt>
                <c:pt idx="141">
                  <c:v>44438</c:v>
                </c:pt>
                <c:pt idx="142">
                  <c:v>44437</c:v>
                </c:pt>
                <c:pt idx="143">
                  <c:v>44436</c:v>
                </c:pt>
                <c:pt idx="144">
                  <c:v>44435</c:v>
                </c:pt>
                <c:pt idx="145">
                  <c:v>44434</c:v>
                </c:pt>
                <c:pt idx="146">
                  <c:v>44433</c:v>
                </c:pt>
                <c:pt idx="147">
                  <c:v>44432</c:v>
                </c:pt>
                <c:pt idx="148">
                  <c:v>44431</c:v>
                </c:pt>
                <c:pt idx="149">
                  <c:v>44430</c:v>
                </c:pt>
                <c:pt idx="150">
                  <c:v>44429</c:v>
                </c:pt>
                <c:pt idx="151">
                  <c:v>44428</c:v>
                </c:pt>
                <c:pt idx="152">
                  <c:v>44427</c:v>
                </c:pt>
                <c:pt idx="153">
                  <c:v>44426</c:v>
                </c:pt>
                <c:pt idx="154">
                  <c:v>44425</c:v>
                </c:pt>
                <c:pt idx="155">
                  <c:v>44424</c:v>
                </c:pt>
                <c:pt idx="156">
                  <c:v>44423</c:v>
                </c:pt>
                <c:pt idx="157">
                  <c:v>44422</c:v>
                </c:pt>
                <c:pt idx="158">
                  <c:v>44421</c:v>
                </c:pt>
                <c:pt idx="159">
                  <c:v>44420</c:v>
                </c:pt>
                <c:pt idx="160">
                  <c:v>44419</c:v>
                </c:pt>
                <c:pt idx="161">
                  <c:v>44418</c:v>
                </c:pt>
                <c:pt idx="162">
                  <c:v>44417</c:v>
                </c:pt>
                <c:pt idx="163">
                  <c:v>44416</c:v>
                </c:pt>
                <c:pt idx="164">
                  <c:v>44415</c:v>
                </c:pt>
                <c:pt idx="165">
                  <c:v>44414</c:v>
                </c:pt>
                <c:pt idx="166">
                  <c:v>44413</c:v>
                </c:pt>
                <c:pt idx="167">
                  <c:v>44412</c:v>
                </c:pt>
                <c:pt idx="168">
                  <c:v>44411</c:v>
                </c:pt>
                <c:pt idx="169">
                  <c:v>44410</c:v>
                </c:pt>
                <c:pt idx="170">
                  <c:v>44409</c:v>
                </c:pt>
                <c:pt idx="171">
                  <c:v>44408</c:v>
                </c:pt>
                <c:pt idx="172">
                  <c:v>44407</c:v>
                </c:pt>
                <c:pt idx="173">
                  <c:v>44406</c:v>
                </c:pt>
                <c:pt idx="174">
                  <c:v>44405</c:v>
                </c:pt>
                <c:pt idx="175">
                  <c:v>44404</c:v>
                </c:pt>
                <c:pt idx="176">
                  <c:v>44403</c:v>
                </c:pt>
                <c:pt idx="177">
                  <c:v>44402</c:v>
                </c:pt>
                <c:pt idx="178">
                  <c:v>44401</c:v>
                </c:pt>
                <c:pt idx="179">
                  <c:v>44400</c:v>
                </c:pt>
                <c:pt idx="180">
                  <c:v>44399</c:v>
                </c:pt>
                <c:pt idx="181">
                  <c:v>44398</c:v>
                </c:pt>
                <c:pt idx="182">
                  <c:v>44397</c:v>
                </c:pt>
                <c:pt idx="183">
                  <c:v>44396</c:v>
                </c:pt>
                <c:pt idx="184">
                  <c:v>44395</c:v>
                </c:pt>
                <c:pt idx="185">
                  <c:v>44394</c:v>
                </c:pt>
                <c:pt idx="186">
                  <c:v>44393</c:v>
                </c:pt>
                <c:pt idx="187">
                  <c:v>44392</c:v>
                </c:pt>
                <c:pt idx="188">
                  <c:v>44391</c:v>
                </c:pt>
                <c:pt idx="189">
                  <c:v>44390</c:v>
                </c:pt>
                <c:pt idx="190">
                  <c:v>44389</c:v>
                </c:pt>
                <c:pt idx="191">
                  <c:v>44388</c:v>
                </c:pt>
                <c:pt idx="192">
                  <c:v>44387</c:v>
                </c:pt>
                <c:pt idx="193">
                  <c:v>44386</c:v>
                </c:pt>
                <c:pt idx="194">
                  <c:v>44385</c:v>
                </c:pt>
                <c:pt idx="195">
                  <c:v>44384</c:v>
                </c:pt>
                <c:pt idx="196">
                  <c:v>44383</c:v>
                </c:pt>
                <c:pt idx="197">
                  <c:v>44382</c:v>
                </c:pt>
                <c:pt idx="198">
                  <c:v>44381</c:v>
                </c:pt>
                <c:pt idx="199">
                  <c:v>44380</c:v>
                </c:pt>
                <c:pt idx="200">
                  <c:v>44379</c:v>
                </c:pt>
                <c:pt idx="201">
                  <c:v>44378</c:v>
                </c:pt>
              </c:numCache>
            </c:numRef>
          </c:cat>
          <c:val>
            <c:numRef>
              <c:f>'[100108.xls]Sheet'!$B$2:$B$203</c:f>
              <c:numCache>
                <c:formatCode>General</c:formatCode>
                <c:ptCount val="202"/>
                <c:pt idx="0">
                  <c:v>650</c:v>
                </c:pt>
                <c:pt idx="1">
                  <c:v>676</c:v>
                </c:pt>
                <c:pt idx="2">
                  <c:v>307</c:v>
                </c:pt>
                <c:pt idx="3">
                  <c:v>420</c:v>
                </c:pt>
                <c:pt idx="4">
                  <c:v>618</c:v>
                </c:pt>
                <c:pt idx="5">
                  <c:v>607</c:v>
                </c:pt>
                <c:pt idx="6">
                  <c:v>585</c:v>
                </c:pt>
                <c:pt idx="7">
                  <c:v>607</c:v>
                </c:pt>
                <c:pt idx="8">
                  <c:v>493</c:v>
                </c:pt>
                <c:pt idx="9">
                  <c:v>225</c:v>
                </c:pt>
                <c:pt idx="10">
                  <c:v>313</c:v>
                </c:pt>
                <c:pt idx="11">
                  <c:v>542</c:v>
                </c:pt>
                <c:pt idx="12">
                  <c:v>414</c:v>
                </c:pt>
                <c:pt idx="13">
                  <c:v>537</c:v>
                </c:pt>
                <c:pt idx="14">
                  <c:v>577</c:v>
                </c:pt>
                <c:pt idx="15">
                  <c:v>453</c:v>
                </c:pt>
                <c:pt idx="16">
                  <c:v>198</c:v>
                </c:pt>
                <c:pt idx="17">
                  <c:v>111</c:v>
                </c:pt>
                <c:pt idx="18">
                  <c:v>214</c:v>
                </c:pt>
                <c:pt idx="19">
                  <c:v>285</c:v>
                </c:pt>
                <c:pt idx="20">
                  <c:v>248</c:v>
                </c:pt>
                <c:pt idx="21">
                  <c:v>231</c:v>
                </c:pt>
                <c:pt idx="22">
                  <c:v>242</c:v>
                </c:pt>
                <c:pt idx="23">
                  <c:v>98</c:v>
                </c:pt>
                <c:pt idx="24">
                  <c:v>98</c:v>
                </c:pt>
                <c:pt idx="25">
                  <c:v>126</c:v>
                </c:pt>
                <c:pt idx="26">
                  <c:v>183</c:v>
                </c:pt>
                <c:pt idx="27">
                  <c:v>156</c:v>
                </c:pt>
                <c:pt idx="28">
                  <c:v>174</c:v>
                </c:pt>
                <c:pt idx="29">
                  <c:v>134</c:v>
                </c:pt>
                <c:pt idx="30">
                  <c:v>92</c:v>
                </c:pt>
                <c:pt idx="31">
                  <c:v>133</c:v>
                </c:pt>
                <c:pt idx="32">
                  <c:v>141</c:v>
                </c:pt>
                <c:pt idx="33">
                  <c:v>207</c:v>
                </c:pt>
                <c:pt idx="34">
                  <c:v>229</c:v>
                </c:pt>
                <c:pt idx="35">
                  <c:v>184</c:v>
                </c:pt>
                <c:pt idx="36">
                  <c:v>179</c:v>
                </c:pt>
                <c:pt idx="37">
                  <c:v>91</c:v>
                </c:pt>
                <c:pt idx="38">
                  <c:v>102</c:v>
                </c:pt>
                <c:pt idx="39">
                  <c:v>215</c:v>
                </c:pt>
                <c:pt idx="40">
                  <c:v>268</c:v>
                </c:pt>
                <c:pt idx="41">
                  <c:v>242</c:v>
                </c:pt>
                <c:pt idx="42">
                  <c:v>221</c:v>
                </c:pt>
                <c:pt idx="43">
                  <c:v>231</c:v>
                </c:pt>
                <c:pt idx="44">
                  <c:v>92</c:v>
                </c:pt>
                <c:pt idx="45">
                  <c:v>160</c:v>
                </c:pt>
                <c:pt idx="46">
                  <c:v>285</c:v>
                </c:pt>
                <c:pt idx="47">
                  <c:v>251</c:v>
                </c:pt>
                <c:pt idx="48">
                  <c:v>263</c:v>
                </c:pt>
                <c:pt idx="49">
                  <c:v>328</c:v>
                </c:pt>
                <c:pt idx="50">
                  <c:v>196</c:v>
                </c:pt>
                <c:pt idx="51">
                  <c:v>122</c:v>
                </c:pt>
                <c:pt idx="52">
                  <c:v>123</c:v>
                </c:pt>
                <c:pt idx="53">
                  <c:v>268</c:v>
                </c:pt>
                <c:pt idx="54">
                  <c:v>197</c:v>
                </c:pt>
                <c:pt idx="55">
                  <c:v>252</c:v>
                </c:pt>
                <c:pt idx="56">
                  <c:v>205</c:v>
                </c:pt>
                <c:pt idx="57">
                  <c:v>182</c:v>
                </c:pt>
                <c:pt idx="58">
                  <c:v>83</c:v>
                </c:pt>
                <c:pt idx="59">
                  <c:v>111</c:v>
                </c:pt>
                <c:pt idx="60">
                  <c:v>176</c:v>
                </c:pt>
                <c:pt idx="61">
                  <c:v>185</c:v>
                </c:pt>
                <c:pt idx="62">
                  <c:v>183</c:v>
                </c:pt>
                <c:pt idx="63">
                  <c:v>159</c:v>
                </c:pt>
                <c:pt idx="64">
                  <c:v>95</c:v>
                </c:pt>
                <c:pt idx="65">
                  <c:v>49</c:v>
                </c:pt>
                <c:pt idx="66">
                  <c:v>58</c:v>
                </c:pt>
                <c:pt idx="67">
                  <c:v>88</c:v>
                </c:pt>
                <c:pt idx="68">
                  <c:v>125</c:v>
                </c:pt>
                <c:pt idx="69">
                  <c:v>102</c:v>
                </c:pt>
                <c:pt idx="70">
                  <c:v>94</c:v>
                </c:pt>
                <c:pt idx="71">
                  <c:v>85</c:v>
                </c:pt>
                <c:pt idx="72">
                  <c:v>36</c:v>
                </c:pt>
                <c:pt idx="73">
                  <c:v>44</c:v>
                </c:pt>
                <c:pt idx="74">
                  <c:v>50</c:v>
                </c:pt>
                <c:pt idx="75">
                  <c:v>81</c:v>
                </c:pt>
                <c:pt idx="76">
                  <c:v>78</c:v>
                </c:pt>
                <c:pt idx="77">
                  <c:v>43</c:v>
                </c:pt>
                <c:pt idx="78">
                  <c:v>42</c:v>
                </c:pt>
                <c:pt idx="79">
                  <c:v>18</c:v>
                </c:pt>
                <c:pt idx="80">
                  <c:v>22</c:v>
                </c:pt>
                <c:pt idx="81">
                  <c:v>33</c:v>
                </c:pt>
                <c:pt idx="82">
                  <c:v>47</c:v>
                </c:pt>
                <c:pt idx="83">
                  <c:v>41</c:v>
                </c:pt>
                <c:pt idx="84">
                  <c:v>17</c:v>
                </c:pt>
                <c:pt idx="85">
                  <c:v>42</c:v>
                </c:pt>
                <c:pt idx="86">
                  <c:v>21</c:v>
                </c:pt>
                <c:pt idx="87">
                  <c:v>16</c:v>
                </c:pt>
                <c:pt idx="88">
                  <c:v>24</c:v>
                </c:pt>
                <c:pt idx="89">
                  <c:v>30</c:v>
                </c:pt>
                <c:pt idx="90">
                  <c:v>17</c:v>
                </c:pt>
                <c:pt idx="91">
                  <c:v>19</c:v>
                </c:pt>
                <c:pt idx="92">
                  <c:v>24</c:v>
                </c:pt>
                <c:pt idx="93">
                  <c:v>10</c:v>
                </c:pt>
                <c:pt idx="94">
                  <c:v>7</c:v>
                </c:pt>
                <c:pt idx="95">
                  <c:v>20</c:v>
                </c:pt>
                <c:pt idx="96">
                  <c:v>10</c:v>
                </c:pt>
                <c:pt idx="97">
                  <c:v>9</c:v>
                </c:pt>
                <c:pt idx="98">
                  <c:v>5</c:v>
                </c:pt>
                <c:pt idx="99">
                  <c:v>18</c:v>
                </c:pt>
                <c:pt idx="100">
                  <c:v>6</c:v>
                </c:pt>
                <c:pt idx="101">
                  <c:v>7</c:v>
                </c:pt>
                <c:pt idx="102">
                  <c:v>9</c:v>
                </c:pt>
                <c:pt idx="103">
                  <c:v>10</c:v>
                </c:pt>
                <c:pt idx="104">
                  <c:v>8</c:v>
                </c:pt>
                <c:pt idx="105">
                  <c:v>6</c:v>
                </c:pt>
                <c:pt idx="106">
                  <c:v>16</c:v>
                </c:pt>
                <c:pt idx="107">
                  <c:v>5</c:v>
                </c:pt>
                <c:pt idx="108">
                  <c:v>6</c:v>
                </c:pt>
                <c:pt idx="109">
                  <c:v>14</c:v>
                </c:pt>
                <c:pt idx="110">
                  <c:v>14</c:v>
                </c:pt>
                <c:pt idx="111">
                  <c:v>15</c:v>
                </c:pt>
                <c:pt idx="112">
                  <c:v>9</c:v>
                </c:pt>
                <c:pt idx="113">
                  <c:v>16</c:v>
                </c:pt>
                <c:pt idx="114">
                  <c:v>7</c:v>
                </c:pt>
                <c:pt idx="115">
                  <c:v>16</c:v>
                </c:pt>
                <c:pt idx="116">
                  <c:v>16</c:v>
                </c:pt>
                <c:pt idx="117">
                  <c:v>20</c:v>
                </c:pt>
                <c:pt idx="118">
                  <c:v>28</c:v>
                </c:pt>
                <c:pt idx="119">
                  <c:v>18</c:v>
                </c:pt>
                <c:pt idx="120">
                  <c:v>10</c:v>
                </c:pt>
                <c:pt idx="121">
                  <c:v>5</c:v>
                </c:pt>
                <c:pt idx="122">
                  <c:v>21</c:v>
                </c:pt>
                <c:pt idx="123">
                  <c:v>25</c:v>
                </c:pt>
                <c:pt idx="124">
                  <c:v>30</c:v>
                </c:pt>
                <c:pt idx="125">
                  <c:v>42</c:v>
                </c:pt>
                <c:pt idx="126">
                  <c:v>32</c:v>
                </c:pt>
                <c:pt idx="127">
                  <c:v>31</c:v>
                </c:pt>
                <c:pt idx="128">
                  <c:v>17</c:v>
                </c:pt>
                <c:pt idx="129">
                  <c:v>15</c:v>
                </c:pt>
                <c:pt idx="130">
                  <c:v>54</c:v>
                </c:pt>
                <c:pt idx="131">
                  <c:v>59</c:v>
                </c:pt>
                <c:pt idx="132">
                  <c:v>47</c:v>
                </c:pt>
                <c:pt idx="133">
                  <c:v>60</c:v>
                </c:pt>
                <c:pt idx="134">
                  <c:v>55</c:v>
                </c:pt>
                <c:pt idx="135">
                  <c:v>23</c:v>
                </c:pt>
                <c:pt idx="136">
                  <c:v>43</c:v>
                </c:pt>
                <c:pt idx="137">
                  <c:v>65</c:v>
                </c:pt>
                <c:pt idx="138">
                  <c:v>36</c:v>
                </c:pt>
                <c:pt idx="139">
                  <c:v>51</c:v>
                </c:pt>
                <c:pt idx="140">
                  <c:v>53</c:v>
                </c:pt>
                <c:pt idx="141">
                  <c:v>38</c:v>
                </c:pt>
                <c:pt idx="142">
                  <c:v>31</c:v>
                </c:pt>
                <c:pt idx="143">
                  <c:v>50</c:v>
                </c:pt>
                <c:pt idx="144">
                  <c:v>58</c:v>
                </c:pt>
                <c:pt idx="145">
                  <c:v>80</c:v>
                </c:pt>
                <c:pt idx="146">
                  <c:v>82</c:v>
                </c:pt>
                <c:pt idx="147">
                  <c:v>92</c:v>
                </c:pt>
                <c:pt idx="148">
                  <c:v>60</c:v>
                </c:pt>
                <c:pt idx="149">
                  <c:v>28</c:v>
                </c:pt>
                <c:pt idx="150">
                  <c:v>68</c:v>
                </c:pt>
                <c:pt idx="151">
                  <c:v>60</c:v>
                </c:pt>
                <c:pt idx="152">
                  <c:v>96</c:v>
                </c:pt>
                <c:pt idx="153">
                  <c:v>89</c:v>
                </c:pt>
                <c:pt idx="154">
                  <c:v>87</c:v>
                </c:pt>
                <c:pt idx="155">
                  <c:v>113</c:v>
                </c:pt>
                <c:pt idx="156">
                  <c:v>46</c:v>
                </c:pt>
                <c:pt idx="157">
                  <c:v>57</c:v>
                </c:pt>
                <c:pt idx="158">
                  <c:v>71</c:v>
                </c:pt>
                <c:pt idx="159">
                  <c:v>60</c:v>
                </c:pt>
                <c:pt idx="160">
                  <c:v>56</c:v>
                </c:pt>
                <c:pt idx="161">
                  <c:v>58</c:v>
                </c:pt>
                <c:pt idx="162">
                  <c:v>46</c:v>
                </c:pt>
                <c:pt idx="163">
                  <c:v>30</c:v>
                </c:pt>
                <c:pt idx="164">
                  <c:v>27</c:v>
                </c:pt>
                <c:pt idx="165">
                  <c:v>43</c:v>
                </c:pt>
                <c:pt idx="166">
                  <c:v>45</c:v>
                </c:pt>
                <c:pt idx="167">
                  <c:v>33</c:v>
                </c:pt>
                <c:pt idx="168">
                  <c:v>37</c:v>
                </c:pt>
                <c:pt idx="169">
                  <c:v>60</c:v>
                </c:pt>
                <c:pt idx="170">
                  <c:v>20</c:v>
                </c:pt>
                <c:pt idx="171">
                  <c:v>33</c:v>
                </c:pt>
                <c:pt idx="172">
                  <c:v>23</c:v>
                </c:pt>
                <c:pt idx="173">
                  <c:v>25</c:v>
                </c:pt>
                <c:pt idx="174">
                  <c:v>77</c:v>
                </c:pt>
                <c:pt idx="175">
                  <c:v>30</c:v>
                </c:pt>
                <c:pt idx="176">
                  <c:v>30</c:v>
                </c:pt>
                <c:pt idx="177">
                  <c:v>13</c:v>
                </c:pt>
                <c:pt idx="178">
                  <c:v>18</c:v>
                </c:pt>
                <c:pt idx="179">
                  <c:v>13</c:v>
                </c:pt>
                <c:pt idx="180">
                  <c:v>27</c:v>
                </c:pt>
                <c:pt idx="181">
                  <c:v>21</c:v>
                </c:pt>
                <c:pt idx="182">
                  <c:v>17</c:v>
                </c:pt>
                <c:pt idx="183">
                  <c:v>17</c:v>
                </c:pt>
                <c:pt idx="184">
                  <c:v>13</c:v>
                </c:pt>
                <c:pt idx="185">
                  <c:v>14</c:v>
                </c:pt>
                <c:pt idx="186">
                  <c:v>11</c:v>
                </c:pt>
                <c:pt idx="187">
                  <c:v>23</c:v>
                </c:pt>
                <c:pt idx="188">
                  <c:v>17</c:v>
                </c:pt>
                <c:pt idx="189">
                  <c:v>21</c:v>
                </c:pt>
                <c:pt idx="190">
                  <c:v>21</c:v>
                </c:pt>
                <c:pt idx="191">
                  <c:v>6</c:v>
                </c:pt>
                <c:pt idx="192">
                  <c:v>12</c:v>
                </c:pt>
                <c:pt idx="193">
                  <c:v>7</c:v>
                </c:pt>
                <c:pt idx="194">
                  <c:v>6</c:v>
                </c:pt>
                <c:pt idx="195">
                  <c:v>3</c:v>
                </c:pt>
                <c:pt idx="196">
                  <c:v>6</c:v>
                </c:pt>
                <c:pt idx="197">
                  <c:v>4</c:v>
                </c:pt>
                <c:pt idx="198">
                  <c:v>0</c:v>
                </c:pt>
                <c:pt idx="199">
                  <c:v>6</c:v>
                </c:pt>
                <c:pt idx="200">
                  <c:v>7</c:v>
                </c:pt>
                <c:pt idx="20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4-4075-AF00-3874BD30D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3487152"/>
        <c:axId val="483488464"/>
      </c:barChart>
      <c:lineChart>
        <c:grouping val="standard"/>
        <c:varyColors val="0"/>
        <c:ser>
          <c:idx val="1"/>
          <c:order val="1"/>
          <c:tx>
            <c:strRef>
              <c:f>'[100108.xls]Sheet'!$N$1</c:f>
              <c:strCache>
                <c:ptCount val="1"/>
                <c:pt idx="0">
                  <c:v>Mittel 7 Tage Basel-Stadt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'[100108.xls]Sheet'!$A$2:$A$203</c:f>
              <c:numCache>
                <c:formatCode>m/d/yyyy</c:formatCode>
                <c:ptCount val="202"/>
                <c:pt idx="0">
                  <c:v>44579</c:v>
                </c:pt>
                <c:pt idx="1">
                  <c:v>44578</c:v>
                </c:pt>
                <c:pt idx="2">
                  <c:v>44577</c:v>
                </c:pt>
                <c:pt idx="3">
                  <c:v>44576</c:v>
                </c:pt>
                <c:pt idx="4">
                  <c:v>44575</c:v>
                </c:pt>
                <c:pt idx="5">
                  <c:v>44574</c:v>
                </c:pt>
                <c:pt idx="6">
                  <c:v>44573</c:v>
                </c:pt>
                <c:pt idx="7">
                  <c:v>44572</c:v>
                </c:pt>
                <c:pt idx="8">
                  <c:v>44571</c:v>
                </c:pt>
                <c:pt idx="9">
                  <c:v>44570</c:v>
                </c:pt>
                <c:pt idx="10">
                  <c:v>44569</c:v>
                </c:pt>
                <c:pt idx="11">
                  <c:v>44568</c:v>
                </c:pt>
                <c:pt idx="12">
                  <c:v>44567</c:v>
                </c:pt>
                <c:pt idx="13">
                  <c:v>44566</c:v>
                </c:pt>
                <c:pt idx="14">
                  <c:v>44565</c:v>
                </c:pt>
                <c:pt idx="15">
                  <c:v>44564</c:v>
                </c:pt>
                <c:pt idx="16">
                  <c:v>44563</c:v>
                </c:pt>
                <c:pt idx="17">
                  <c:v>44562</c:v>
                </c:pt>
                <c:pt idx="18">
                  <c:v>44561</c:v>
                </c:pt>
                <c:pt idx="19">
                  <c:v>44560</c:v>
                </c:pt>
                <c:pt idx="20">
                  <c:v>44559</c:v>
                </c:pt>
                <c:pt idx="21">
                  <c:v>44558</c:v>
                </c:pt>
                <c:pt idx="22">
                  <c:v>44557</c:v>
                </c:pt>
                <c:pt idx="23">
                  <c:v>44556</c:v>
                </c:pt>
                <c:pt idx="24">
                  <c:v>44555</c:v>
                </c:pt>
                <c:pt idx="25">
                  <c:v>44554</c:v>
                </c:pt>
                <c:pt idx="26">
                  <c:v>44553</c:v>
                </c:pt>
                <c:pt idx="27">
                  <c:v>44552</c:v>
                </c:pt>
                <c:pt idx="28">
                  <c:v>44551</c:v>
                </c:pt>
                <c:pt idx="29">
                  <c:v>44550</c:v>
                </c:pt>
                <c:pt idx="30">
                  <c:v>44549</c:v>
                </c:pt>
                <c:pt idx="31">
                  <c:v>44548</c:v>
                </c:pt>
                <c:pt idx="32">
                  <c:v>44547</c:v>
                </c:pt>
                <c:pt idx="33">
                  <c:v>44546</c:v>
                </c:pt>
                <c:pt idx="34">
                  <c:v>44545</c:v>
                </c:pt>
                <c:pt idx="35">
                  <c:v>44544</c:v>
                </c:pt>
                <c:pt idx="36">
                  <c:v>44543</c:v>
                </c:pt>
                <c:pt idx="37">
                  <c:v>44542</c:v>
                </c:pt>
                <c:pt idx="38">
                  <c:v>44541</c:v>
                </c:pt>
                <c:pt idx="39">
                  <c:v>44540</c:v>
                </c:pt>
                <c:pt idx="40">
                  <c:v>44539</c:v>
                </c:pt>
                <c:pt idx="41">
                  <c:v>44538</c:v>
                </c:pt>
                <c:pt idx="42">
                  <c:v>44537</c:v>
                </c:pt>
                <c:pt idx="43">
                  <c:v>44536</c:v>
                </c:pt>
                <c:pt idx="44">
                  <c:v>44535</c:v>
                </c:pt>
                <c:pt idx="45">
                  <c:v>44534</c:v>
                </c:pt>
                <c:pt idx="46">
                  <c:v>44533</c:v>
                </c:pt>
                <c:pt idx="47">
                  <c:v>44532</c:v>
                </c:pt>
                <c:pt idx="48">
                  <c:v>44531</c:v>
                </c:pt>
                <c:pt idx="49">
                  <c:v>44530</c:v>
                </c:pt>
                <c:pt idx="50">
                  <c:v>44529</c:v>
                </c:pt>
                <c:pt idx="51">
                  <c:v>44528</c:v>
                </c:pt>
                <c:pt idx="52">
                  <c:v>44527</c:v>
                </c:pt>
                <c:pt idx="53">
                  <c:v>44526</c:v>
                </c:pt>
                <c:pt idx="54">
                  <c:v>44525</c:v>
                </c:pt>
                <c:pt idx="55">
                  <c:v>44524</c:v>
                </c:pt>
                <c:pt idx="56">
                  <c:v>44523</c:v>
                </c:pt>
                <c:pt idx="57">
                  <c:v>44522</c:v>
                </c:pt>
                <c:pt idx="58">
                  <c:v>44521</c:v>
                </c:pt>
                <c:pt idx="59">
                  <c:v>44520</c:v>
                </c:pt>
                <c:pt idx="60">
                  <c:v>44519</c:v>
                </c:pt>
                <c:pt idx="61">
                  <c:v>44518</c:v>
                </c:pt>
                <c:pt idx="62">
                  <c:v>44517</c:v>
                </c:pt>
                <c:pt idx="63">
                  <c:v>44516</c:v>
                </c:pt>
                <c:pt idx="64">
                  <c:v>44515</c:v>
                </c:pt>
                <c:pt idx="65">
                  <c:v>44514</c:v>
                </c:pt>
                <c:pt idx="66">
                  <c:v>44513</c:v>
                </c:pt>
                <c:pt idx="67">
                  <c:v>44512</c:v>
                </c:pt>
                <c:pt idx="68">
                  <c:v>44511</c:v>
                </c:pt>
                <c:pt idx="69">
                  <c:v>44510</c:v>
                </c:pt>
                <c:pt idx="70">
                  <c:v>44509</c:v>
                </c:pt>
                <c:pt idx="71">
                  <c:v>44508</c:v>
                </c:pt>
                <c:pt idx="72">
                  <c:v>44507</c:v>
                </c:pt>
                <c:pt idx="73">
                  <c:v>44506</c:v>
                </c:pt>
                <c:pt idx="74">
                  <c:v>44505</c:v>
                </c:pt>
                <c:pt idx="75">
                  <c:v>44504</c:v>
                </c:pt>
                <c:pt idx="76">
                  <c:v>44503</c:v>
                </c:pt>
                <c:pt idx="77">
                  <c:v>44502</c:v>
                </c:pt>
                <c:pt idx="78">
                  <c:v>44501</c:v>
                </c:pt>
                <c:pt idx="79">
                  <c:v>44500</c:v>
                </c:pt>
                <c:pt idx="80">
                  <c:v>44499</c:v>
                </c:pt>
                <c:pt idx="81">
                  <c:v>44498</c:v>
                </c:pt>
                <c:pt idx="82">
                  <c:v>44497</c:v>
                </c:pt>
                <c:pt idx="83">
                  <c:v>44496</c:v>
                </c:pt>
                <c:pt idx="84">
                  <c:v>44495</c:v>
                </c:pt>
                <c:pt idx="85">
                  <c:v>44494</c:v>
                </c:pt>
                <c:pt idx="86">
                  <c:v>44493</c:v>
                </c:pt>
                <c:pt idx="87">
                  <c:v>44492</c:v>
                </c:pt>
                <c:pt idx="88">
                  <c:v>44491</c:v>
                </c:pt>
                <c:pt idx="89">
                  <c:v>44490</c:v>
                </c:pt>
                <c:pt idx="90">
                  <c:v>44489</c:v>
                </c:pt>
                <c:pt idx="91">
                  <c:v>44488</c:v>
                </c:pt>
                <c:pt idx="92">
                  <c:v>44487</c:v>
                </c:pt>
                <c:pt idx="93">
                  <c:v>44486</c:v>
                </c:pt>
                <c:pt idx="94">
                  <c:v>44485</c:v>
                </c:pt>
                <c:pt idx="95">
                  <c:v>44484</c:v>
                </c:pt>
                <c:pt idx="96">
                  <c:v>44483</c:v>
                </c:pt>
                <c:pt idx="97">
                  <c:v>44482</c:v>
                </c:pt>
                <c:pt idx="98">
                  <c:v>44481</c:v>
                </c:pt>
                <c:pt idx="99">
                  <c:v>44480</c:v>
                </c:pt>
                <c:pt idx="100">
                  <c:v>44479</c:v>
                </c:pt>
                <c:pt idx="101">
                  <c:v>44478</c:v>
                </c:pt>
                <c:pt idx="102">
                  <c:v>44477</c:v>
                </c:pt>
                <c:pt idx="103">
                  <c:v>44476</c:v>
                </c:pt>
                <c:pt idx="104">
                  <c:v>44475</c:v>
                </c:pt>
                <c:pt idx="105">
                  <c:v>44474</c:v>
                </c:pt>
                <c:pt idx="106">
                  <c:v>44473</c:v>
                </c:pt>
                <c:pt idx="107">
                  <c:v>44472</c:v>
                </c:pt>
                <c:pt idx="108">
                  <c:v>44471</c:v>
                </c:pt>
                <c:pt idx="109">
                  <c:v>44470</c:v>
                </c:pt>
                <c:pt idx="110">
                  <c:v>44469</c:v>
                </c:pt>
                <c:pt idx="111">
                  <c:v>44468</c:v>
                </c:pt>
                <c:pt idx="112">
                  <c:v>44467</c:v>
                </c:pt>
                <c:pt idx="113">
                  <c:v>44466</c:v>
                </c:pt>
                <c:pt idx="114">
                  <c:v>44465</c:v>
                </c:pt>
                <c:pt idx="115">
                  <c:v>44464</c:v>
                </c:pt>
                <c:pt idx="116">
                  <c:v>44463</c:v>
                </c:pt>
                <c:pt idx="117">
                  <c:v>44462</c:v>
                </c:pt>
                <c:pt idx="118">
                  <c:v>44461</c:v>
                </c:pt>
                <c:pt idx="119">
                  <c:v>44460</c:v>
                </c:pt>
                <c:pt idx="120">
                  <c:v>44459</c:v>
                </c:pt>
                <c:pt idx="121">
                  <c:v>44458</c:v>
                </c:pt>
                <c:pt idx="122">
                  <c:v>44457</c:v>
                </c:pt>
                <c:pt idx="123">
                  <c:v>44456</c:v>
                </c:pt>
                <c:pt idx="124">
                  <c:v>44455</c:v>
                </c:pt>
                <c:pt idx="125">
                  <c:v>44454</c:v>
                </c:pt>
                <c:pt idx="126">
                  <c:v>44453</c:v>
                </c:pt>
                <c:pt idx="127">
                  <c:v>44452</c:v>
                </c:pt>
                <c:pt idx="128">
                  <c:v>44451</c:v>
                </c:pt>
                <c:pt idx="129">
                  <c:v>44450</c:v>
                </c:pt>
                <c:pt idx="130">
                  <c:v>44449</c:v>
                </c:pt>
                <c:pt idx="131">
                  <c:v>44448</c:v>
                </c:pt>
                <c:pt idx="132">
                  <c:v>44447</c:v>
                </c:pt>
                <c:pt idx="133">
                  <c:v>44446</c:v>
                </c:pt>
                <c:pt idx="134">
                  <c:v>44445</c:v>
                </c:pt>
                <c:pt idx="135">
                  <c:v>44444</c:v>
                </c:pt>
                <c:pt idx="136">
                  <c:v>44443</c:v>
                </c:pt>
                <c:pt idx="137">
                  <c:v>44442</c:v>
                </c:pt>
                <c:pt idx="138">
                  <c:v>44441</c:v>
                </c:pt>
                <c:pt idx="139">
                  <c:v>44440</c:v>
                </c:pt>
                <c:pt idx="140">
                  <c:v>44439</c:v>
                </c:pt>
                <c:pt idx="141">
                  <c:v>44438</c:v>
                </c:pt>
                <c:pt idx="142">
                  <c:v>44437</c:v>
                </c:pt>
                <c:pt idx="143">
                  <c:v>44436</c:v>
                </c:pt>
                <c:pt idx="144">
                  <c:v>44435</c:v>
                </c:pt>
                <c:pt idx="145">
                  <c:v>44434</c:v>
                </c:pt>
                <c:pt idx="146">
                  <c:v>44433</c:v>
                </c:pt>
                <c:pt idx="147">
                  <c:v>44432</c:v>
                </c:pt>
                <c:pt idx="148">
                  <c:v>44431</c:v>
                </c:pt>
                <c:pt idx="149">
                  <c:v>44430</c:v>
                </c:pt>
                <c:pt idx="150">
                  <c:v>44429</c:v>
                </c:pt>
                <c:pt idx="151">
                  <c:v>44428</c:v>
                </c:pt>
                <c:pt idx="152">
                  <c:v>44427</c:v>
                </c:pt>
                <c:pt idx="153">
                  <c:v>44426</c:v>
                </c:pt>
                <c:pt idx="154">
                  <c:v>44425</c:v>
                </c:pt>
                <c:pt idx="155">
                  <c:v>44424</c:v>
                </c:pt>
                <c:pt idx="156">
                  <c:v>44423</c:v>
                </c:pt>
                <c:pt idx="157">
                  <c:v>44422</c:v>
                </c:pt>
                <c:pt idx="158">
                  <c:v>44421</c:v>
                </c:pt>
                <c:pt idx="159">
                  <c:v>44420</c:v>
                </c:pt>
                <c:pt idx="160">
                  <c:v>44419</c:v>
                </c:pt>
                <c:pt idx="161">
                  <c:v>44418</c:v>
                </c:pt>
                <c:pt idx="162">
                  <c:v>44417</c:v>
                </c:pt>
                <c:pt idx="163">
                  <c:v>44416</c:v>
                </c:pt>
                <c:pt idx="164">
                  <c:v>44415</c:v>
                </c:pt>
                <c:pt idx="165">
                  <c:v>44414</c:v>
                </c:pt>
                <c:pt idx="166">
                  <c:v>44413</c:v>
                </c:pt>
                <c:pt idx="167">
                  <c:v>44412</c:v>
                </c:pt>
                <c:pt idx="168">
                  <c:v>44411</c:v>
                </c:pt>
                <c:pt idx="169">
                  <c:v>44410</c:v>
                </c:pt>
                <c:pt idx="170">
                  <c:v>44409</c:v>
                </c:pt>
                <c:pt idx="171">
                  <c:v>44408</c:v>
                </c:pt>
                <c:pt idx="172">
                  <c:v>44407</c:v>
                </c:pt>
                <c:pt idx="173">
                  <c:v>44406</c:v>
                </c:pt>
                <c:pt idx="174">
                  <c:v>44405</c:v>
                </c:pt>
                <c:pt idx="175">
                  <c:v>44404</c:v>
                </c:pt>
                <c:pt idx="176">
                  <c:v>44403</c:v>
                </c:pt>
                <c:pt idx="177">
                  <c:v>44402</c:v>
                </c:pt>
                <c:pt idx="178">
                  <c:v>44401</c:v>
                </c:pt>
                <c:pt idx="179">
                  <c:v>44400</c:v>
                </c:pt>
                <c:pt idx="180">
                  <c:v>44399</c:v>
                </c:pt>
                <c:pt idx="181">
                  <c:v>44398</c:v>
                </c:pt>
                <c:pt idx="182">
                  <c:v>44397</c:v>
                </c:pt>
                <c:pt idx="183">
                  <c:v>44396</c:v>
                </c:pt>
                <c:pt idx="184">
                  <c:v>44395</c:v>
                </c:pt>
                <c:pt idx="185">
                  <c:v>44394</c:v>
                </c:pt>
                <c:pt idx="186">
                  <c:v>44393</c:v>
                </c:pt>
                <c:pt idx="187">
                  <c:v>44392</c:v>
                </c:pt>
                <c:pt idx="188">
                  <c:v>44391</c:v>
                </c:pt>
                <c:pt idx="189">
                  <c:v>44390</c:v>
                </c:pt>
                <c:pt idx="190">
                  <c:v>44389</c:v>
                </c:pt>
                <c:pt idx="191">
                  <c:v>44388</c:v>
                </c:pt>
                <c:pt idx="192">
                  <c:v>44387</c:v>
                </c:pt>
                <c:pt idx="193">
                  <c:v>44386</c:v>
                </c:pt>
                <c:pt idx="194">
                  <c:v>44385</c:v>
                </c:pt>
                <c:pt idx="195">
                  <c:v>44384</c:v>
                </c:pt>
                <c:pt idx="196">
                  <c:v>44383</c:v>
                </c:pt>
                <c:pt idx="197">
                  <c:v>44382</c:v>
                </c:pt>
                <c:pt idx="198">
                  <c:v>44381</c:v>
                </c:pt>
                <c:pt idx="199">
                  <c:v>44380</c:v>
                </c:pt>
                <c:pt idx="200">
                  <c:v>44379</c:v>
                </c:pt>
                <c:pt idx="201">
                  <c:v>44378</c:v>
                </c:pt>
              </c:numCache>
            </c:numRef>
          </c:cat>
          <c:val>
            <c:numRef>
              <c:f>'[100108.xls]Sheet'!$N$2:$N$203</c:f>
              <c:numCache>
                <c:formatCode>General</c:formatCode>
                <c:ptCount val="202"/>
                <c:pt idx="0">
                  <c:v>551.85714285714289</c:v>
                </c:pt>
                <c:pt idx="1">
                  <c:v>545.71428571428567</c:v>
                </c:pt>
                <c:pt idx="2">
                  <c:v>519.57142857142856</c:v>
                </c:pt>
                <c:pt idx="3">
                  <c:v>507.85714285714278</c:v>
                </c:pt>
                <c:pt idx="4">
                  <c:v>492.57142857142856</c:v>
                </c:pt>
                <c:pt idx="5">
                  <c:v>481.71428571428567</c:v>
                </c:pt>
                <c:pt idx="6">
                  <c:v>454.14285714285722</c:v>
                </c:pt>
                <c:pt idx="7">
                  <c:v>447.28571428571433</c:v>
                </c:pt>
                <c:pt idx="8">
                  <c:v>443</c:v>
                </c:pt>
                <c:pt idx="9">
                  <c:v>437.28571428571433</c:v>
                </c:pt>
                <c:pt idx="10">
                  <c:v>433.42857142857139</c:v>
                </c:pt>
                <c:pt idx="11">
                  <c:v>404.57142857142856</c:v>
                </c:pt>
                <c:pt idx="12">
                  <c:v>357.71428571428567</c:v>
                </c:pt>
                <c:pt idx="13">
                  <c:v>339.28571428571428</c:v>
                </c:pt>
                <c:pt idx="14">
                  <c:v>298</c:v>
                </c:pt>
                <c:pt idx="15">
                  <c:v>248.57142857142856</c:v>
                </c:pt>
                <c:pt idx="16">
                  <c:v>218.42857142857144</c:v>
                </c:pt>
                <c:pt idx="17">
                  <c:v>204.14285714285717</c:v>
                </c:pt>
                <c:pt idx="18">
                  <c:v>202.28571428571428</c:v>
                </c:pt>
                <c:pt idx="19">
                  <c:v>189.71428571428569</c:v>
                </c:pt>
                <c:pt idx="20">
                  <c:v>175.14285714285714</c:v>
                </c:pt>
                <c:pt idx="21">
                  <c:v>162</c:v>
                </c:pt>
                <c:pt idx="22">
                  <c:v>153.85714285714286</c:v>
                </c:pt>
                <c:pt idx="23">
                  <c:v>138.42857142857142</c:v>
                </c:pt>
                <c:pt idx="24">
                  <c:v>137.57142857142858</c:v>
                </c:pt>
                <c:pt idx="25">
                  <c:v>142.57142857142858</c:v>
                </c:pt>
                <c:pt idx="26">
                  <c:v>144.71428571428572</c:v>
                </c:pt>
                <c:pt idx="27">
                  <c:v>148.14285714285714</c:v>
                </c:pt>
                <c:pt idx="28">
                  <c:v>158.57142857142858</c:v>
                </c:pt>
                <c:pt idx="29">
                  <c:v>160</c:v>
                </c:pt>
                <c:pt idx="30">
                  <c:v>166.42857142857142</c:v>
                </c:pt>
                <c:pt idx="31">
                  <c:v>166.28571428571428</c:v>
                </c:pt>
                <c:pt idx="32">
                  <c:v>161.85714285714286</c:v>
                </c:pt>
                <c:pt idx="33">
                  <c:v>172.42857142857139</c:v>
                </c:pt>
                <c:pt idx="34">
                  <c:v>181.14285714285717</c:v>
                </c:pt>
                <c:pt idx="35">
                  <c:v>183</c:v>
                </c:pt>
                <c:pt idx="36">
                  <c:v>188.28571428571428</c:v>
                </c:pt>
                <c:pt idx="37">
                  <c:v>195.71428571428569</c:v>
                </c:pt>
                <c:pt idx="38">
                  <c:v>195.85714285714286</c:v>
                </c:pt>
                <c:pt idx="39">
                  <c:v>204.14285714285717</c:v>
                </c:pt>
                <c:pt idx="40">
                  <c:v>214.14285714285717</c:v>
                </c:pt>
                <c:pt idx="41">
                  <c:v>211.71428571428569</c:v>
                </c:pt>
                <c:pt idx="42">
                  <c:v>214.71428571428569</c:v>
                </c:pt>
                <c:pt idx="43">
                  <c:v>230</c:v>
                </c:pt>
                <c:pt idx="44">
                  <c:v>225</c:v>
                </c:pt>
                <c:pt idx="45">
                  <c:v>229.28571428571428</c:v>
                </c:pt>
                <c:pt idx="46">
                  <c:v>224</c:v>
                </c:pt>
                <c:pt idx="47">
                  <c:v>221.57142857142856</c:v>
                </c:pt>
                <c:pt idx="48">
                  <c:v>213.85714285714286</c:v>
                </c:pt>
                <c:pt idx="49">
                  <c:v>212.28571428571428</c:v>
                </c:pt>
                <c:pt idx="50">
                  <c:v>194.71428571428569</c:v>
                </c:pt>
                <c:pt idx="51">
                  <c:v>192.71428571428569</c:v>
                </c:pt>
                <c:pt idx="52">
                  <c:v>187.14285714285717</c:v>
                </c:pt>
                <c:pt idx="53">
                  <c:v>185.42857142857144</c:v>
                </c:pt>
                <c:pt idx="54">
                  <c:v>172.28571428571428</c:v>
                </c:pt>
                <c:pt idx="55">
                  <c:v>170.57142857142858</c:v>
                </c:pt>
                <c:pt idx="56">
                  <c:v>160.71428571428572</c:v>
                </c:pt>
                <c:pt idx="57">
                  <c:v>154.14285714285714</c:v>
                </c:pt>
                <c:pt idx="58">
                  <c:v>141.71428571428572</c:v>
                </c:pt>
                <c:pt idx="59">
                  <c:v>136.85714285714286</c:v>
                </c:pt>
                <c:pt idx="60">
                  <c:v>129.28571428571428</c:v>
                </c:pt>
                <c:pt idx="61">
                  <c:v>116.71428571428572</c:v>
                </c:pt>
                <c:pt idx="62">
                  <c:v>108.14285714285714</c:v>
                </c:pt>
                <c:pt idx="63">
                  <c:v>96.571428571428569</c:v>
                </c:pt>
                <c:pt idx="64">
                  <c:v>87.285714285714306</c:v>
                </c:pt>
                <c:pt idx="65">
                  <c:v>85.857142857142861</c:v>
                </c:pt>
                <c:pt idx="66">
                  <c:v>84</c:v>
                </c:pt>
                <c:pt idx="67">
                  <c:v>82</c:v>
                </c:pt>
                <c:pt idx="68">
                  <c:v>76.571428571428569</c:v>
                </c:pt>
                <c:pt idx="69">
                  <c:v>70.285714285714292</c:v>
                </c:pt>
                <c:pt idx="70">
                  <c:v>66.857142857142861</c:v>
                </c:pt>
                <c:pt idx="71">
                  <c:v>59.571428571428569</c:v>
                </c:pt>
                <c:pt idx="72">
                  <c:v>53.428571428571431</c:v>
                </c:pt>
                <c:pt idx="73">
                  <c:v>50.857142857142847</c:v>
                </c:pt>
                <c:pt idx="74">
                  <c:v>47.714285714285715</c:v>
                </c:pt>
                <c:pt idx="75">
                  <c:v>45.285714285714292</c:v>
                </c:pt>
                <c:pt idx="76">
                  <c:v>40.428571428571431</c:v>
                </c:pt>
                <c:pt idx="77">
                  <c:v>35.142857142857146</c:v>
                </c:pt>
                <c:pt idx="78">
                  <c:v>31.428571428571431</c:v>
                </c:pt>
                <c:pt idx="79">
                  <c:v>31.428571428571431</c:v>
                </c:pt>
                <c:pt idx="80">
                  <c:v>31.857142857142854</c:v>
                </c:pt>
                <c:pt idx="81">
                  <c:v>31</c:v>
                </c:pt>
                <c:pt idx="82">
                  <c:v>29.714285714285715</c:v>
                </c:pt>
                <c:pt idx="83">
                  <c:v>27.285714285714285</c:v>
                </c:pt>
                <c:pt idx="84">
                  <c:v>23.857142857142854</c:v>
                </c:pt>
                <c:pt idx="85">
                  <c:v>24.142857142857146</c:v>
                </c:pt>
                <c:pt idx="86">
                  <c:v>21.571428571428577</c:v>
                </c:pt>
                <c:pt idx="87">
                  <c:v>20</c:v>
                </c:pt>
                <c:pt idx="88">
                  <c:v>18.714285714285715</c:v>
                </c:pt>
                <c:pt idx="89">
                  <c:v>18.142857142857142</c:v>
                </c:pt>
                <c:pt idx="90">
                  <c:v>15.285714285714285</c:v>
                </c:pt>
                <c:pt idx="91">
                  <c:v>14.142857142857142</c:v>
                </c:pt>
                <c:pt idx="92">
                  <c:v>12.142857142857142</c:v>
                </c:pt>
                <c:pt idx="93">
                  <c:v>11.285714285714285</c:v>
                </c:pt>
                <c:pt idx="94">
                  <c:v>10.714285714285714</c:v>
                </c:pt>
                <c:pt idx="95">
                  <c:v>10.714285714285714</c:v>
                </c:pt>
                <c:pt idx="96">
                  <c:v>9.1428571428571423</c:v>
                </c:pt>
                <c:pt idx="97">
                  <c:v>9.1428571428571423</c:v>
                </c:pt>
                <c:pt idx="98">
                  <c:v>9</c:v>
                </c:pt>
                <c:pt idx="99">
                  <c:v>9.1428571428571423</c:v>
                </c:pt>
                <c:pt idx="100">
                  <c:v>8.8571428571428577</c:v>
                </c:pt>
                <c:pt idx="101">
                  <c:v>8.7142857142857135</c:v>
                </c:pt>
                <c:pt idx="102">
                  <c:v>8.5714285714285712</c:v>
                </c:pt>
                <c:pt idx="103">
                  <c:v>9.2857142857142865</c:v>
                </c:pt>
                <c:pt idx="104">
                  <c:v>9.8571428571428577</c:v>
                </c:pt>
                <c:pt idx="105">
                  <c:v>10.857142857142858</c:v>
                </c:pt>
                <c:pt idx="106">
                  <c:v>11.285714285714285</c:v>
                </c:pt>
                <c:pt idx="107">
                  <c:v>11.285714285714285</c:v>
                </c:pt>
                <c:pt idx="108">
                  <c:v>11.571428571428573</c:v>
                </c:pt>
                <c:pt idx="109">
                  <c:v>13</c:v>
                </c:pt>
                <c:pt idx="110">
                  <c:v>13.285714285714285</c:v>
                </c:pt>
                <c:pt idx="111">
                  <c:v>14.142857142857142</c:v>
                </c:pt>
                <c:pt idx="112">
                  <c:v>16</c:v>
                </c:pt>
                <c:pt idx="113">
                  <c:v>17.285714285714285</c:v>
                </c:pt>
                <c:pt idx="114">
                  <c:v>16.428571428571427</c:v>
                </c:pt>
                <c:pt idx="115">
                  <c:v>16.142857142857142</c:v>
                </c:pt>
                <c:pt idx="116">
                  <c:v>16.857142857142858</c:v>
                </c:pt>
                <c:pt idx="117">
                  <c:v>18.142857142857142</c:v>
                </c:pt>
                <c:pt idx="118">
                  <c:v>19.571428571428573</c:v>
                </c:pt>
                <c:pt idx="119">
                  <c:v>21.571428571428577</c:v>
                </c:pt>
                <c:pt idx="120">
                  <c:v>23.571428571428569</c:v>
                </c:pt>
                <c:pt idx="121">
                  <c:v>26.571428571428569</c:v>
                </c:pt>
                <c:pt idx="122">
                  <c:v>28.285714285714285</c:v>
                </c:pt>
                <c:pt idx="123">
                  <c:v>27.428571428571431</c:v>
                </c:pt>
                <c:pt idx="124">
                  <c:v>31.571428571428569</c:v>
                </c:pt>
                <c:pt idx="125">
                  <c:v>35.714285714285715</c:v>
                </c:pt>
                <c:pt idx="126">
                  <c:v>36.428571428571431</c:v>
                </c:pt>
                <c:pt idx="127">
                  <c:v>40.428571428571431</c:v>
                </c:pt>
                <c:pt idx="128">
                  <c:v>43.857142857142847</c:v>
                </c:pt>
                <c:pt idx="129">
                  <c:v>44.714285714285715</c:v>
                </c:pt>
                <c:pt idx="130">
                  <c:v>48.714285714285715</c:v>
                </c:pt>
                <c:pt idx="131">
                  <c:v>50.285714285714292</c:v>
                </c:pt>
                <c:pt idx="132">
                  <c:v>47</c:v>
                </c:pt>
                <c:pt idx="133">
                  <c:v>47.571428571428569</c:v>
                </c:pt>
                <c:pt idx="134">
                  <c:v>46.571428571428569</c:v>
                </c:pt>
                <c:pt idx="135">
                  <c:v>44.142857142857153</c:v>
                </c:pt>
                <c:pt idx="136">
                  <c:v>45.285714285714292</c:v>
                </c:pt>
                <c:pt idx="137">
                  <c:v>46.285714285714292</c:v>
                </c:pt>
                <c:pt idx="138">
                  <c:v>45.285714285714292</c:v>
                </c:pt>
                <c:pt idx="139">
                  <c:v>51.571428571428569</c:v>
                </c:pt>
                <c:pt idx="140">
                  <c:v>56</c:v>
                </c:pt>
                <c:pt idx="141">
                  <c:v>61.571428571428569</c:v>
                </c:pt>
                <c:pt idx="142">
                  <c:v>64.714285714285708</c:v>
                </c:pt>
                <c:pt idx="143">
                  <c:v>64.285714285714292</c:v>
                </c:pt>
                <c:pt idx="144">
                  <c:v>66.857142857142861</c:v>
                </c:pt>
                <c:pt idx="145">
                  <c:v>67.142857142857139</c:v>
                </c:pt>
                <c:pt idx="146">
                  <c:v>69.428571428571431</c:v>
                </c:pt>
                <c:pt idx="147">
                  <c:v>70.428571428571431</c:v>
                </c:pt>
                <c:pt idx="148">
                  <c:v>69.714285714285708</c:v>
                </c:pt>
                <c:pt idx="149">
                  <c:v>77.285714285714292</c:v>
                </c:pt>
                <c:pt idx="150">
                  <c:v>79.857142857142861</c:v>
                </c:pt>
                <c:pt idx="151">
                  <c:v>78.285714285714292</c:v>
                </c:pt>
                <c:pt idx="152">
                  <c:v>79.857142857142861</c:v>
                </c:pt>
                <c:pt idx="153">
                  <c:v>74.714285714285708</c:v>
                </c:pt>
                <c:pt idx="154">
                  <c:v>70</c:v>
                </c:pt>
                <c:pt idx="155">
                  <c:v>65.857142857142861</c:v>
                </c:pt>
                <c:pt idx="156">
                  <c:v>56.285714285714292</c:v>
                </c:pt>
                <c:pt idx="157">
                  <c:v>54</c:v>
                </c:pt>
                <c:pt idx="158">
                  <c:v>49.714285714285715</c:v>
                </c:pt>
                <c:pt idx="159">
                  <c:v>45.714285714285715</c:v>
                </c:pt>
                <c:pt idx="160">
                  <c:v>43.571428571428569</c:v>
                </c:pt>
                <c:pt idx="161">
                  <c:v>40.285714285714285</c:v>
                </c:pt>
                <c:pt idx="162">
                  <c:v>37.285714285714285</c:v>
                </c:pt>
                <c:pt idx="163">
                  <c:v>39.285714285714285</c:v>
                </c:pt>
                <c:pt idx="164">
                  <c:v>37.857142857142854</c:v>
                </c:pt>
                <c:pt idx="165">
                  <c:v>38.714285714285715</c:v>
                </c:pt>
                <c:pt idx="166">
                  <c:v>35.857142857142854</c:v>
                </c:pt>
                <c:pt idx="167">
                  <c:v>33</c:v>
                </c:pt>
                <c:pt idx="168">
                  <c:v>39.285714285714285</c:v>
                </c:pt>
                <c:pt idx="169">
                  <c:v>38.285714285714285</c:v>
                </c:pt>
                <c:pt idx="170">
                  <c:v>34</c:v>
                </c:pt>
                <c:pt idx="171">
                  <c:v>33</c:v>
                </c:pt>
                <c:pt idx="172">
                  <c:v>30.857142857142854</c:v>
                </c:pt>
                <c:pt idx="173">
                  <c:v>29.428571428571431</c:v>
                </c:pt>
                <c:pt idx="174">
                  <c:v>29.714285714285715</c:v>
                </c:pt>
                <c:pt idx="175">
                  <c:v>21.714285714285715</c:v>
                </c:pt>
                <c:pt idx="176">
                  <c:v>19.857142857142858</c:v>
                </c:pt>
                <c:pt idx="177">
                  <c:v>18</c:v>
                </c:pt>
                <c:pt idx="178">
                  <c:v>18</c:v>
                </c:pt>
                <c:pt idx="179">
                  <c:v>17.428571428571427</c:v>
                </c:pt>
                <c:pt idx="180">
                  <c:v>17.142857142857142</c:v>
                </c:pt>
                <c:pt idx="181">
                  <c:v>16.571428571428573</c:v>
                </c:pt>
                <c:pt idx="182">
                  <c:v>16</c:v>
                </c:pt>
                <c:pt idx="183">
                  <c:v>16.571428571428573</c:v>
                </c:pt>
                <c:pt idx="184">
                  <c:v>17.142857142857142</c:v>
                </c:pt>
                <c:pt idx="185">
                  <c:v>16.142857142857142</c:v>
                </c:pt>
                <c:pt idx="186">
                  <c:v>15.857142857142858</c:v>
                </c:pt>
                <c:pt idx="187">
                  <c:v>15.285714285714285</c:v>
                </c:pt>
                <c:pt idx="188">
                  <c:v>12.857142857142858</c:v>
                </c:pt>
                <c:pt idx="189">
                  <c:v>10.857142857142858</c:v>
                </c:pt>
                <c:pt idx="190">
                  <c:v>8.7142857142857135</c:v>
                </c:pt>
                <c:pt idx="191">
                  <c:v>6.2857142857142865</c:v>
                </c:pt>
                <c:pt idx="192">
                  <c:v>5.4285714285714288</c:v>
                </c:pt>
                <c:pt idx="193">
                  <c:v>4.5714285714285712</c:v>
                </c:pt>
                <c:pt idx="194">
                  <c:v>4.5714285714285712</c:v>
                </c:pt>
                <c:pt idx="195">
                  <c:v>4.2857142857142856</c:v>
                </c:pt>
                <c:pt idx="196">
                  <c:v>4.2857142857142856</c:v>
                </c:pt>
                <c:pt idx="197">
                  <c:v>3.7142857142857135</c:v>
                </c:pt>
                <c:pt idx="198">
                  <c:v>3.4285714285714284</c:v>
                </c:pt>
                <c:pt idx="199">
                  <c:v>3.5714285714285721</c:v>
                </c:pt>
                <c:pt idx="200">
                  <c:v>3</c:v>
                </c:pt>
                <c:pt idx="201">
                  <c:v>2.4285714285714284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24-4075-AF00-3874BD30D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487152"/>
        <c:axId val="483488464"/>
      </c:lineChart>
      <c:dateAx>
        <c:axId val="4834871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3488464"/>
        <c:crosses val="autoZero"/>
        <c:auto val="1"/>
        <c:lblOffset val="100"/>
        <c:baseTimeUnit val="days"/>
      </c:dateAx>
      <c:valAx>
        <c:axId val="48348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348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1400" b="0" i="0" baseline="0">
                <a:effectLst/>
              </a:rPr>
              <a:t>Hospitalisierte Covid-19-Patienten und -Patientinnen Basel-Stadt 1.7.21-19.1.22</a:t>
            </a:r>
            <a:endParaRPr lang="de-CH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'[100109.xls]Sheet'!$B$1</c:f>
              <c:strCache>
                <c:ptCount val="1"/>
                <c:pt idx="0">
                  <c:v>Hospitalisierte 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'[100109.xls]Sheet'!$A$2:$A$204</c:f>
              <c:numCache>
                <c:formatCode>m/d/yyyy</c:formatCode>
                <c:ptCount val="203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  <c:pt idx="31">
                  <c:v>44409</c:v>
                </c:pt>
                <c:pt idx="32">
                  <c:v>44410</c:v>
                </c:pt>
                <c:pt idx="33">
                  <c:v>44411</c:v>
                </c:pt>
                <c:pt idx="34">
                  <c:v>44412</c:v>
                </c:pt>
                <c:pt idx="35">
                  <c:v>44413</c:v>
                </c:pt>
                <c:pt idx="36">
                  <c:v>44414</c:v>
                </c:pt>
                <c:pt idx="37">
                  <c:v>44415</c:v>
                </c:pt>
                <c:pt idx="38">
                  <c:v>44416</c:v>
                </c:pt>
                <c:pt idx="39">
                  <c:v>44417</c:v>
                </c:pt>
                <c:pt idx="40">
                  <c:v>44418</c:v>
                </c:pt>
                <c:pt idx="41">
                  <c:v>44419</c:v>
                </c:pt>
                <c:pt idx="42">
                  <c:v>44420</c:v>
                </c:pt>
                <c:pt idx="43">
                  <c:v>44421</c:v>
                </c:pt>
                <c:pt idx="44">
                  <c:v>44422</c:v>
                </c:pt>
                <c:pt idx="45">
                  <c:v>44423</c:v>
                </c:pt>
                <c:pt idx="46">
                  <c:v>44424</c:v>
                </c:pt>
                <c:pt idx="47">
                  <c:v>44425</c:v>
                </c:pt>
                <c:pt idx="48">
                  <c:v>44426</c:v>
                </c:pt>
                <c:pt idx="49">
                  <c:v>44427</c:v>
                </c:pt>
                <c:pt idx="50">
                  <c:v>44428</c:v>
                </c:pt>
                <c:pt idx="51">
                  <c:v>44429</c:v>
                </c:pt>
                <c:pt idx="52">
                  <c:v>44430</c:v>
                </c:pt>
                <c:pt idx="53">
                  <c:v>44431</c:v>
                </c:pt>
                <c:pt idx="54">
                  <c:v>44432</c:v>
                </c:pt>
                <c:pt idx="55">
                  <c:v>44433</c:v>
                </c:pt>
                <c:pt idx="56">
                  <c:v>44434</c:v>
                </c:pt>
                <c:pt idx="57">
                  <c:v>44435</c:v>
                </c:pt>
                <c:pt idx="58">
                  <c:v>44436</c:v>
                </c:pt>
                <c:pt idx="59">
                  <c:v>44437</c:v>
                </c:pt>
                <c:pt idx="60">
                  <c:v>44438</c:v>
                </c:pt>
                <c:pt idx="61">
                  <c:v>44439</c:v>
                </c:pt>
                <c:pt idx="62">
                  <c:v>44440</c:v>
                </c:pt>
                <c:pt idx="63">
                  <c:v>44441</c:v>
                </c:pt>
                <c:pt idx="64">
                  <c:v>44442</c:v>
                </c:pt>
                <c:pt idx="65">
                  <c:v>44443</c:v>
                </c:pt>
                <c:pt idx="66">
                  <c:v>44444</c:v>
                </c:pt>
                <c:pt idx="67">
                  <c:v>44445</c:v>
                </c:pt>
                <c:pt idx="68">
                  <c:v>44446</c:v>
                </c:pt>
                <c:pt idx="69">
                  <c:v>44447</c:v>
                </c:pt>
                <c:pt idx="70">
                  <c:v>44448</c:v>
                </c:pt>
                <c:pt idx="71">
                  <c:v>44449</c:v>
                </c:pt>
                <c:pt idx="72">
                  <c:v>44450</c:v>
                </c:pt>
                <c:pt idx="73">
                  <c:v>44451</c:v>
                </c:pt>
                <c:pt idx="74">
                  <c:v>44452</c:v>
                </c:pt>
                <c:pt idx="75">
                  <c:v>44453</c:v>
                </c:pt>
                <c:pt idx="76">
                  <c:v>44454</c:v>
                </c:pt>
                <c:pt idx="77">
                  <c:v>44455</c:v>
                </c:pt>
                <c:pt idx="78">
                  <c:v>44456</c:v>
                </c:pt>
                <c:pt idx="79">
                  <c:v>44457</c:v>
                </c:pt>
                <c:pt idx="80">
                  <c:v>44458</c:v>
                </c:pt>
                <c:pt idx="81">
                  <c:v>44459</c:v>
                </c:pt>
                <c:pt idx="82">
                  <c:v>44460</c:v>
                </c:pt>
                <c:pt idx="83">
                  <c:v>44461</c:v>
                </c:pt>
                <c:pt idx="84">
                  <c:v>44462</c:v>
                </c:pt>
                <c:pt idx="85">
                  <c:v>44463</c:v>
                </c:pt>
                <c:pt idx="86">
                  <c:v>44464</c:v>
                </c:pt>
                <c:pt idx="87">
                  <c:v>44465</c:v>
                </c:pt>
                <c:pt idx="88">
                  <c:v>44466</c:v>
                </c:pt>
                <c:pt idx="89">
                  <c:v>44467</c:v>
                </c:pt>
                <c:pt idx="90">
                  <c:v>44468</c:v>
                </c:pt>
                <c:pt idx="91">
                  <c:v>44469</c:v>
                </c:pt>
                <c:pt idx="92">
                  <c:v>44470</c:v>
                </c:pt>
                <c:pt idx="93">
                  <c:v>44471</c:v>
                </c:pt>
                <c:pt idx="94">
                  <c:v>44472</c:v>
                </c:pt>
                <c:pt idx="95">
                  <c:v>44473</c:v>
                </c:pt>
                <c:pt idx="96">
                  <c:v>44474</c:v>
                </c:pt>
                <c:pt idx="97">
                  <c:v>44475</c:v>
                </c:pt>
                <c:pt idx="98">
                  <c:v>44476</c:v>
                </c:pt>
                <c:pt idx="99">
                  <c:v>44477</c:v>
                </c:pt>
                <c:pt idx="100">
                  <c:v>44478</c:v>
                </c:pt>
                <c:pt idx="101">
                  <c:v>44479</c:v>
                </c:pt>
                <c:pt idx="102">
                  <c:v>44480</c:v>
                </c:pt>
                <c:pt idx="103">
                  <c:v>44481</c:v>
                </c:pt>
                <c:pt idx="104">
                  <c:v>44482</c:v>
                </c:pt>
                <c:pt idx="105">
                  <c:v>44483</c:v>
                </c:pt>
                <c:pt idx="106">
                  <c:v>44484</c:v>
                </c:pt>
                <c:pt idx="107">
                  <c:v>44485</c:v>
                </c:pt>
                <c:pt idx="108">
                  <c:v>44486</c:v>
                </c:pt>
                <c:pt idx="109">
                  <c:v>44487</c:v>
                </c:pt>
                <c:pt idx="110">
                  <c:v>44488</c:v>
                </c:pt>
                <c:pt idx="111">
                  <c:v>44489</c:v>
                </c:pt>
                <c:pt idx="112">
                  <c:v>44490</c:v>
                </c:pt>
                <c:pt idx="113">
                  <c:v>44491</c:v>
                </c:pt>
                <c:pt idx="114">
                  <c:v>44492</c:v>
                </c:pt>
                <c:pt idx="115">
                  <c:v>44493</c:v>
                </c:pt>
                <c:pt idx="116">
                  <c:v>44494</c:v>
                </c:pt>
                <c:pt idx="117">
                  <c:v>44495</c:v>
                </c:pt>
                <c:pt idx="118">
                  <c:v>44496</c:v>
                </c:pt>
                <c:pt idx="119">
                  <c:v>44497</c:v>
                </c:pt>
                <c:pt idx="120">
                  <c:v>44498</c:v>
                </c:pt>
                <c:pt idx="121">
                  <c:v>44499</c:v>
                </c:pt>
                <c:pt idx="122">
                  <c:v>44500</c:v>
                </c:pt>
                <c:pt idx="123">
                  <c:v>44501</c:v>
                </c:pt>
                <c:pt idx="124">
                  <c:v>44502</c:v>
                </c:pt>
                <c:pt idx="125">
                  <c:v>44503</c:v>
                </c:pt>
                <c:pt idx="126">
                  <c:v>44504</c:v>
                </c:pt>
                <c:pt idx="127">
                  <c:v>44505</c:v>
                </c:pt>
                <c:pt idx="128">
                  <c:v>44506</c:v>
                </c:pt>
                <c:pt idx="129">
                  <c:v>44507</c:v>
                </c:pt>
                <c:pt idx="130">
                  <c:v>44508</c:v>
                </c:pt>
                <c:pt idx="131">
                  <c:v>44509</c:v>
                </c:pt>
                <c:pt idx="132">
                  <c:v>44510</c:v>
                </c:pt>
                <c:pt idx="133">
                  <c:v>44511</c:v>
                </c:pt>
                <c:pt idx="134">
                  <c:v>44512</c:v>
                </c:pt>
                <c:pt idx="135">
                  <c:v>44513</c:v>
                </c:pt>
                <c:pt idx="136">
                  <c:v>44514</c:v>
                </c:pt>
                <c:pt idx="137">
                  <c:v>44515</c:v>
                </c:pt>
                <c:pt idx="138">
                  <c:v>44516</c:v>
                </c:pt>
                <c:pt idx="139">
                  <c:v>44517</c:v>
                </c:pt>
                <c:pt idx="140">
                  <c:v>44518</c:v>
                </c:pt>
                <c:pt idx="141">
                  <c:v>44519</c:v>
                </c:pt>
                <c:pt idx="142">
                  <c:v>44520</c:v>
                </c:pt>
                <c:pt idx="143">
                  <c:v>44521</c:v>
                </c:pt>
                <c:pt idx="144">
                  <c:v>44522</c:v>
                </c:pt>
                <c:pt idx="145">
                  <c:v>44523</c:v>
                </c:pt>
                <c:pt idx="146">
                  <c:v>44524</c:v>
                </c:pt>
                <c:pt idx="147">
                  <c:v>44525</c:v>
                </c:pt>
                <c:pt idx="148">
                  <c:v>44526</c:v>
                </c:pt>
                <c:pt idx="149">
                  <c:v>44527</c:v>
                </c:pt>
                <c:pt idx="150">
                  <c:v>44528</c:v>
                </c:pt>
                <c:pt idx="151">
                  <c:v>44529</c:v>
                </c:pt>
                <c:pt idx="152">
                  <c:v>44530</c:v>
                </c:pt>
                <c:pt idx="153">
                  <c:v>44531</c:v>
                </c:pt>
                <c:pt idx="154">
                  <c:v>44532</c:v>
                </c:pt>
                <c:pt idx="155">
                  <c:v>44533</c:v>
                </c:pt>
                <c:pt idx="156">
                  <c:v>44534</c:v>
                </c:pt>
                <c:pt idx="157">
                  <c:v>44535</c:v>
                </c:pt>
                <c:pt idx="158">
                  <c:v>44536</c:v>
                </c:pt>
                <c:pt idx="159">
                  <c:v>44537</c:v>
                </c:pt>
                <c:pt idx="160">
                  <c:v>44538</c:v>
                </c:pt>
                <c:pt idx="161">
                  <c:v>44539</c:v>
                </c:pt>
                <c:pt idx="162">
                  <c:v>44540</c:v>
                </c:pt>
                <c:pt idx="163">
                  <c:v>44541</c:v>
                </c:pt>
                <c:pt idx="164">
                  <c:v>44542</c:v>
                </c:pt>
                <c:pt idx="165">
                  <c:v>44543</c:v>
                </c:pt>
                <c:pt idx="166">
                  <c:v>44544</c:v>
                </c:pt>
                <c:pt idx="167">
                  <c:v>44545</c:v>
                </c:pt>
                <c:pt idx="168">
                  <c:v>44546</c:v>
                </c:pt>
                <c:pt idx="169">
                  <c:v>44547</c:v>
                </c:pt>
                <c:pt idx="170">
                  <c:v>44548</c:v>
                </c:pt>
                <c:pt idx="171">
                  <c:v>44549</c:v>
                </c:pt>
                <c:pt idx="172">
                  <c:v>44550</c:v>
                </c:pt>
                <c:pt idx="173">
                  <c:v>44551</c:v>
                </c:pt>
                <c:pt idx="174">
                  <c:v>44552</c:v>
                </c:pt>
                <c:pt idx="175">
                  <c:v>44553</c:v>
                </c:pt>
                <c:pt idx="176">
                  <c:v>44554</c:v>
                </c:pt>
                <c:pt idx="177">
                  <c:v>44555</c:v>
                </c:pt>
                <c:pt idx="178">
                  <c:v>44556</c:v>
                </c:pt>
                <c:pt idx="179">
                  <c:v>44557</c:v>
                </c:pt>
                <c:pt idx="180">
                  <c:v>44558</c:v>
                </c:pt>
                <c:pt idx="181">
                  <c:v>44559</c:v>
                </c:pt>
                <c:pt idx="182">
                  <c:v>44560</c:v>
                </c:pt>
                <c:pt idx="183">
                  <c:v>44561</c:v>
                </c:pt>
                <c:pt idx="184">
                  <c:v>44562</c:v>
                </c:pt>
                <c:pt idx="185">
                  <c:v>44563</c:v>
                </c:pt>
                <c:pt idx="186">
                  <c:v>44564</c:v>
                </c:pt>
                <c:pt idx="187">
                  <c:v>44565</c:v>
                </c:pt>
                <c:pt idx="188">
                  <c:v>44566</c:v>
                </c:pt>
                <c:pt idx="189">
                  <c:v>44567</c:v>
                </c:pt>
                <c:pt idx="190">
                  <c:v>44568</c:v>
                </c:pt>
                <c:pt idx="191">
                  <c:v>44569</c:v>
                </c:pt>
                <c:pt idx="192">
                  <c:v>44570</c:v>
                </c:pt>
                <c:pt idx="193">
                  <c:v>44571</c:v>
                </c:pt>
                <c:pt idx="194">
                  <c:v>44572</c:v>
                </c:pt>
                <c:pt idx="195">
                  <c:v>44573</c:v>
                </c:pt>
                <c:pt idx="196">
                  <c:v>44574</c:v>
                </c:pt>
                <c:pt idx="197">
                  <c:v>44575</c:v>
                </c:pt>
                <c:pt idx="198">
                  <c:v>44576</c:v>
                </c:pt>
                <c:pt idx="199">
                  <c:v>44577</c:v>
                </c:pt>
                <c:pt idx="200">
                  <c:v>44578</c:v>
                </c:pt>
                <c:pt idx="201">
                  <c:v>44579</c:v>
                </c:pt>
                <c:pt idx="202">
                  <c:v>44580</c:v>
                </c:pt>
              </c:numCache>
            </c:numRef>
          </c:cat>
          <c:val>
            <c:numRef>
              <c:f>'[100109.xls]Sheet'!$B$2:$B$204</c:f>
              <c:numCache>
                <c:formatCode>General</c:formatCode>
                <c:ptCount val="203"/>
                <c:pt idx="0">
                  <c:v>8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7</c:v>
                </c:pt>
                <c:pt idx="23">
                  <c:v>9</c:v>
                </c:pt>
                <c:pt idx="24">
                  <c:v>9</c:v>
                </c:pt>
                <c:pt idx="25">
                  <c:v>10</c:v>
                </c:pt>
                <c:pt idx="26">
                  <c:v>9</c:v>
                </c:pt>
                <c:pt idx="27">
                  <c:v>8</c:v>
                </c:pt>
                <c:pt idx="28">
                  <c:v>8</c:v>
                </c:pt>
                <c:pt idx="29">
                  <c:v>7</c:v>
                </c:pt>
                <c:pt idx="30">
                  <c:v>7</c:v>
                </c:pt>
                <c:pt idx="31">
                  <c:v>6</c:v>
                </c:pt>
                <c:pt idx="32">
                  <c:v>6</c:v>
                </c:pt>
                <c:pt idx="33">
                  <c:v>11</c:v>
                </c:pt>
                <c:pt idx="34">
                  <c:v>10</c:v>
                </c:pt>
                <c:pt idx="35">
                  <c:v>10</c:v>
                </c:pt>
                <c:pt idx="36">
                  <c:v>8</c:v>
                </c:pt>
                <c:pt idx="37">
                  <c:v>12</c:v>
                </c:pt>
                <c:pt idx="38">
                  <c:v>12</c:v>
                </c:pt>
                <c:pt idx="39">
                  <c:v>11</c:v>
                </c:pt>
                <c:pt idx="40">
                  <c:v>17</c:v>
                </c:pt>
                <c:pt idx="41">
                  <c:v>17</c:v>
                </c:pt>
                <c:pt idx="42">
                  <c:v>22</c:v>
                </c:pt>
                <c:pt idx="43">
                  <c:v>24</c:v>
                </c:pt>
                <c:pt idx="44">
                  <c:v>28</c:v>
                </c:pt>
                <c:pt idx="45">
                  <c:v>34</c:v>
                </c:pt>
                <c:pt idx="46">
                  <c:v>36</c:v>
                </c:pt>
                <c:pt idx="47">
                  <c:v>35</c:v>
                </c:pt>
                <c:pt idx="48">
                  <c:v>30</c:v>
                </c:pt>
                <c:pt idx="49">
                  <c:v>39</c:v>
                </c:pt>
                <c:pt idx="50">
                  <c:v>40</c:v>
                </c:pt>
                <c:pt idx="51">
                  <c:v>39</c:v>
                </c:pt>
                <c:pt idx="52">
                  <c:v>36</c:v>
                </c:pt>
                <c:pt idx="53">
                  <c:v>41</c:v>
                </c:pt>
                <c:pt idx="54">
                  <c:v>43</c:v>
                </c:pt>
                <c:pt idx="55">
                  <c:v>45</c:v>
                </c:pt>
                <c:pt idx="56">
                  <c:v>44</c:v>
                </c:pt>
                <c:pt idx="57">
                  <c:v>45</c:v>
                </c:pt>
                <c:pt idx="58">
                  <c:v>41</c:v>
                </c:pt>
                <c:pt idx="59">
                  <c:v>43</c:v>
                </c:pt>
                <c:pt idx="60">
                  <c:v>44</c:v>
                </c:pt>
                <c:pt idx="61">
                  <c:v>38</c:v>
                </c:pt>
                <c:pt idx="62">
                  <c:v>40</c:v>
                </c:pt>
                <c:pt idx="63">
                  <c:v>38</c:v>
                </c:pt>
                <c:pt idx="64">
                  <c:v>39</c:v>
                </c:pt>
                <c:pt idx="65">
                  <c:v>37</c:v>
                </c:pt>
                <c:pt idx="66">
                  <c:v>34</c:v>
                </c:pt>
                <c:pt idx="67">
                  <c:v>37</c:v>
                </c:pt>
                <c:pt idx="68">
                  <c:v>38</c:v>
                </c:pt>
                <c:pt idx="69">
                  <c:v>37</c:v>
                </c:pt>
                <c:pt idx="70">
                  <c:v>36</c:v>
                </c:pt>
                <c:pt idx="71">
                  <c:v>31</c:v>
                </c:pt>
                <c:pt idx="72">
                  <c:v>33</c:v>
                </c:pt>
                <c:pt idx="73">
                  <c:v>30</c:v>
                </c:pt>
                <c:pt idx="74">
                  <c:v>28</c:v>
                </c:pt>
                <c:pt idx="75">
                  <c:v>29</c:v>
                </c:pt>
                <c:pt idx="76">
                  <c:v>25</c:v>
                </c:pt>
                <c:pt idx="77">
                  <c:v>26</c:v>
                </c:pt>
                <c:pt idx="78">
                  <c:v>28</c:v>
                </c:pt>
                <c:pt idx="79">
                  <c:v>30</c:v>
                </c:pt>
                <c:pt idx="80">
                  <c:v>33</c:v>
                </c:pt>
                <c:pt idx="81">
                  <c:v>34</c:v>
                </c:pt>
                <c:pt idx="82">
                  <c:v>35</c:v>
                </c:pt>
                <c:pt idx="83">
                  <c:v>32</c:v>
                </c:pt>
                <c:pt idx="84">
                  <c:v>29</c:v>
                </c:pt>
                <c:pt idx="85">
                  <c:v>29</c:v>
                </c:pt>
                <c:pt idx="86">
                  <c:v>27</c:v>
                </c:pt>
                <c:pt idx="87">
                  <c:v>26</c:v>
                </c:pt>
                <c:pt idx="88">
                  <c:v>28</c:v>
                </c:pt>
                <c:pt idx="89">
                  <c:v>25</c:v>
                </c:pt>
                <c:pt idx="90">
                  <c:v>26</c:v>
                </c:pt>
                <c:pt idx="91">
                  <c:v>22</c:v>
                </c:pt>
                <c:pt idx="92">
                  <c:v>20</c:v>
                </c:pt>
                <c:pt idx="93">
                  <c:v>18</c:v>
                </c:pt>
                <c:pt idx="94">
                  <c:v>17</c:v>
                </c:pt>
                <c:pt idx="95">
                  <c:v>18</c:v>
                </c:pt>
                <c:pt idx="96">
                  <c:v>16</c:v>
                </c:pt>
                <c:pt idx="97">
                  <c:v>19</c:v>
                </c:pt>
                <c:pt idx="98">
                  <c:v>17</c:v>
                </c:pt>
                <c:pt idx="99">
                  <c:v>18</c:v>
                </c:pt>
                <c:pt idx="100">
                  <c:v>14</c:v>
                </c:pt>
                <c:pt idx="101">
                  <c:v>15</c:v>
                </c:pt>
                <c:pt idx="102">
                  <c:v>16</c:v>
                </c:pt>
                <c:pt idx="103">
                  <c:v>15</c:v>
                </c:pt>
                <c:pt idx="104">
                  <c:v>13</c:v>
                </c:pt>
                <c:pt idx="105">
                  <c:v>13</c:v>
                </c:pt>
                <c:pt idx="106">
                  <c:v>10</c:v>
                </c:pt>
                <c:pt idx="107">
                  <c:v>10</c:v>
                </c:pt>
                <c:pt idx="108">
                  <c:v>12</c:v>
                </c:pt>
                <c:pt idx="109">
                  <c:v>13</c:v>
                </c:pt>
                <c:pt idx="110">
                  <c:v>9</c:v>
                </c:pt>
                <c:pt idx="111">
                  <c:v>8</c:v>
                </c:pt>
                <c:pt idx="112">
                  <c:v>10</c:v>
                </c:pt>
                <c:pt idx="113">
                  <c:v>10</c:v>
                </c:pt>
                <c:pt idx="114">
                  <c:v>13</c:v>
                </c:pt>
                <c:pt idx="115">
                  <c:v>13</c:v>
                </c:pt>
                <c:pt idx="116">
                  <c:v>15</c:v>
                </c:pt>
                <c:pt idx="117">
                  <c:v>17</c:v>
                </c:pt>
                <c:pt idx="118">
                  <c:v>21</c:v>
                </c:pt>
                <c:pt idx="119">
                  <c:v>19</c:v>
                </c:pt>
                <c:pt idx="120">
                  <c:v>20</c:v>
                </c:pt>
                <c:pt idx="121">
                  <c:v>19</c:v>
                </c:pt>
                <c:pt idx="122">
                  <c:v>21</c:v>
                </c:pt>
                <c:pt idx="123">
                  <c:v>21</c:v>
                </c:pt>
                <c:pt idx="124">
                  <c:v>20</c:v>
                </c:pt>
                <c:pt idx="125">
                  <c:v>25</c:v>
                </c:pt>
                <c:pt idx="126">
                  <c:v>27</c:v>
                </c:pt>
                <c:pt idx="127">
                  <c:v>31</c:v>
                </c:pt>
                <c:pt idx="128">
                  <c:v>30</c:v>
                </c:pt>
                <c:pt idx="129">
                  <c:v>30</c:v>
                </c:pt>
                <c:pt idx="130">
                  <c:v>28</c:v>
                </c:pt>
                <c:pt idx="131">
                  <c:v>36</c:v>
                </c:pt>
                <c:pt idx="132">
                  <c:v>38</c:v>
                </c:pt>
                <c:pt idx="133">
                  <c:v>35</c:v>
                </c:pt>
                <c:pt idx="134">
                  <c:v>37</c:v>
                </c:pt>
                <c:pt idx="135">
                  <c:v>36</c:v>
                </c:pt>
                <c:pt idx="136">
                  <c:v>39</c:v>
                </c:pt>
                <c:pt idx="137">
                  <c:v>43</c:v>
                </c:pt>
                <c:pt idx="138">
                  <c:v>48</c:v>
                </c:pt>
                <c:pt idx="139">
                  <c:v>48</c:v>
                </c:pt>
                <c:pt idx="140">
                  <c:v>49</c:v>
                </c:pt>
                <c:pt idx="141">
                  <c:v>60</c:v>
                </c:pt>
                <c:pt idx="142">
                  <c:v>62</c:v>
                </c:pt>
                <c:pt idx="143">
                  <c:v>62</c:v>
                </c:pt>
                <c:pt idx="144">
                  <c:v>70</c:v>
                </c:pt>
                <c:pt idx="145">
                  <c:v>80</c:v>
                </c:pt>
                <c:pt idx="146">
                  <c:v>86</c:v>
                </c:pt>
                <c:pt idx="147">
                  <c:v>85</c:v>
                </c:pt>
                <c:pt idx="148">
                  <c:v>86</c:v>
                </c:pt>
                <c:pt idx="149">
                  <c:v>82</c:v>
                </c:pt>
                <c:pt idx="150">
                  <c:v>87</c:v>
                </c:pt>
                <c:pt idx="151">
                  <c:v>92</c:v>
                </c:pt>
                <c:pt idx="152">
                  <c:v>94</c:v>
                </c:pt>
                <c:pt idx="153">
                  <c:v>101</c:v>
                </c:pt>
                <c:pt idx="154">
                  <c:v>109</c:v>
                </c:pt>
                <c:pt idx="155">
                  <c:v>110</c:v>
                </c:pt>
                <c:pt idx="156">
                  <c:v>104</c:v>
                </c:pt>
                <c:pt idx="157">
                  <c:v>105</c:v>
                </c:pt>
                <c:pt idx="158">
                  <c:v>105</c:v>
                </c:pt>
                <c:pt idx="159">
                  <c:v>104</c:v>
                </c:pt>
                <c:pt idx="160">
                  <c:v>102</c:v>
                </c:pt>
                <c:pt idx="161">
                  <c:v>102</c:v>
                </c:pt>
                <c:pt idx="162">
                  <c:v>100</c:v>
                </c:pt>
                <c:pt idx="163">
                  <c:v>98</c:v>
                </c:pt>
                <c:pt idx="164">
                  <c:v>97</c:v>
                </c:pt>
                <c:pt idx="165">
                  <c:v>99</c:v>
                </c:pt>
                <c:pt idx="166">
                  <c:v>90</c:v>
                </c:pt>
                <c:pt idx="167">
                  <c:v>97</c:v>
                </c:pt>
                <c:pt idx="168">
                  <c:v>94</c:v>
                </c:pt>
                <c:pt idx="169">
                  <c:v>85</c:v>
                </c:pt>
                <c:pt idx="170">
                  <c:v>89</c:v>
                </c:pt>
                <c:pt idx="171">
                  <c:v>88</c:v>
                </c:pt>
                <c:pt idx="172">
                  <c:v>99</c:v>
                </c:pt>
                <c:pt idx="173">
                  <c:v>91</c:v>
                </c:pt>
                <c:pt idx="174">
                  <c:v>89</c:v>
                </c:pt>
                <c:pt idx="175">
                  <c:v>76</c:v>
                </c:pt>
                <c:pt idx="176">
                  <c:v>74</c:v>
                </c:pt>
                <c:pt idx="177">
                  <c:v>84</c:v>
                </c:pt>
                <c:pt idx="178">
                  <c:v>83</c:v>
                </c:pt>
                <c:pt idx="179">
                  <c:v>83</c:v>
                </c:pt>
                <c:pt idx="180">
                  <c:v>85</c:v>
                </c:pt>
                <c:pt idx="181">
                  <c:v>86</c:v>
                </c:pt>
                <c:pt idx="182">
                  <c:v>80</c:v>
                </c:pt>
                <c:pt idx="183">
                  <c:v>76</c:v>
                </c:pt>
                <c:pt idx="184">
                  <c:v>61</c:v>
                </c:pt>
                <c:pt idx="185">
                  <c:v>69</c:v>
                </c:pt>
                <c:pt idx="186">
                  <c:v>79</c:v>
                </c:pt>
                <c:pt idx="187">
                  <c:v>82</c:v>
                </c:pt>
                <c:pt idx="188">
                  <c:v>79</c:v>
                </c:pt>
                <c:pt idx="189">
                  <c:v>87</c:v>
                </c:pt>
                <c:pt idx="190">
                  <c:v>93</c:v>
                </c:pt>
                <c:pt idx="191">
                  <c:v>90</c:v>
                </c:pt>
                <c:pt idx="192">
                  <c:v>90</c:v>
                </c:pt>
                <c:pt idx="193">
                  <c:v>90</c:v>
                </c:pt>
                <c:pt idx="194">
                  <c:v>89</c:v>
                </c:pt>
                <c:pt idx="195">
                  <c:v>91</c:v>
                </c:pt>
                <c:pt idx="196">
                  <c:v>92</c:v>
                </c:pt>
                <c:pt idx="197">
                  <c:v>89</c:v>
                </c:pt>
                <c:pt idx="198">
                  <c:v>85</c:v>
                </c:pt>
                <c:pt idx="199">
                  <c:v>90</c:v>
                </c:pt>
                <c:pt idx="200">
                  <c:v>89</c:v>
                </c:pt>
                <c:pt idx="201">
                  <c:v>91</c:v>
                </c:pt>
                <c:pt idx="202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9-4336-BDCD-674FD1BB855E}"/>
            </c:ext>
          </c:extLst>
        </c:ser>
        <c:ser>
          <c:idx val="1"/>
          <c:order val="1"/>
          <c:tx>
            <c:strRef>
              <c:f>'[100109.xls]Sheet'!$C$1</c:f>
              <c:strCache>
                <c:ptCount val="1"/>
                <c:pt idx="0">
                  <c:v>Intensivstationäre Patienten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'[100109.xls]Sheet'!$A$2:$A$204</c:f>
              <c:numCache>
                <c:formatCode>m/d/yyyy</c:formatCode>
                <c:ptCount val="203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  <c:pt idx="31">
                  <c:v>44409</c:v>
                </c:pt>
                <c:pt idx="32">
                  <c:v>44410</c:v>
                </c:pt>
                <c:pt idx="33">
                  <c:v>44411</c:v>
                </c:pt>
                <c:pt idx="34">
                  <c:v>44412</c:v>
                </c:pt>
                <c:pt idx="35">
                  <c:v>44413</c:v>
                </c:pt>
                <c:pt idx="36">
                  <c:v>44414</c:v>
                </c:pt>
                <c:pt idx="37">
                  <c:v>44415</c:v>
                </c:pt>
                <c:pt idx="38">
                  <c:v>44416</c:v>
                </c:pt>
                <c:pt idx="39">
                  <c:v>44417</c:v>
                </c:pt>
                <c:pt idx="40">
                  <c:v>44418</c:v>
                </c:pt>
                <c:pt idx="41">
                  <c:v>44419</c:v>
                </c:pt>
                <c:pt idx="42">
                  <c:v>44420</c:v>
                </c:pt>
                <c:pt idx="43">
                  <c:v>44421</c:v>
                </c:pt>
                <c:pt idx="44">
                  <c:v>44422</c:v>
                </c:pt>
                <c:pt idx="45">
                  <c:v>44423</c:v>
                </c:pt>
                <c:pt idx="46">
                  <c:v>44424</c:v>
                </c:pt>
                <c:pt idx="47">
                  <c:v>44425</c:v>
                </c:pt>
                <c:pt idx="48">
                  <c:v>44426</c:v>
                </c:pt>
                <c:pt idx="49">
                  <c:v>44427</c:v>
                </c:pt>
                <c:pt idx="50">
                  <c:v>44428</c:v>
                </c:pt>
                <c:pt idx="51">
                  <c:v>44429</c:v>
                </c:pt>
                <c:pt idx="52">
                  <c:v>44430</c:v>
                </c:pt>
                <c:pt idx="53">
                  <c:v>44431</c:v>
                </c:pt>
                <c:pt idx="54">
                  <c:v>44432</c:v>
                </c:pt>
                <c:pt idx="55">
                  <c:v>44433</c:v>
                </c:pt>
                <c:pt idx="56">
                  <c:v>44434</c:v>
                </c:pt>
                <c:pt idx="57">
                  <c:v>44435</c:v>
                </c:pt>
                <c:pt idx="58">
                  <c:v>44436</c:v>
                </c:pt>
                <c:pt idx="59">
                  <c:v>44437</c:v>
                </c:pt>
                <c:pt idx="60">
                  <c:v>44438</c:v>
                </c:pt>
                <c:pt idx="61">
                  <c:v>44439</c:v>
                </c:pt>
                <c:pt idx="62">
                  <c:v>44440</c:v>
                </c:pt>
                <c:pt idx="63">
                  <c:v>44441</c:v>
                </c:pt>
                <c:pt idx="64">
                  <c:v>44442</c:v>
                </c:pt>
                <c:pt idx="65">
                  <c:v>44443</c:v>
                </c:pt>
                <c:pt idx="66">
                  <c:v>44444</c:v>
                </c:pt>
                <c:pt idx="67">
                  <c:v>44445</c:v>
                </c:pt>
                <c:pt idx="68">
                  <c:v>44446</c:v>
                </c:pt>
                <c:pt idx="69">
                  <c:v>44447</c:v>
                </c:pt>
                <c:pt idx="70">
                  <c:v>44448</c:v>
                </c:pt>
                <c:pt idx="71">
                  <c:v>44449</c:v>
                </c:pt>
                <c:pt idx="72">
                  <c:v>44450</c:v>
                </c:pt>
                <c:pt idx="73">
                  <c:v>44451</c:v>
                </c:pt>
                <c:pt idx="74">
                  <c:v>44452</c:v>
                </c:pt>
                <c:pt idx="75">
                  <c:v>44453</c:v>
                </c:pt>
                <c:pt idx="76">
                  <c:v>44454</c:v>
                </c:pt>
                <c:pt idx="77">
                  <c:v>44455</c:v>
                </c:pt>
                <c:pt idx="78">
                  <c:v>44456</c:v>
                </c:pt>
                <c:pt idx="79">
                  <c:v>44457</c:v>
                </c:pt>
                <c:pt idx="80">
                  <c:v>44458</c:v>
                </c:pt>
                <c:pt idx="81">
                  <c:v>44459</c:v>
                </c:pt>
                <c:pt idx="82">
                  <c:v>44460</c:v>
                </c:pt>
                <c:pt idx="83">
                  <c:v>44461</c:v>
                </c:pt>
                <c:pt idx="84">
                  <c:v>44462</c:v>
                </c:pt>
                <c:pt idx="85">
                  <c:v>44463</c:v>
                </c:pt>
                <c:pt idx="86">
                  <c:v>44464</c:v>
                </c:pt>
                <c:pt idx="87">
                  <c:v>44465</c:v>
                </c:pt>
                <c:pt idx="88">
                  <c:v>44466</c:v>
                </c:pt>
                <c:pt idx="89">
                  <c:v>44467</c:v>
                </c:pt>
                <c:pt idx="90">
                  <c:v>44468</c:v>
                </c:pt>
                <c:pt idx="91">
                  <c:v>44469</c:v>
                </c:pt>
                <c:pt idx="92">
                  <c:v>44470</c:v>
                </c:pt>
                <c:pt idx="93">
                  <c:v>44471</c:v>
                </c:pt>
                <c:pt idx="94">
                  <c:v>44472</c:v>
                </c:pt>
                <c:pt idx="95">
                  <c:v>44473</c:v>
                </c:pt>
                <c:pt idx="96">
                  <c:v>44474</c:v>
                </c:pt>
                <c:pt idx="97">
                  <c:v>44475</c:v>
                </c:pt>
                <c:pt idx="98">
                  <c:v>44476</c:v>
                </c:pt>
                <c:pt idx="99">
                  <c:v>44477</c:v>
                </c:pt>
                <c:pt idx="100">
                  <c:v>44478</c:v>
                </c:pt>
                <c:pt idx="101">
                  <c:v>44479</c:v>
                </c:pt>
                <c:pt idx="102">
                  <c:v>44480</c:v>
                </c:pt>
                <c:pt idx="103">
                  <c:v>44481</c:v>
                </c:pt>
                <c:pt idx="104">
                  <c:v>44482</c:v>
                </c:pt>
                <c:pt idx="105">
                  <c:v>44483</c:v>
                </c:pt>
                <c:pt idx="106">
                  <c:v>44484</c:v>
                </c:pt>
                <c:pt idx="107">
                  <c:v>44485</c:v>
                </c:pt>
                <c:pt idx="108">
                  <c:v>44486</c:v>
                </c:pt>
                <c:pt idx="109">
                  <c:v>44487</c:v>
                </c:pt>
                <c:pt idx="110">
                  <c:v>44488</c:v>
                </c:pt>
                <c:pt idx="111">
                  <c:v>44489</c:v>
                </c:pt>
                <c:pt idx="112">
                  <c:v>44490</c:v>
                </c:pt>
                <c:pt idx="113">
                  <c:v>44491</c:v>
                </c:pt>
                <c:pt idx="114">
                  <c:v>44492</c:v>
                </c:pt>
                <c:pt idx="115">
                  <c:v>44493</c:v>
                </c:pt>
                <c:pt idx="116">
                  <c:v>44494</c:v>
                </c:pt>
                <c:pt idx="117">
                  <c:v>44495</c:v>
                </c:pt>
                <c:pt idx="118">
                  <c:v>44496</c:v>
                </c:pt>
                <c:pt idx="119">
                  <c:v>44497</c:v>
                </c:pt>
                <c:pt idx="120">
                  <c:v>44498</c:v>
                </c:pt>
                <c:pt idx="121">
                  <c:v>44499</c:v>
                </c:pt>
                <c:pt idx="122">
                  <c:v>44500</c:v>
                </c:pt>
                <c:pt idx="123">
                  <c:v>44501</c:v>
                </c:pt>
                <c:pt idx="124">
                  <c:v>44502</c:v>
                </c:pt>
                <c:pt idx="125">
                  <c:v>44503</c:v>
                </c:pt>
                <c:pt idx="126">
                  <c:v>44504</c:v>
                </c:pt>
                <c:pt idx="127">
                  <c:v>44505</c:v>
                </c:pt>
                <c:pt idx="128">
                  <c:v>44506</c:v>
                </c:pt>
                <c:pt idx="129">
                  <c:v>44507</c:v>
                </c:pt>
                <c:pt idx="130">
                  <c:v>44508</c:v>
                </c:pt>
                <c:pt idx="131">
                  <c:v>44509</c:v>
                </c:pt>
                <c:pt idx="132">
                  <c:v>44510</c:v>
                </c:pt>
                <c:pt idx="133">
                  <c:v>44511</c:v>
                </c:pt>
                <c:pt idx="134">
                  <c:v>44512</c:v>
                </c:pt>
                <c:pt idx="135">
                  <c:v>44513</c:v>
                </c:pt>
                <c:pt idx="136">
                  <c:v>44514</c:v>
                </c:pt>
                <c:pt idx="137">
                  <c:v>44515</c:v>
                </c:pt>
                <c:pt idx="138">
                  <c:v>44516</c:v>
                </c:pt>
                <c:pt idx="139">
                  <c:v>44517</c:v>
                </c:pt>
                <c:pt idx="140">
                  <c:v>44518</c:v>
                </c:pt>
                <c:pt idx="141">
                  <c:v>44519</c:v>
                </c:pt>
                <c:pt idx="142">
                  <c:v>44520</c:v>
                </c:pt>
                <c:pt idx="143">
                  <c:v>44521</c:v>
                </c:pt>
                <c:pt idx="144">
                  <c:v>44522</c:v>
                </c:pt>
                <c:pt idx="145">
                  <c:v>44523</c:v>
                </c:pt>
                <c:pt idx="146">
                  <c:v>44524</c:v>
                </c:pt>
                <c:pt idx="147">
                  <c:v>44525</c:v>
                </c:pt>
                <c:pt idx="148">
                  <c:v>44526</c:v>
                </c:pt>
                <c:pt idx="149">
                  <c:v>44527</c:v>
                </c:pt>
                <c:pt idx="150">
                  <c:v>44528</c:v>
                </c:pt>
                <c:pt idx="151">
                  <c:v>44529</c:v>
                </c:pt>
                <c:pt idx="152">
                  <c:v>44530</c:v>
                </c:pt>
                <c:pt idx="153">
                  <c:v>44531</c:v>
                </c:pt>
                <c:pt idx="154">
                  <c:v>44532</c:v>
                </c:pt>
                <c:pt idx="155">
                  <c:v>44533</c:v>
                </c:pt>
                <c:pt idx="156">
                  <c:v>44534</c:v>
                </c:pt>
                <c:pt idx="157">
                  <c:v>44535</c:v>
                </c:pt>
                <c:pt idx="158">
                  <c:v>44536</c:v>
                </c:pt>
                <c:pt idx="159">
                  <c:v>44537</c:v>
                </c:pt>
                <c:pt idx="160">
                  <c:v>44538</c:v>
                </c:pt>
                <c:pt idx="161">
                  <c:v>44539</c:v>
                </c:pt>
                <c:pt idx="162">
                  <c:v>44540</c:v>
                </c:pt>
                <c:pt idx="163">
                  <c:v>44541</c:v>
                </c:pt>
                <c:pt idx="164">
                  <c:v>44542</c:v>
                </c:pt>
                <c:pt idx="165">
                  <c:v>44543</c:v>
                </c:pt>
                <c:pt idx="166">
                  <c:v>44544</c:v>
                </c:pt>
                <c:pt idx="167">
                  <c:v>44545</c:v>
                </c:pt>
                <c:pt idx="168">
                  <c:v>44546</c:v>
                </c:pt>
                <c:pt idx="169">
                  <c:v>44547</c:v>
                </c:pt>
                <c:pt idx="170">
                  <c:v>44548</c:v>
                </c:pt>
                <c:pt idx="171">
                  <c:v>44549</c:v>
                </c:pt>
                <c:pt idx="172">
                  <c:v>44550</c:v>
                </c:pt>
                <c:pt idx="173">
                  <c:v>44551</c:v>
                </c:pt>
                <c:pt idx="174">
                  <c:v>44552</c:v>
                </c:pt>
                <c:pt idx="175">
                  <c:v>44553</c:v>
                </c:pt>
                <c:pt idx="176">
                  <c:v>44554</c:v>
                </c:pt>
                <c:pt idx="177">
                  <c:v>44555</c:v>
                </c:pt>
                <c:pt idx="178">
                  <c:v>44556</c:v>
                </c:pt>
                <c:pt idx="179">
                  <c:v>44557</c:v>
                </c:pt>
                <c:pt idx="180">
                  <c:v>44558</c:v>
                </c:pt>
                <c:pt idx="181">
                  <c:v>44559</c:v>
                </c:pt>
                <c:pt idx="182">
                  <c:v>44560</c:v>
                </c:pt>
                <c:pt idx="183">
                  <c:v>44561</c:v>
                </c:pt>
                <c:pt idx="184">
                  <c:v>44562</c:v>
                </c:pt>
                <c:pt idx="185">
                  <c:v>44563</c:v>
                </c:pt>
                <c:pt idx="186">
                  <c:v>44564</c:v>
                </c:pt>
                <c:pt idx="187">
                  <c:v>44565</c:v>
                </c:pt>
                <c:pt idx="188">
                  <c:v>44566</c:v>
                </c:pt>
                <c:pt idx="189">
                  <c:v>44567</c:v>
                </c:pt>
                <c:pt idx="190">
                  <c:v>44568</c:v>
                </c:pt>
                <c:pt idx="191">
                  <c:v>44569</c:v>
                </c:pt>
                <c:pt idx="192">
                  <c:v>44570</c:v>
                </c:pt>
                <c:pt idx="193">
                  <c:v>44571</c:v>
                </c:pt>
                <c:pt idx="194">
                  <c:v>44572</c:v>
                </c:pt>
                <c:pt idx="195">
                  <c:v>44573</c:v>
                </c:pt>
                <c:pt idx="196">
                  <c:v>44574</c:v>
                </c:pt>
                <c:pt idx="197">
                  <c:v>44575</c:v>
                </c:pt>
                <c:pt idx="198">
                  <c:v>44576</c:v>
                </c:pt>
                <c:pt idx="199">
                  <c:v>44577</c:v>
                </c:pt>
                <c:pt idx="200">
                  <c:v>44578</c:v>
                </c:pt>
                <c:pt idx="201">
                  <c:v>44579</c:v>
                </c:pt>
                <c:pt idx="202">
                  <c:v>44580</c:v>
                </c:pt>
              </c:numCache>
            </c:numRef>
          </c:cat>
          <c:val>
            <c:numRef>
              <c:f>'[100109.xls]Sheet'!$C$2:$C$204</c:f>
              <c:numCache>
                <c:formatCode>General</c:formatCode>
                <c:ptCount val="203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2</c:v>
                </c:pt>
                <c:pt idx="38">
                  <c:v>1</c:v>
                </c:pt>
                <c:pt idx="39">
                  <c:v>2</c:v>
                </c:pt>
                <c:pt idx="40">
                  <c:v>3</c:v>
                </c:pt>
                <c:pt idx="41">
                  <c:v>2</c:v>
                </c:pt>
                <c:pt idx="42">
                  <c:v>4</c:v>
                </c:pt>
                <c:pt idx="43">
                  <c:v>6</c:v>
                </c:pt>
                <c:pt idx="44">
                  <c:v>8</c:v>
                </c:pt>
                <c:pt idx="45">
                  <c:v>7</c:v>
                </c:pt>
                <c:pt idx="46">
                  <c:v>7</c:v>
                </c:pt>
                <c:pt idx="47">
                  <c:v>6</c:v>
                </c:pt>
                <c:pt idx="48">
                  <c:v>6</c:v>
                </c:pt>
                <c:pt idx="49">
                  <c:v>7</c:v>
                </c:pt>
                <c:pt idx="50">
                  <c:v>9</c:v>
                </c:pt>
                <c:pt idx="51">
                  <c:v>10</c:v>
                </c:pt>
                <c:pt idx="52">
                  <c:v>10</c:v>
                </c:pt>
                <c:pt idx="53">
                  <c:v>12</c:v>
                </c:pt>
                <c:pt idx="54">
                  <c:v>10</c:v>
                </c:pt>
                <c:pt idx="55">
                  <c:v>10</c:v>
                </c:pt>
                <c:pt idx="56">
                  <c:v>11</c:v>
                </c:pt>
                <c:pt idx="57">
                  <c:v>12</c:v>
                </c:pt>
                <c:pt idx="58">
                  <c:v>13</c:v>
                </c:pt>
                <c:pt idx="59">
                  <c:v>14</c:v>
                </c:pt>
                <c:pt idx="60">
                  <c:v>14</c:v>
                </c:pt>
                <c:pt idx="61">
                  <c:v>12</c:v>
                </c:pt>
                <c:pt idx="62">
                  <c:v>13</c:v>
                </c:pt>
                <c:pt idx="63">
                  <c:v>14</c:v>
                </c:pt>
                <c:pt idx="64">
                  <c:v>14</c:v>
                </c:pt>
                <c:pt idx="65">
                  <c:v>15</c:v>
                </c:pt>
                <c:pt idx="66">
                  <c:v>14</c:v>
                </c:pt>
                <c:pt idx="67">
                  <c:v>14</c:v>
                </c:pt>
                <c:pt idx="68">
                  <c:v>14</c:v>
                </c:pt>
                <c:pt idx="69">
                  <c:v>15</c:v>
                </c:pt>
                <c:pt idx="70">
                  <c:v>15</c:v>
                </c:pt>
                <c:pt idx="71">
                  <c:v>14</c:v>
                </c:pt>
                <c:pt idx="72">
                  <c:v>13</c:v>
                </c:pt>
                <c:pt idx="73">
                  <c:v>12</c:v>
                </c:pt>
                <c:pt idx="74">
                  <c:v>12</c:v>
                </c:pt>
                <c:pt idx="75">
                  <c:v>12</c:v>
                </c:pt>
                <c:pt idx="76">
                  <c:v>12</c:v>
                </c:pt>
                <c:pt idx="77">
                  <c:v>14</c:v>
                </c:pt>
                <c:pt idx="78">
                  <c:v>16</c:v>
                </c:pt>
                <c:pt idx="79">
                  <c:v>15</c:v>
                </c:pt>
                <c:pt idx="80">
                  <c:v>13</c:v>
                </c:pt>
                <c:pt idx="81">
                  <c:v>12</c:v>
                </c:pt>
                <c:pt idx="82">
                  <c:v>13</c:v>
                </c:pt>
                <c:pt idx="83">
                  <c:v>14</c:v>
                </c:pt>
                <c:pt idx="84">
                  <c:v>14</c:v>
                </c:pt>
                <c:pt idx="85">
                  <c:v>12</c:v>
                </c:pt>
                <c:pt idx="86">
                  <c:v>10</c:v>
                </c:pt>
                <c:pt idx="87">
                  <c:v>11</c:v>
                </c:pt>
                <c:pt idx="88">
                  <c:v>11</c:v>
                </c:pt>
                <c:pt idx="89">
                  <c:v>11</c:v>
                </c:pt>
                <c:pt idx="90">
                  <c:v>11</c:v>
                </c:pt>
                <c:pt idx="91">
                  <c:v>9</c:v>
                </c:pt>
                <c:pt idx="92">
                  <c:v>8</c:v>
                </c:pt>
                <c:pt idx="93">
                  <c:v>7</c:v>
                </c:pt>
                <c:pt idx="94">
                  <c:v>6</c:v>
                </c:pt>
                <c:pt idx="95">
                  <c:v>6</c:v>
                </c:pt>
                <c:pt idx="96">
                  <c:v>6</c:v>
                </c:pt>
                <c:pt idx="97">
                  <c:v>6</c:v>
                </c:pt>
                <c:pt idx="98">
                  <c:v>4</c:v>
                </c:pt>
                <c:pt idx="99">
                  <c:v>6</c:v>
                </c:pt>
                <c:pt idx="100">
                  <c:v>6</c:v>
                </c:pt>
                <c:pt idx="101">
                  <c:v>5</c:v>
                </c:pt>
                <c:pt idx="102">
                  <c:v>5</c:v>
                </c:pt>
                <c:pt idx="103">
                  <c:v>5</c:v>
                </c:pt>
                <c:pt idx="104">
                  <c:v>5</c:v>
                </c:pt>
                <c:pt idx="105">
                  <c:v>5</c:v>
                </c:pt>
                <c:pt idx="106">
                  <c:v>4</c:v>
                </c:pt>
                <c:pt idx="107">
                  <c:v>4</c:v>
                </c:pt>
                <c:pt idx="108">
                  <c:v>4</c:v>
                </c:pt>
                <c:pt idx="109">
                  <c:v>4</c:v>
                </c:pt>
                <c:pt idx="110">
                  <c:v>4</c:v>
                </c:pt>
                <c:pt idx="111">
                  <c:v>3</c:v>
                </c:pt>
                <c:pt idx="112">
                  <c:v>3</c:v>
                </c:pt>
                <c:pt idx="113">
                  <c:v>2</c:v>
                </c:pt>
                <c:pt idx="114">
                  <c:v>2</c:v>
                </c:pt>
                <c:pt idx="115">
                  <c:v>1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3</c:v>
                </c:pt>
                <c:pt idx="120">
                  <c:v>3</c:v>
                </c:pt>
                <c:pt idx="121">
                  <c:v>3</c:v>
                </c:pt>
                <c:pt idx="122">
                  <c:v>3</c:v>
                </c:pt>
                <c:pt idx="123">
                  <c:v>3</c:v>
                </c:pt>
                <c:pt idx="124">
                  <c:v>3</c:v>
                </c:pt>
                <c:pt idx="125">
                  <c:v>3</c:v>
                </c:pt>
                <c:pt idx="126">
                  <c:v>5</c:v>
                </c:pt>
                <c:pt idx="127">
                  <c:v>5</c:v>
                </c:pt>
                <c:pt idx="128">
                  <c:v>4</c:v>
                </c:pt>
                <c:pt idx="129">
                  <c:v>4</c:v>
                </c:pt>
                <c:pt idx="130">
                  <c:v>3</c:v>
                </c:pt>
                <c:pt idx="131">
                  <c:v>5</c:v>
                </c:pt>
                <c:pt idx="132">
                  <c:v>5</c:v>
                </c:pt>
                <c:pt idx="133">
                  <c:v>5</c:v>
                </c:pt>
                <c:pt idx="134">
                  <c:v>6</c:v>
                </c:pt>
                <c:pt idx="135">
                  <c:v>5</c:v>
                </c:pt>
                <c:pt idx="136">
                  <c:v>5</c:v>
                </c:pt>
                <c:pt idx="137">
                  <c:v>5</c:v>
                </c:pt>
                <c:pt idx="138">
                  <c:v>5</c:v>
                </c:pt>
                <c:pt idx="139">
                  <c:v>5</c:v>
                </c:pt>
                <c:pt idx="140">
                  <c:v>6</c:v>
                </c:pt>
                <c:pt idx="141">
                  <c:v>11</c:v>
                </c:pt>
                <c:pt idx="142">
                  <c:v>10</c:v>
                </c:pt>
                <c:pt idx="143">
                  <c:v>10</c:v>
                </c:pt>
                <c:pt idx="144">
                  <c:v>10</c:v>
                </c:pt>
                <c:pt idx="145">
                  <c:v>11</c:v>
                </c:pt>
                <c:pt idx="146">
                  <c:v>12</c:v>
                </c:pt>
                <c:pt idx="147">
                  <c:v>12</c:v>
                </c:pt>
                <c:pt idx="148">
                  <c:v>11</c:v>
                </c:pt>
                <c:pt idx="149">
                  <c:v>13</c:v>
                </c:pt>
                <c:pt idx="150">
                  <c:v>14</c:v>
                </c:pt>
                <c:pt idx="151">
                  <c:v>13</c:v>
                </c:pt>
                <c:pt idx="152">
                  <c:v>15</c:v>
                </c:pt>
                <c:pt idx="153">
                  <c:v>15</c:v>
                </c:pt>
                <c:pt idx="154">
                  <c:v>15</c:v>
                </c:pt>
                <c:pt idx="155">
                  <c:v>16</c:v>
                </c:pt>
                <c:pt idx="156">
                  <c:v>16</c:v>
                </c:pt>
                <c:pt idx="157">
                  <c:v>14</c:v>
                </c:pt>
                <c:pt idx="158">
                  <c:v>11</c:v>
                </c:pt>
                <c:pt idx="159">
                  <c:v>10</c:v>
                </c:pt>
                <c:pt idx="160">
                  <c:v>10</c:v>
                </c:pt>
                <c:pt idx="161">
                  <c:v>13</c:v>
                </c:pt>
                <c:pt idx="162">
                  <c:v>17</c:v>
                </c:pt>
                <c:pt idx="163">
                  <c:v>16</c:v>
                </c:pt>
                <c:pt idx="164">
                  <c:v>16</c:v>
                </c:pt>
                <c:pt idx="165">
                  <c:v>17</c:v>
                </c:pt>
                <c:pt idx="166">
                  <c:v>17</c:v>
                </c:pt>
                <c:pt idx="167">
                  <c:v>15</c:v>
                </c:pt>
                <c:pt idx="168">
                  <c:v>16</c:v>
                </c:pt>
                <c:pt idx="169">
                  <c:v>15</c:v>
                </c:pt>
                <c:pt idx="170">
                  <c:v>19</c:v>
                </c:pt>
                <c:pt idx="171">
                  <c:v>21</c:v>
                </c:pt>
                <c:pt idx="172">
                  <c:v>19</c:v>
                </c:pt>
                <c:pt idx="173">
                  <c:v>19</c:v>
                </c:pt>
                <c:pt idx="174">
                  <c:v>19</c:v>
                </c:pt>
                <c:pt idx="175">
                  <c:v>18</c:v>
                </c:pt>
                <c:pt idx="176">
                  <c:v>17</c:v>
                </c:pt>
                <c:pt idx="177">
                  <c:v>20</c:v>
                </c:pt>
                <c:pt idx="178">
                  <c:v>20</c:v>
                </c:pt>
                <c:pt idx="179">
                  <c:v>17</c:v>
                </c:pt>
                <c:pt idx="180">
                  <c:v>19</c:v>
                </c:pt>
                <c:pt idx="181">
                  <c:v>18</c:v>
                </c:pt>
                <c:pt idx="182">
                  <c:v>16</c:v>
                </c:pt>
                <c:pt idx="183">
                  <c:v>19</c:v>
                </c:pt>
                <c:pt idx="184">
                  <c:v>15</c:v>
                </c:pt>
                <c:pt idx="185">
                  <c:v>16</c:v>
                </c:pt>
                <c:pt idx="186">
                  <c:v>18</c:v>
                </c:pt>
                <c:pt idx="187">
                  <c:v>18</c:v>
                </c:pt>
                <c:pt idx="188">
                  <c:v>19</c:v>
                </c:pt>
                <c:pt idx="189">
                  <c:v>20</c:v>
                </c:pt>
                <c:pt idx="190">
                  <c:v>16</c:v>
                </c:pt>
                <c:pt idx="191">
                  <c:v>16</c:v>
                </c:pt>
                <c:pt idx="192">
                  <c:v>16</c:v>
                </c:pt>
                <c:pt idx="193">
                  <c:v>17</c:v>
                </c:pt>
                <c:pt idx="194">
                  <c:v>20</c:v>
                </c:pt>
                <c:pt idx="195">
                  <c:v>19</c:v>
                </c:pt>
                <c:pt idx="196">
                  <c:v>19</c:v>
                </c:pt>
                <c:pt idx="197">
                  <c:v>22</c:v>
                </c:pt>
                <c:pt idx="198">
                  <c:v>23</c:v>
                </c:pt>
                <c:pt idx="199">
                  <c:v>24</c:v>
                </c:pt>
                <c:pt idx="200">
                  <c:v>21</c:v>
                </c:pt>
                <c:pt idx="201">
                  <c:v>17</c:v>
                </c:pt>
                <c:pt idx="20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59-4336-BDCD-674FD1BB8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9842792"/>
        <c:axId val="309847056"/>
      </c:areaChart>
      <c:dateAx>
        <c:axId val="30984279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09847056"/>
        <c:crosses val="autoZero"/>
        <c:auto val="1"/>
        <c:lblOffset val="100"/>
        <c:baseTimeUnit val="days"/>
      </c:dateAx>
      <c:valAx>
        <c:axId val="30984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098427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80871179602638E-2"/>
          <c:y val="0.12415712313144346"/>
          <c:w val="0.92913826838340274"/>
          <c:h val="0.75977167201147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Tabelle1!$C$3</c:f>
              <c:strCache>
                <c:ptCount val="1"/>
                <c:pt idx="0">
                  <c:v>Fallzahlen</c:v>
                </c:pt>
              </c:strCache>
            </c:strRef>
          </c:tx>
          <c:spPr>
            <a:solidFill>
              <a:schemeClr val="accent4">
                <a:lumMod val="90000"/>
                <a:lumOff val="1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F25-483F-95BD-29FE91F836D7}"/>
              </c:ext>
            </c:extLst>
          </c:dPt>
          <c:dLbls>
            <c:dLbl>
              <c:idx val="21"/>
              <c:tx>
                <c:rich>
                  <a:bodyPr/>
                  <a:lstStyle/>
                  <a:p>
                    <a:fld id="{7303098B-A2D5-4021-9A76-418A7CF3722E}" type="VALUE">
                      <a:rPr lang="en-US"/>
                      <a:pPr/>
                      <a:t>[WERT]</a:t>
                    </a:fld>
                    <a:endParaRPr lang="de-CH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F25-483F-95BD-29FE91F83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Tabelle1!$B$12:$B$33</c:f>
              <c:numCache>
                <c:formatCode>General</c:formatCode>
                <c:ptCount val="22"/>
                <c:pt idx="0">
                  <c:v>33</c:v>
                </c:pt>
                <c:pt idx="1">
                  <c:v>34</c:v>
                </c:pt>
                <c:pt idx="2">
                  <c:v>35</c:v>
                </c:pt>
                <c:pt idx="3">
                  <c:v>36</c:v>
                </c:pt>
                <c:pt idx="4">
                  <c:v>37</c:v>
                </c:pt>
                <c:pt idx="5">
                  <c:v>38</c:v>
                </c:pt>
                <c:pt idx="6">
                  <c:v>39</c:v>
                </c:pt>
                <c:pt idx="7">
                  <c:v>40</c:v>
                </c:pt>
                <c:pt idx="8">
                  <c:v>41</c:v>
                </c:pt>
                <c:pt idx="9">
                  <c:v>42</c:v>
                </c:pt>
                <c:pt idx="10">
                  <c:v>43</c:v>
                </c:pt>
                <c:pt idx="11">
                  <c:v>44</c:v>
                </c:pt>
                <c:pt idx="12">
                  <c:v>45</c:v>
                </c:pt>
                <c:pt idx="13">
                  <c:v>46</c:v>
                </c:pt>
                <c:pt idx="14">
                  <c:v>47</c:v>
                </c:pt>
                <c:pt idx="15">
                  <c:v>48</c:v>
                </c:pt>
                <c:pt idx="16">
                  <c:v>49</c:v>
                </c:pt>
                <c:pt idx="17">
                  <c:v>50</c:v>
                </c:pt>
                <c:pt idx="18">
                  <c:v>51</c:v>
                </c:pt>
                <c:pt idx="19">
                  <c:v>52</c:v>
                </c:pt>
                <c:pt idx="20">
                  <c:v>1</c:v>
                </c:pt>
                <c:pt idx="21">
                  <c:v>2</c:v>
                </c:pt>
              </c:numCache>
            </c:numRef>
          </c:cat>
          <c:val>
            <c:numRef>
              <c:f>Tabelle1!$C$12:$C$33</c:f>
              <c:numCache>
                <c:formatCode>General</c:formatCode>
                <c:ptCount val="22"/>
                <c:pt idx="0">
                  <c:v>181</c:v>
                </c:pt>
                <c:pt idx="1">
                  <c:v>205</c:v>
                </c:pt>
                <c:pt idx="2">
                  <c:v>145</c:v>
                </c:pt>
                <c:pt idx="3">
                  <c:v>121</c:v>
                </c:pt>
                <c:pt idx="4">
                  <c:v>74</c:v>
                </c:pt>
                <c:pt idx="5">
                  <c:v>35</c:v>
                </c:pt>
                <c:pt idx="6">
                  <c:v>12</c:v>
                </c:pt>
                <c:pt idx="7">
                  <c:v>8</c:v>
                </c:pt>
                <c:pt idx="8">
                  <c:v>8</c:v>
                </c:pt>
                <c:pt idx="9">
                  <c:v>30</c:v>
                </c:pt>
                <c:pt idx="10">
                  <c:v>67</c:v>
                </c:pt>
                <c:pt idx="11">
                  <c:v>130</c:v>
                </c:pt>
                <c:pt idx="12">
                  <c:v>245</c:v>
                </c:pt>
                <c:pt idx="13">
                  <c:v>398</c:v>
                </c:pt>
                <c:pt idx="14">
                  <c:v>517</c:v>
                </c:pt>
                <c:pt idx="15">
                  <c:v>632</c:v>
                </c:pt>
                <c:pt idx="16">
                  <c:v>602</c:v>
                </c:pt>
                <c:pt idx="17">
                  <c:v>445</c:v>
                </c:pt>
                <c:pt idx="18">
                  <c:v>174</c:v>
                </c:pt>
                <c:pt idx="19">
                  <c:v>98</c:v>
                </c:pt>
                <c:pt idx="20">
                  <c:v>487</c:v>
                </c:pt>
                <c:pt idx="21">
                  <c:v>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25-483F-95BD-29FE91F83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65695216"/>
        <c:axId val="465694232"/>
      </c:barChart>
      <c:catAx>
        <c:axId val="46569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 dirty="0" smtClean="0"/>
                  <a:t>Kalenderwochen 2021</a:t>
                </a:r>
                <a:r>
                  <a:rPr lang="de-CH" baseline="0" dirty="0" smtClean="0"/>
                  <a:t> </a:t>
                </a:r>
                <a:r>
                  <a:rPr lang="de-CH" dirty="0" smtClean="0"/>
                  <a:t>/ 2022 </a:t>
                </a:r>
                <a:endParaRPr lang="de-CH" dirty="0"/>
              </a:p>
            </c:rich>
          </c:tx>
          <c:layout>
            <c:manualLayout>
              <c:xMode val="edge"/>
              <c:yMode val="edge"/>
              <c:x val="0.36349714586349907"/>
              <c:y val="0.9450333640219922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5694232"/>
        <c:crosses val="autoZero"/>
        <c:auto val="1"/>
        <c:lblAlgn val="ctr"/>
        <c:lblOffset val="100"/>
        <c:noMultiLvlLbl val="0"/>
      </c:catAx>
      <c:valAx>
        <c:axId val="46569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 dirty="0"/>
                  <a:t>Anzahl</a:t>
                </a:r>
                <a:r>
                  <a:rPr lang="de-CH" baseline="0" dirty="0"/>
                  <a:t> positiv </a:t>
                </a:r>
                <a:r>
                  <a:rPr lang="de-CH" baseline="0" dirty="0" smtClean="0"/>
                  <a:t>getesteter </a:t>
                </a:r>
                <a:r>
                  <a:rPr lang="de-CH" baseline="0" dirty="0"/>
                  <a:t>Personen</a:t>
                </a:r>
                <a:endParaRPr lang="de-CH" dirty="0"/>
              </a:p>
            </c:rich>
          </c:tx>
          <c:layout>
            <c:manualLayout>
              <c:xMode val="edge"/>
              <c:yMode val="edge"/>
              <c:x val="5.9445874241705002E-3"/>
              <c:y val="0.2456616672266687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569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Tabelle1!$F$1</c:f>
              <c:strCache>
                <c:ptCount val="1"/>
                <c:pt idx="0">
                  <c:v>Getestete SchülerInnen</c:v>
                </c:pt>
              </c:strCache>
            </c:strRef>
          </c:tx>
          <c:spPr>
            <a:solidFill>
              <a:schemeClr val="accent4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numRef>
              <c:f>Tabelle1!$A$2:$A$28</c:f>
              <c:numCache>
                <c:formatCode>m/d/yyyy</c:formatCode>
                <c:ptCount val="27"/>
                <c:pt idx="0">
                  <c:v>44333</c:v>
                </c:pt>
                <c:pt idx="1">
                  <c:v>44340</c:v>
                </c:pt>
                <c:pt idx="2">
                  <c:v>44347</c:v>
                </c:pt>
                <c:pt idx="3">
                  <c:v>44354</c:v>
                </c:pt>
                <c:pt idx="4">
                  <c:v>44361</c:v>
                </c:pt>
                <c:pt idx="5">
                  <c:v>44368</c:v>
                </c:pt>
                <c:pt idx="6">
                  <c:v>44375</c:v>
                </c:pt>
                <c:pt idx="7">
                  <c:v>44424</c:v>
                </c:pt>
                <c:pt idx="8">
                  <c:v>44431</c:v>
                </c:pt>
                <c:pt idx="9">
                  <c:v>44438</c:v>
                </c:pt>
                <c:pt idx="10">
                  <c:v>44445</c:v>
                </c:pt>
                <c:pt idx="11">
                  <c:v>44452</c:v>
                </c:pt>
                <c:pt idx="12">
                  <c:v>44459</c:v>
                </c:pt>
                <c:pt idx="13">
                  <c:v>44466</c:v>
                </c:pt>
                <c:pt idx="14">
                  <c:v>44473</c:v>
                </c:pt>
                <c:pt idx="15">
                  <c:v>44480</c:v>
                </c:pt>
                <c:pt idx="16">
                  <c:v>44487</c:v>
                </c:pt>
                <c:pt idx="17">
                  <c:v>44494</c:v>
                </c:pt>
                <c:pt idx="18">
                  <c:v>44501</c:v>
                </c:pt>
                <c:pt idx="19">
                  <c:v>44508</c:v>
                </c:pt>
                <c:pt idx="20">
                  <c:v>44515</c:v>
                </c:pt>
                <c:pt idx="21">
                  <c:v>44522</c:v>
                </c:pt>
                <c:pt idx="22">
                  <c:v>44529</c:v>
                </c:pt>
                <c:pt idx="23">
                  <c:v>44536</c:v>
                </c:pt>
                <c:pt idx="24">
                  <c:v>44543</c:v>
                </c:pt>
                <c:pt idx="25">
                  <c:v>44564</c:v>
                </c:pt>
                <c:pt idx="26">
                  <c:v>44571</c:v>
                </c:pt>
              </c:numCache>
            </c:numRef>
          </c:cat>
          <c:val>
            <c:numRef>
              <c:f>Tabelle1!$F$2:$F$28</c:f>
              <c:numCache>
                <c:formatCode>General</c:formatCode>
                <c:ptCount val="27"/>
                <c:pt idx="0">
                  <c:v>723</c:v>
                </c:pt>
                <c:pt idx="1">
                  <c:v>5477</c:v>
                </c:pt>
                <c:pt idx="2">
                  <c:v>7495</c:v>
                </c:pt>
                <c:pt idx="3">
                  <c:v>11172</c:v>
                </c:pt>
                <c:pt idx="4">
                  <c:v>10963</c:v>
                </c:pt>
                <c:pt idx="5">
                  <c:v>10838</c:v>
                </c:pt>
                <c:pt idx="6">
                  <c:v>10426</c:v>
                </c:pt>
                <c:pt idx="7">
                  <c:v>5685</c:v>
                </c:pt>
                <c:pt idx="8">
                  <c:v>16680</c:v>
                </c:pt>
                <c:pt idx="9">
                  <c:v>17329</c:v>
                </c:pt>
                <c:pt idx="10">
                  <c:v>13892</c:v>
                </c:pt>
                <c:pt idx="11">
                  <c:v>14248</c:v>
                </c:pt>
                <c:pt idx="12">
                  <c:v>14612</c:v>
                </c:pt>
                <c:pt idx="13">
                  <c:v>14179</c:v>
                </c:pt>
                <c:pt idx="14">
                  <c:v>81</c:v>
                </c:pt>
                <c:pt idx="15">
                  <c:v>83</c:v>
                </c:pt>
                <c:pt idx="16">
                  <c:v>15017</c:v>
                </c:pt>
                <c:pt idx="17">
                  <c:v>14579</c:v>
                </c:pt>
                <c:pt idx="18">
                  <c:v>15000</c:v>
                </c:pt>
                <c:pt idx="19">
                  <c:v>14158</c:v>
                </c:pt>
                <c:pt idx="20">
                  <c:v>14853</c:v>
                </c:pt>
                <c:pt idx="21">
                  <c:v>15006</c:v>
                </c:pt>
                <c:pt idx="22">
                  <c:v>14454</c:v>
                </c:pt>
                <c:pt idx="23">
                  <c:v>14744</c:v>
                </c:pt>
                <c:pt idx="24">
                  <c:v>14343</c:v>
                </c:pt>
                <c:pt idx="25">
                  <c:v>17665</c:v>
                </c:pt>
                <c:pt idx="26">
                  <c:v>17395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1-486B-AA40-D58AAF77E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0"/>
        <c:axId val="535685984"/>
        <c:axId val="535686968"/>
      </c:barChart>
      <c:lineChart>
        <c:grouping val="standard"/>
        <c:varyColors val="0"/>
        <c:ser>
          <c:idx val="1"/>
          <c:order val="1"/>
          <c:tx>
            <c:strRef>
              <c:f>Tabelle1!$G$1</c:f>
              <c:strCache>
                <c:ptCount val="1"/>
                <c:pt idx="0">
                  <c:v>Klassen-Positivitätsrate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Tabelle1!$A$2:$A$28</c:f>
              <c:numCache>
                <c:formatCode>m/d/yyyy</c:formatCode>
                <c:ptCount val="27"/>
                <c:pt idx="0">
                  <c:v>44333</c:v>
                </c:pt>
                <c:pt idx="1">
                  <c:v>44340</c:v>
                </c:pt>
                <c:pt idx="2">
                  <c:v>44347</c:v>
                </c:pt>
                <c:pt idx="3">
                  <c:v>44354</c:v>
                </c:pt>
                <c:pt idx="4">
                  <c:v>44361</c:v>
                </c:pt>
                <c:pt idx="5">
                  <c:v>44368</c:v>
                </c:pt>
                <c:pt idx="6">
                  <c:v>44375</c:v>
                </c:pt>
                <c:pt idx="7">
                  <c:v>44424</c:v>
                </c:pt>
                <c:pt idx="8">
                  <c:v>44431</c:v>
                </c:pt>
                <c:pt idx="9">
                  <c:v>44438</c:v>
                </c:pt>
                <c:pt idx="10">
                  <c:v>44445</c:v>
                </c:pt>
                <c:pt idx="11">
                  <c:v>44452</c:v>
                </c:pt>
                <c:pt idx="12">
                  <c:v>44459</c:v>
                </c:pt>
                <c:pt idx="13">
                  <c:v>44466</c:v>
                </c:pt>
                <c:pt idx="14">
                  <c:v>44473</c:v>
                </c:pt>
                <c:pt idx="15">
                  <c:v>44480</c:v>
                </c:pt>
                <c:pt idx="16">
                  <c:v>44487</c:v>
                </c:pt>
                <c:pt idx="17">
                  <c:v>44494</c:v>
                </c:pt>
                <c:pt idx="18">
                  <c:v>44501</c:v>
                </c:pt>
                <c:pt idx="19">
                  <c:v>44508</c:v>
                </c:pt>
                <c:pt idx="20">
                  <c:v>44515</c:v>
                </c:pt>
                <c:pt idx="21">
                  <c:v>44522</c:v>
                </c:pt>
                <c:pt idx="22">
                  <c:v>44529</c:v>
                </c:pt>
                <c:pt idx="23">
                  <c:v>44536</c:v>
                </c:pt>
                <c:pt idx="24">
                  <c:v>44543</c:v>
                </c:pt>
                <c:pt idx="25">
                  <c:v>44564</c:v>
                </c:pt>
                <c:pt idx="26">
                  <c:v>44571</c:v>
                </c:pt>
              </c:numCache>
            </c:numRef>
          </c:cat>
          <c:val>
            <c:numRef>
              <c:f>Tabelle1!$G$2:$G$28</c:f>
              <c:numCache>
                <c:formatCode>General</c:formatCode>
                <c:ptCount val="27"/>
                <c:pt idx="0">
                  <c:v>2.5</c:v>
                </c:pt>
                <c:pt idx="1">
                  <c:v>1.0610079575596816</c:v>
                </c:pt>
                <c:pt idx="2">
                  <c:v>0.5617977528089888</c:v>
                </c:pt>
                <c:pt idx="3">
                  <c:v>0.12755102040816327</c:v>
                </c:pt>
                <c:pt idx="4">
                  <c:v>0</c:v>
                </c:pt>
                <c:pt idx="5">
                  <c:v>0.26143790849673199</c:v>
                </c:pt>
                <c:pt idx="6">
                  <c:v>0.13623978201634876</c:v>
                </c:pt>
                <c:pt idx="7">
                  <c:v>2.6385224274406331</c:v>
                </c:pt>
                <c:pt idx="8">
                  <c:v>3.268641470888662</c:v>
                </c:pt>
                <c:pt idx="9">
                  <c:v>2.3326572008113589</c:v>
                </c:pt>
                <c:pt idx="10">
                  <c:v>2.1384928716904277</c:v>
                </c:pt>
                <c:pt idx="11">
                  <c:v>1.6520894071914478</c:v>
                </c:pt>
                <c:pt idx="12">
                  <c:v>0.66793893129770987</c:v>
                </c:pt>
                <c:pt idx="13">
                  <c:v>0.48496605237633372</c:v>
                </c:pt>
                <c:pt idx="14">
                  <c:v>0</c:v>
                </c:pt>
                <c:pt idx="15">
                  <c:v>0</c:v>
                </c:pt>
                <c:pt idx="16">
                  <c:v>1.0251630941286114</c:v>
                </c:pt>
                <c:pt idx="17">
                  <c:v>1.3358778625954197</c:v>
                </c:pt>
                <c:pt idx="18">
                  <c:v>3.0442804428044279</c:v>
                </c:pt>
                <c:pt idx="19">
                  <c:v>4.5240339302544772</c:v>
                </c:pt>
                <c:pt idx="20">
                  <c:v>7.0251517779705122</c:v>
                </c:pt>
                <c:pt idx="21">
                  <c:v>7.8767123287671232</c:v>
                </c:pt>
                <c:pt idx="22">
                  <c:v>12.320675105485231</c:v>
                </c:pt>
                <c:pt idx="23">
                  <c:v>9.8415346121768135</c:v>
                </c:pt>
                <c:pt idx="24">
                  <c:v>8.4236864053377811</c:v>
                </c:pt>
                <c:pt idx="25">
                  <c:v>9.2240117130307464</c:v>
                </c:pt>
                <c:pt idx="26">
                  <c:v>14.130434782608701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F1-486B-AA40-D58AAF77E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0985712"/>
        <c:axId val="540985384"/>
      </c:lineChart>
      <c:catAx>
        <c:axId val="535685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/>
                  <a:t>Wochen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5686968"/>
        <c:crosses val="autoZero"/>
        <c:auto val="0"/>
        <c:lblAlgn val="ctr"/>
        <c:lblOffset val="100"/>
        <c:noMultiLvlLbl val="0"/>
      </c:catAx>
      <c:valAx>
        <c:axId val="535686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/>
                  <a:t>Anzahl getestete Personen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5685984"/>
        <c:crosses val="autoZero"/>
        <c:crossBetween val="between"/>
      </c:valAx>
      <c:valAx>
        <c:axId val="54098538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/>
                  <a:t>Klassen-Positivitätsrate</a:t>
                </a:r>
                <a:r>
                  <a:rPr lang="de-CH" baseline="0"/>
                  <a:t> in %</a:t>
                </a:r>
                <a:endParaRPr lang="de-CH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0985712"/>
        <c:crosses val="max"/>
        <c:crossBetween val="between"/>
      </c:valAx>
      <c:dateAx>
        <c:axId val="54098571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40985384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Anzahl getestet</c:v>
          </c:tx>
          <c:spPr>
            <a:solidFill>
              <a:schemeClr val="accent4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numRef>
              <c:f>Tabelle1!$A$2:$A$22</c:f>
              <c:numCache>
                <c:formatCode>m/d/yyyy</c:formatCode>
                <c:ptCount val="21"/>
                <c:pt idx="0">
                  <c:v>44424</c:v>
                </c:pt>
                <c:pt idx="1">
                  <c:v>44431</c:v>
                </c:pt>
                <c:pt idx="2">
                  <c:v>44438</c:v>
                </c:pt>
                <c:pt idx="3">
                  <c:v>44445</c:v>
                </c:pt>
                <c:pt idx="4">
                  <c:v>44452</c:v>
                </c:pt>
                <c:pt idx="5">
                  <c:v>44459</c:v>
                </c:pt>
                <c:pt idx="6">
                  <c:v>44466</c:v>
                </c:pt>
                <c:pt idx="7">
                  <c:v>44473</c:v>
                </c:pt>
                <c:pt idx="8">
                  <c:v>44480</c:v>
                </c:pt>
                <c:pt idx="9">
                  <c:v>44487</c:v>
                </c:pt>
                <c:pt idx="10">
                  <c:v>44494</c:v>
                </c:pt>
                <c:pt idx="11">
                  <c:v>44501</c:v>
                </c:pt>
                <c:pt idx="12">
                  <c:v>44508</c:v>
                </c:pt>
                <c:pt idx="13">
                  <c:v>44515</c:v>
                </c:pt>
                <c:pt idx="14">
                  <c:v>44522</c:v>
                </c:pt>
                <c:pt idx="15">
                  <c:v>44529</c:v>
                </c:pt>
                <c:pt idx="16">
                  <c:v>44536</c:v>
                </c:pt>
                <c:pt idx="17">
                  <c:v>44543</c:v>
                </c:pt>
                <c:pt idx="18">
                  <c:v>44550</c:v>
                </c:pt>
                <c:pt idx="19">
                  <c:v>44564</c:v>
                </c:pt>
                <c:pt idx="20">
                  <c:v>44571</c:v>
                </c:pt>
              </c:numCache>
            </c:numRef>
          </c:cat>
          <c:val>
            <c:numRef>
              <c:f>Tabelle1!$E$2:$E$22</c:f>
              <c:numCache>
                <c:formatCode>General</c:formatCode>
                <c:ptCount val="21"/>
                <c:pt idx="0">
                  <c:v>73</c:v>
                </c:pt>
                <c:pt idx="1">
                  <c:v>3163</c:v>
                </c:pt>
                <c:pt idx="2">
                  <c:v>3413</c:v>
                </c:pt>
                <c:pt idx="3">
                  <c:v>3276</c:v>
                </c:pt>
                <c:pt idx="4">
                  <c:v>3639</c:v>
                </c:pt>
                <c:pt idx="5">
                  <c:v>3885</c:v>
                </c:pt>
                <c:pt idx="6">
                  <c:v>2819</c:v>
                </c:pt>
                <c:pt idx="7">
                  <c:v>35</c:v>
                </c:pt>
                <c:pt idx="8">
                  <c:v>30</c:v>
                </c:pt>
                <c:pt idx="9">
                  <c:v>2898</c:v>
                </c:pt>
                <c:pt idx="10">
                  <c:v>3278</c:v>
                </c:pt>
                <c:pt idx="11">
                  <c:v>3152</c:v>
                </c:pt>
                <c:pt idx="12">
                  <c:v>3177</c:v>
                </c:pt>
                <c:pt idx="13">
                  <c:v>3279</c:v>
                </c:pt>
                <c:pt idx="14">
                  <c:v>3533</c:v>
                </c:pt>
                <c:pt idx="15">
                  <c:v>3803</c:v>
                </c:pt>
                <c:pt idx="16">
                  <c:v>3774</c:v>
                </c:pt>
                <c:pt idx="17">
                  <c:v>3634</c:v>
                </c:pt>
                <c:pt idx="18">
                  <c:v>34</c:v>
                </c:pt>
                <c:pt idx="19">
                  <c:v>3854</c:v>
                </c:pt>
                <c:pt idx="20">
                  <c:v>3602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2D-4D54-A6CB-9D8FBE212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20"/>
        <c:axId val="536487208"/>
        <c:axId val="536484256"/>
      </c:barChart>
      <c:lineChart>
        <c:grouping val="standard"/>
        <c:varyColors val="0"/>
        <c:ser>
          <c:idx val="1"/>
          <c:order val="1"/>
          <c:tx>
            <c:v>Positivitäts Rate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Tabelle1!$A$2:$A$22</c:f>
              <c:numCache>
                <c:formatCode>m/d/yyyy</c:formatCode>
                <c:ptCount val="21"/>
                <c:pt idx="0">
                  <c:v>44424</c:v>
                </c:pt>
                <c:pt idx="1">
                  <c:v>44431</c:v>
                </c:pt>
                <c:pt idx="2">
                  <c:v>44438</c:v>
                </c:pt>
                <c:pt idx="3">
                  <c:v>44445</c:v>
                </c:pt>
                <c:pt idx="4">
                  <c:v>44452</c:v>
                </c:pt>
                <c:pt idx="5">
                  <c:v>44459</c:v>
                </c:pt>
                <c:pt idx="6">
                  <c:v>44466</c:v>
                </c:pt>
                <c:pt idx="7">
                  <c:v>44473</c:v>
                </c:pt>
                <c:pt idx="8">
                  <c:v>44480</c:v>
                </c:pt>
                <c:pt idx="9">
                  <c:v>44487</c:v>
                </c:pt>
                <c:pt idx="10">
                  <c:v>44494</c:v>
                </c:pt>
                <c:pt idx="11">
                  <c:v>44501</c:v>
                </c:pt>
                <c:pt idx="12">
                  <c:v>44508</c:v>
                </c:pt>
                <c:pt idx="13">
                  <c:v>44515</c:v>
                </c:pt>
                <c:pt idx="14">
                  <c:v>44522</c:v>
                </c:pt>
                <c:pt idx="15">
                  <c:v>44529</c:v>
                </c:pt>
                <c:pt idx="16">
                  <c:v>44536</c:v>
                </c:pt>
                <c:pt idx="17">
                  <c:v>44543</c:v>
                </c:pt>
                <c:pt idx="18">
                  <c:v>44550</c:v>
                </c:pt>
                <c:pt idx="19">
                  <c:v>44564</c:v>
                </c:pt>
                <c:pt idx="20">
                  <c:v>44571</c:v>
                </c:pt>
              </c:numCache>
            </c:numRef>
          </c:cat>
          <c:val>
            <c:numRef>
              <c:f>Tabelle1!$F$2:$F$22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0.17579841781423966</c:v>
                </c:pt>
                <c:pt idx="3">
                  <c:v>6.1050061050061048E-2</c:v>
                </c:pt>
                <c:pt idx="4">
                  <c:v>5.4960153888430882E-2</c:v>
                </c:pt>
                <c:pt idx="5">
                  <c:v>0</c:v>
                </c:pt>
                <c:pt idx="6">
                  <c:v>3.5473572188719403E-2</c:v>
                </c:pt>
                <c:pt idx="7">
                  <c:v>2.8571428571428572</c:v>
                </c:pt>
                <c:pt idx="8">
                  <c:v>0</c:v>
                </c:pt>
                <c:pt idx="9">
                  <c:v>0.10351966873706005</c:v>
                </c:pt>
                <c:pt idx="10">
                  <c:v>6.1012812690665039E-2</c:v>
                </c:pt>
                <c:pt idx="11">
                  <c:v>0.28553299492385786</c:v>
                </c:pt>
                <c:pt idx="12">
                  <c:v>0.25180988353792888</c:v>
                </c:pt>
                <c:pt idx="13">
                  <c:v>0.30497102775236351</c:v>
                </c:pt>
                <c:pt idx="14">
                  <c:v>0.39626379847155391</c:v>
                </c:pt>
                <c:pt idx="15">
                  <c:v>0.42072048382855642</c:v>
                </c:pt>
                <c:pt idx="16">
                  <c:v>0.39745627980922094</c:v>
                </c:pt>
                <c:pt idx="17">
                  <c:v>0.41276829939460646</c:v>
                </c:pt>
                <c:pt idx="18">
                  <c:v>0</c:v>
                </c:pt>
                <c:pt idx="19">
                  <c:v>0.83030617540217955</c:v>
                </c:pt>
                <c:pt idx="20">
                  <c:v>1.2770682953914492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2D-4D54-A6CB-9D8FBE212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702672"/>
        <c:axId val="544706280"/>
      </c:lineChart>
      <c:catAx>
        <c:axId val="536487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/>
                  <a:t>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6484256"/>
        <c:crosses val="autoZero"/>
        <c:auto val="0"/>
        <c:lblAlgn val="ctr"/>
        <c:lblOffset val="100"/>
        <c:tickMarkSkip val="7"/>
        <c:noMultiLvlLbl val="0"/>
      </c:catAx>
      <c:valAx>
        <c:axId val="5364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 dirty="0"/>
                  <a:t>Anzahl</a:t>
                </a:r>
                <a:r>
                  <a:rPr lang="de-CH" baseline="0" dirty="0"/>
                  <a:t> getestete </a:t>
                </a:r>
                <a:r>
                  <a:rPr lang="de-CH" baseline="0" dirty="0" smtClean="0"/>
                  <a:t>Personen</a:t>
                </a:r>
                <a:endParaRPr lang="de-CH" baseline="0" dirty="0"/>
              </a:p>
            </c:rich>
          </c:tx>
          <c:layout>
            <c:manualLayout>
              <c:xMode val="edge"/>
              <c:yMode val="edge"/>
              <c:x val="0"/>
              <c:y val="0.100049841311291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36487208"/>
        <c:crosses val="autoZero"/>
        <c:crossBetween val="between"/>
      </c:valAx>
      <c:valAx>
        <c:axId val="5447062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CH"/>
                  <a:t>Positivitäts</a:t>
                </a:r>
                <a:r>
                  <a:rPr lang="de-CH" baseline="0"/>
                  <a:t> Rate</a:t>
                </a:r>
                <a:endParaRPr lang="de-CH"/>
              </a:p>
            </c:rich>
          </c:tx>
          <c:layout>
            <c:manualLayout>
              <c:xMode val="edge"/>
              <c:yMode val="edge"/>
              <c:x val="0.97580959812719481"/>
              <c:y val="0.243050777875981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4702672"/>
        <c:crosses val="max"/>
        <c:crossBetween val="between"/>
      </c:valAx>
      <c:dateAx>
        <c:axId val="54470267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4470628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AC1E9B-8267-468B-A084-E564A9969BC8}" type="datetimeFigureOut">
              <a:rPr lang="de-CH"/>
              <a:pPr>
                <a:defRPr/>
              </a:pPr>
              <a:t>20.01.2022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8" y="9428585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AAD8DA-EE4D-4A77-BDA6-D8BE0E20E1C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053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81B296-2D42-4AD5-9070-7ED926B8E327}" type="datetimeFigureOut">
              <a:rPr lang="en-GB"/>
              <a:pPr>
                <a:defRPr/>
              </a:pPr>
              <a:t>20/01/2022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  <a:endParaRPr lang="en-GB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28585"/>
            <a:ext cx="2889938" cy="496332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46902C-7BFA-4548-B7BE-BB4DF67CB44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21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6988" y="744538"/>
            <a:ext cx="6615112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26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6988" y="744538"/>
            <a:ext cx="6615112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382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Placeholder 1"/>
          <p:cNvSpPr>
            <a:spLocks noGrp="1"/>
          </p:cNvSpPr>
          <p:nvPr>
            <p:ph type="ctrTitle"/>
          </p:nvPr>
        </p:nvSpPr>
        <p:spPr>
          <a:xfrm>
            <a:off x="611189" y="2239567"/>
            <a:ext cx="7921625" cy="326231"/>
          </a:xfrm>
        </p:spPr>
        <p:txBody>
          <a:bodyPr/>
          <a:lstStyle>
            <a:lvl1pPr>
              <a:defRPr sz="300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CH" altLang="de-DE" noProof="0" dirty="0"/>
              <a:t>Titelmasterformat durch Klicken bearbeiten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subTitle" idx="1"/>
          </p:nvPr>
        </p:nvSpPr>
        <p:spPr>
          <a:xfrm>
            <a:off x="611189" y="2671763"/>
            <a:ext cx="7921625" cy="296466"/>
          </a:xfrm>
        </p:spPr>
        <p:txBody>
          <a:bodyPr tIns="25200"/>
          <a:lstStyle>
            <a:lvl1pPr>
              <a:defRPr sz="1600" b="1" smtClean="0"/>
            </a:lvl1pPr>
          </a:lstStyle>
          <a:p>
            <a:pPr lvl="0"/>
            <a:r>
              <a:rPr lang="de-CH" altLang="de-DE" noProof="0"/>
              <a:t>Formatvorlage des Untertitelmasters durch Klicken bearbeiten</a:t>
            </a:r>
          </a:p>
        </p:txBody>
      </p:sp>
      <p:pic>
        <p:nvPicPr>
          <p:cNvPr id="21509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feld 20"/>
          <p:cNvSpPr txBox="1">
            <a:spLocks noChangeArrowheads="1"/>
          </p:cNvSpPr>
          <p:nvPr/>
        </p:nvSpPr>
        <p:spPr bwMode="auto">
          <a:xfrm>
            <a:off x="611188" y="411956"/>
            <a:ext cx="4032250" cy="17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CH" altLang="de-DE" sz="1100" b="1" dirty="0" smtClean="0"/>
              <a:t>Regierungsrat des </a:t>
            </a:r>
            <a:r>
              <a:rPr lang="de-CH" altLang="de-DE" sz="1100" b="1" dirty="0"/>
              <a:t>Kantons Basel-Stadt</a:t>
            </a:r>
          </a:p>
        </p:txBody>
      </p:sp>
      <p:pic>
        <p:nvPicPr>
          <p:cNvPr id="21514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843558"/>
            <a:ext cx="8137525" cy="27741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9" y="1465660"/>
            <a:ext cx="8137525" cy="31849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16867995-E00E-4CCA-921E-79758703F21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06468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1006079"/>
            <a:ext cx="8137525" cy="27741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11189" y="1465660"/>
            <a:ext cx="8137525" cy="3184922"/>
          </a:xfrm>
        </p:spPr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ADF2FC16-493D-4CA0-B7BB-20ADCBA7194D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935127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1006079"/>
            <a:ext cx="8137525" cy="27741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188" y="1465660"/>
            <a:ext cx="3992562" cy="3184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6151" y="1465660"/>
            <a:ext cx="3992563" cy="3184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6859E3EC-0B50-409D-B717-4CAC32BF515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8539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F370A5FC-486E-4193-A9D2-D8A53F10EB49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42276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843558"/>
            <a:ext cx="8137525" cy="27741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9" y="1465660"/>
            <a:ext cx="8137525" cy="31849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16867995-E00E-4CCA-921E-79758703F21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57515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1006079"/>
            <a:ext cx="8137525" cy="27741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11189" y="1465660"/>
            <a:ext cx="8137525" cy="3184922"/>
          </a:xfrm>
        </p:spPr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ADF2FC16-493D-4CA0-B7BB-20ADCBA7194D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93619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9" y="1006079"/>
            <a:ext cx="8137525" cy="27741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188" y="1465660"/>
            <a:ext cx="3992562" cy="3184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6151" y="1465660"/>
            <a:ext cx="3992563" cy="31849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461376" y="4867275"/>
            <a:ext cx="682625" cy="275035"/>
          </a:xfrm>
        </p:spPr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6859E3EC-0B50-409D-B717-4CAC32BF515B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309377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611189" y="2214001"/>
            <a:ext cx="8137525" cy="2430065"/>
          </a:xfrm>
        </p:spPr>
        <p:txBody>
          <a:bodyPr tIns="32400"/>
          <a:lstStyle>
            <a:lvl1pPr marL="0" indent="0">
              <a:spcBef>
                <a:spcPts val="0"/>
              </a:spcBef>
              <a:spcAft>
                <a:spcPts val="1210"/>
              </a:spcAft>
              <a:buNone/>
              <a:defRPr sz="3000" b="1">
                <a:solidFill>
                  <a:schemeClr val="accent3"/>
                </a:solidFill>
              </a:defRPr>
            </a:lvl1pPr>
            <a:lvl2pPr marL="0" indent="0">
              <a:spcBef>
                <a:spcPts val="0"/>
              </a:spcBef>
              <a:spcAft>
                <a:spcPts val="5000"/>
              </a:spcAft>
              <a:buNone/>
              <a:defRPr sz="1600" b="1"/>
            </a:lvl2pPr>
            <a:lvl3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3pPr>
            <a:lvl4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4pPr>
            <a:lvl5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486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611189" y="2214001"/>
            <a:ext cx="8137525" cy="2430065"/>
          </a:xfrm>
        </p:spPr>
        <p:txBody>
          <a:bodyPr tIns="32400"/>
          <a:lstStyle>
            <a:lvl1pPr marL="0" indent="0">
              <a:spcBef>
                <a:spcPts val="0"/>
              </a:spcBef>
              <a:spcAft>
                <a:spcPts val="1210"/>
              </a:spcAft>
              <a:buNone/>
              <a:defRPr sz="3000" b="1">
                <a:solidFill>
                  <a:schemeClr val="accent3"/>
                </a:solidFill>
              </a:defRPr>
            </a:lvl1pPr>
            <a:lvl2pPr marL="0" indent="0">
              <a:spcBef>
                <a:spcPts val="0"/>
              </a:spcBef>
              <a:spcAft>
                <a:spcPts val="5000"/>
              </a:spcAft>
              <a:buNone/>
              <a:defRPr sz="1600" b="1"/>
            </a:lvl2pPr>
            <a:lvl3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3pPr>
            <a:lvl4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4pPr>
            <a:lvl5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068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Placeholder 1"/>
          <p:cNvSpPr>
            <a:spLocks noGrp="1"/>
          </p:cNvSpPr>
          <p:nvPr>
            <p:ph type="ctrTitle"/>
          </p:nvPr>
        </p:nvSpPr>
        <p:spPr>
          <a:xfrm>
            <a:off x="611189" y="2239567"/>
            <a:ext cx="7921625" cy="326231"/>
          </a:xfrm>
        </p:spPr>
        <p:txBody>
          <a:bodyPr/>
          <a:lstStyle>
            <a:lvl1pPr>
              <a:defRPr sz="300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CH" altLang="de-DE" noProof="0" dirty="0"/>
              <a:t>Titelmasterformat durch Klicken bearbeiten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subTitle" idx="1"/>
          </p:nvPr>
        </p:nvSpPr>
        <p:spPr>
          <a:xfrm>
            <a:off x="611189" y="2671763"/>
            <a:ext cx="7921625" cy="296466"/>
          </a:xfrm>
        </p:spPr>
        <p:txBody>
          <a:bodyPr tIns="25200"/>
          <a:lstStyle>
            <a:lvl1pPr>
              <a:defRPr sz="1600" b="1" smtClean="0"/>
            </a:lvl1pPr>
          </a:lstStyle>
          <a:p>
            <a:pPr lvl="0"/>
            <a:r>
              <a:rPr lang="de-CH" altLang="de-DE" noProof="0"/>
              <a:t>Formatvorlage des Untertitelmasters durch Klicken bearbeiten</a:t>
            </a:r>
          </a:p>
        </p:txBody>
      </p:sp>
      <p:pic>
        <p:nvPicPr>
          <p:cNvPr id="21509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feld 20"/>
          <p:cNvSpPr txBox="1">
            <a:spLocks noChangeArrowheads="1"/>
          </p:cNvSpPr>
          <p:nvPr/>
        </p:nvSpPr>
        <p:spPr bwMode="auto">
          <a:xfrm>
            <a:off x="611188" y="411956"/>
            <a:ext cx="4032250" cy="17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CH" altLang="de-DE" sz="1100" b="1" dirty="0" smtClean="0"/>
              <a:t>Regierungsrat des </a:t>
            </a:r>
            <a:r>
              <a:rPr lang="de-CH" altLang="de-DE" sz="1100" b="1" dirty="0"/>
              <a:t>Kantons Basel-Stadt</a:t>
            </a:r>
          </a:p>
        </p:txBody>
      </p:sp>
      <p:pic>
        <p:nvPicPr>
          <p:cNvPr id="21514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40494"/>
            <a:ext cx="339725" cy="472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19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altLang="de-DE"/>
              <a:t>|	</a:t>
            </a:r>
            <a:fld id="{F370A5FC-486E-4193-A9D2-D8A53F10EB49}" type="slidenum">
              <a:rPr lang="de-CH" altLang="de-DE"/>
              <a:pPr/>
              <a:t>‹Nr.›</a:t>
            </a:fld>
            <a:endParaRPr lang="de-CH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266015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10.xml"/><Relationship Id="rId7" Type="http://schemas.openxmlformats.org/officeDocument/2006/relationships/vmlDrawing" Target="../drawings/vmlDrawing2.v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2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11.xml"/><Relationship Id="rId9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2F8F6AB-62B9-4C67-B60A-6C20C4486A3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498174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" name="think-cell Folie" r:id="rId12" imgW="480" imgH="481" progId="TCLayout.ActiveDocument.1">
                  <p:embed/>
                </p:oleObj>
              </mc:Choice>
              <mc:Fallback>
                <p:oleObj name="think-cell Folie" r:id="rId12" imgW="480" imgH="48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2ACB2E08-8050-4272-9620-2B6EA55B7209}"/>
              </a:ext>
            </a:extLst>
          </p:cNvPr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CH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1005576"/>
            <a:ext cx="8137525" cy="27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Titelmasterformat durch Klicken bearbeiten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9" y="1465660"/>
            <a:ext cx="8137525" cy="318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Textmasterformat bearbeiten</a:t>
            </a:r>
          </a:p>
          <a:p>
            <a:pPr lvl="1"/>
            <a:r>
              <a:rPr lang="de-CH" altLang="de-DE" dirty="0"/>
              <a:t>Zweite Ebene</a:t>
            </a:r>
          </a:p>
          <a:p>
            <a:pPr lvl="2"/>
            <a:r>
              <a:rPr lang="de-CH" altLang="de-DE" dirty="0"/>
              <a:t>Dritte Ebene</a:t>
            </a:r>
          </a:p>
          <a:p>
            <a:pPr lvl="3"/>
            <a:r>
              <a:rPr lang="de-CH" altLang="de-DE" dirty="0"/>
              <a:t>Vierte Ebene</a:t>
            </a:r>
          </a:p>
          <a:p>
            <a:pPr lvl="4"/>
            <a:r>
              <a:rPr lang="de-CH" alt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461376" y="4867275"/>
            <a:ext cx="682625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defTabSz="358775">
              <a:tabLst>
                <a:tab pos="287338" algn="r"/>
              </a:tabLst>
              <a:defRPr sz="900">
                <a:solidFill>
                  <a:schemeClr val="tx2"/>
                </a:solidFill>
              </a:defRPr>
            </a:lvl1pPr>
          </a:lstStyle>
          <a:p>
            <a:r>
              <a:rPr lang="de-CH" altLang="de-DE"/>
              <a:t>|	</a:t>
            </a:r>
            <a:fld id="{82998E7E-D80E-45D9-8780-0AFF5501DECB}" type="slidenum">
              <a:rPr lang="de-CH" altLang="de-DE"/>
              <a:pPr/>
              <a:t>‹Nr.›</a:t>
            </a:fld>
            <a:endParaRPr lang="de-CH" alt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126223" y="123527"/>
            <a:ext cx="3816548" cy="538823"/>
            <a:chOff x="179388" y="187325"/>
            <a:chExt cx="4464050" cy="630238"/>
          </a:xfrm>
        </p:grpSpPr>
        <p:sp>
          <p:nvSpPr>
            <p:cNvPr id="8" name="Textfeld 20"/>
            <p:cNvSpPr txBox="1">
              <a:spLocks noChangeArrowheads="1"/>
            </p:cNvSpPr>
            <p:nvPr userDrawn="1"/>
          </p:nvSpPr>
          <p:spPr bwMode="auto">
            <a:xfrm>
              <a:off x="611188" y="549275"/>
              <a:ext cx="4032250" cy="184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60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de-CH" altLang="de-DE" sz="1000" b="1" dirty="0" smtClean="0"/>
                <a:t>Regierungsrat des </a:t>
              </a:r>
              <a:r>
                <a:rPr lang="de-CH" altLang="de-DE" sz="1000" b="1" dirty="0"/>
                <a:t>Kantons Basel-Stadt</a:t>
              </a:r>
            </a:p>
          </p:txBody>
        </p:sp>
        <p:pic>
          <p:nvPicPr>
            <p:cNvPr id="9" name="Grafik 1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388" y="187325"/>
              <a:ext cx="339725" cy="630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25" r:id="rId2"/>
    <p:sldLayoutId id="2147483731" r:id="rId3"/>
    <p:sldLayoutId id="2147483732" r:id="rId4"/>
    <p:sldLayoutId id="2147483733" r:id="rId5"/>
    <p:sldLayoutId id="2147483736" r:id="rId6"/>
    <p:sldLayoutId id="2147483737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defTabSz="341313" rtl="0" eaLnBrk="0" fontAlgn="base" hangingPunct="0">
        <a:spcBef>
          <a:spcPct val="0"/>
        </a:spcBef>
        <a:spcAft>
          <a:spcPts val="863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defTabSz="341313" rtl="0" eaLnBrk="0" fontAlgn="base" hangingPunct="0">
        <a:spcBef>
          <a:spcPct val="0"/>
        </a:spcBef>
        <a:spcAft>
          <a:spcPts val="863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341313" rtl="0" eaLnBrk="0" fontAlgn="base" hangingPunct="0">
        <a:spcBef>
          <a:spcPct val="0"/>
        </a:spcBef>
        <a:spcAft>
          <a:spcPts val="675"/>
        </a:spcAft>
        <a:buFont typeface="Arial" pitchFamily="34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84213" indent="-341313" algn="l" defTabSz="341313" rtl="0" eaLnBrk="0" fontAlgn="base" hangingPunct="0">
        <a:spcBef>
          <a:spcPct val="0"/>
        </a:spcBef>
        <a:spcAft>
          <a:spcPts val="675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4213" algn="l" defTabSz="3413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2F8F6AB-62B9-4C67-B60A-6C20C4486A3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think-cell Folie" r:id="rId10" imgW="480" imgH="481" progId="TCLayout.ActiveDocument.1">
                  <p:embed/>
                </p:oleObj>
              </mc:Choice>
              <mc:Fallback>
                <p:oleObj name="think-cell Folie" r:id="rId10" imgW="480" imgH="481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2F8F6AB-62B9-4C67-B60A-6C20C4486A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2ACB2E08-8050-4272-9620-2B6EA55B7209}"/>
              </a:ext>
            </a:extLst>
          </p:cNvPr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CH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1005576"/>
            <a:ext cx="8137525" cy="27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Titelmasterformat durch Klicken bearbeiten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9" y="1465660"/>
            <a:ext cx="8137525" cy="318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Textmasterformat bearbeiten</a:t>
            </a:r>
          </a:p>
          <a:p>
            <a:pPr lvl="1"/>
            <a:r>
              <a:rPr lang="de-CH" altLang="de-DE" dirty="0"/>
              <a:t>Zweite Ebene</a:t>
            </a:r>
          </a:p>
          <a:p>
            <a:pPr lvl="2"/>
            <a:r>
              <a:rPr lang="de-CH" altLang="de-DE" dirty="0"/>
              <a:t>Dritte Ebene</a:t>
            </a:r>
          </a:p>
          <a:p>
            <a:pPr lvl="3"/>
            <a:r>
              <a:rPr lang="de-CH" altLang="de-DE" dirty="0"/>
              <a:t>Vierte Ebene</a:t>
            </a:r>
          </a:p>
          <a:p>
            <a:pPr lvl="4"/>
            <a:r>
              <a:rPr lang="de-CH" alt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4867275"/>
            <a:ext cx="5581650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de-CH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461376" y="4867275"/>
            <a:ext cx="682625" cy="275035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 defTabSz="358775">
              <a:tabLst>
                <a:tab pos="287338" algn="r"/>
              </a:tabLst>
              <a:defRPr sz="900">
                <a:solidFill>
                  <a:schemeClr val="tx2"/>
                </a:solidFill>
              </a:defRPr>
            </a:lvl1pPr>
          </a:lstStyle>
          <a:p>
            <a:r>
              <a:rPr lang="de-CH" altLang="de-DE"/>
              <a:t>|	</a:t>
            </a:r>
            <a:fld id="{82998E7E-D80E-45D9-8780-0AFF5501DECB}" type="slidenum">
              <a:rPr lang="de-CH" altLang="de-DE"/>
              <a:pPr/>
              <a:t>‹Nr.›</a:t>
            </a:fld>
            <a:endParaRPr lang="de-CH" alt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126223" y="123527"/>
            <a:ext cx="3816548" cy="538823"/>
            <a:chOff x="179388" y="187325"/>
            <a:chExt cx="4464050" cy="630238"/>
          </a:xfrm>
        </p:grpSpPr>
        <p:sp>
          <p:nvSpPr>
            <p:cNvPr id="8" name="Textfeld 20"/>
            <p:cNvSpPr txBox="1">
              <a:spLocks noChangeArrowheads="1"/>
            </p:cNvSpPr>
            <p:nvPr userDrawn="1"/>
          </p:nvSpPr>
          <p:spPr bwMode="auto">
            <a:xfrm>
              <a:off x="611188" y="549275"/>
              <a:ext cx="4032250" cy="184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60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de-CH" altLang="de-DE" sz="1000" b="1" dirty="0" smtClean="0"/>
                <a:t>Regierungsrat des </a:t>
              </a:r>
              <a:r>
                <a:rPr lang="de-CH" altLang="de-DE" sz="1000" b="1" dirty="0"/>
                <a:t>Kantons Basel-Stadt</a:t>
              </a:r>
            </a:p>
          </p:txBody>
        </p:sp>
        <p:pic>
          <p:nvPicPr>
            <p:cNvPr id="9" name="Grafik 11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388" y="187325"/>
              <a:ext cx="339725" cy="630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4153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defTabSz="341313" rtl="0" eaLnBrk="0" fontAlgn="base" hangingPunct="0">
        <a:spcBef>
          <a:spcPct val="0"/>
        </a:spcBef>
        <a:spcAft>
          <a:spcPts val="863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defTabSz="341313" rtl="0" eaLnBrk="0" fontAlgn="base" hangingPunct="0">
        <a:spcBef>
          <a:spcPct val="0"/>
        </a:spcBef>
        <a:spcAft>
          <a:spcPts val="863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341313" rtl="0" eaLnBrk="0" fontAlgn="base" hangingPunct="0">
        <a:spcBef>
          <a:spcPct val="0"/>
        </a:spcBef>
        <a:spcAft>
          <a:spcPts val="675"/>
        </a:spcAft>
        <a:buFont typeface="Arial" pitchFamily="34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84213" indent="-341313" algn="l" defTabSz="341313" rtl="0" eaLnBrk="0" fontAlgn="base" hangingPunct="0">
        <a:spcBef>
          <a:spcPct val="0"/>
        </a:spcBef>
        <a:spcAft>
          <a:spcPts val="675"/>
        </a:spcAft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4213" algn="l" defTabSz="3413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onavirus.bs.ch/isolation-und-quarantaene/ausnahmen.html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8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" t="25143" r="1344" b="9704"/>
          <a:stretch/>
        </p:blipFill>
        <p:spPr>
          <a:xfrm rot="10800000">
            <a:off x="-4" y="1275606"/>
            <a:ext cx="9144003" cy="386789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611189" y="2214563"/>
            <a:ext cx="8137525" cy="2430066"/>
          </a:xfrm>
        </p:spPr>
        <p:txBody>
          <a:bodyPr rtlCol="0">
            <a:normAutofit/>
          </a:bodyPr>
          <a:lstStyle/>
          <a:p>
            <a:pPr defTabSz="342000" fontAlgn="auto">
              <a:buFont typeface="Arial" pitchFamily="34" charset="0"/>
              <a:buNone/>
              <a:defRPr/>
            </a:pPr>
            <a:r>
              <a:rPr lang="de-CH" dirty="0" smtClean="0">
                <a:solidFill>
                  <a:schemeClr val="bg1"/>
                </a:solidFill>
              </a:rPr>
              <a:t>Medienkonferenz 20. Januar 2022: </a:t>
            </a:r>
            <a:r>
              <a:rPr lang="de-CH" dirty="0">
                <a:solidFill>
                  <a:schemeClr val="bg1"/>
                </a:solidFill>
              </a:rPr>
              <a:t/>
            </a:r>
            <a:br>
              <a:rPr lang="de-CH" dirty="0">
                <a:solidFill>
                  <a:schemeClr val="bg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Allgemeine Lage und Situation an den Schulen im Kanton Basel-Stadt</a:t>
            </a:r>
            <a:r>
              <a:rPr lang="de-CH" dirty="0">
                <a:solidFill>
                  <a:schemeClr val="bg1"/>
                </a:solidFill>
              </a:rPr>
              <a:t/>
            </a:r>
            <a:br>
              <a:rPr lang="de-CH" dirty="0">
                <a:solidFill>
                  <a:schemeClr val="bg1"/>
                </a:solidFill>
              </a:rPr>
            </a:br>
            <a:endParaRPr lang="de-CH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9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Lage Schweiz: Tägliche Fallzahlen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10</a:t>
            </a:fld>
            <a:endParaRPr lang="de-CH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Bundesamt für Gesundheit, Stand: 18.01.2022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9" y="1491631"/>
            <a:ext cx="8137525" cy="324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Lage Schweiz: Hospitalisierungen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11</a:t>
            </a:fld>
            <a:endParaRPr lang="de-CH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Bundesamt für Gesundheit, Stand: 18.01.2022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35" y="1419622"/>
            <a:ext cx="8136000" cy="33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5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 stehen wir: Die Infektionszahlen in Basel-Stadt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12</a:t>
            </a:fld>
            <a:endParaRPr lang="de-CH" altLang="de-DE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/>
          </p:nvPr>
        </p:nvGraphicFramePr>
        <p:xfrm>
          <a:off x="611189" y="1238734"/>
          <a:ext cx="7633219" cy="376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Gesundheitsdepartement Basel-Stadt, Stand: 19.01.2022</a:t>
            </a:r>
          </a:p>
        </p:txBody>
      </p:sp>
    </p:spTree>
    <p:extLst>
      <p:ext uri="{BB962C8B-B14F-4D97-AF65-F5344CB8AC3E}">
        <p14:creationId xmlns:p14="http://schemas.microsoft.com/office/powerpoint/2010/main" val="3941596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/>
          <p:cNvGraphicFramePr>
            <a:graphicFrameLocks/>
          </p:cNvGraphicFramePr>
          <p:nvPr>
            <p:extLst/>
          </p:nvPr>
        </p:nvGraphicFramePr>
        <p:xfrm>
          <a:off x="539552" y="1275605"/>
          <a:ext cx="8065839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 stehen wir: Die Infektionszahlen in Basel-Stadt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13</a:t>
            </a:fld>
            <a:endParaRPr lang="de-CH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Gesundheitsdepartement Basel-Stadt, Stand: 19.01.2022</a:t>
            </a:r>
          </a:p>
        </p:txBody>
      </p:sp>
    </p:spTree>
    <p:extLst>
      <p:ext uri="{BB962C8B-B14F-4D97-AF65-F5344CB8AC3E}">
        <p14:creationId xmlns:p14="http://schemas.microsoft.com/office/powerpoint/2010/main" val="3591658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 stehen wir: Pflegeheime in Basel-Stadt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Mehrere kleinere Infektionsherde in Pflegeheimen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Verläufe sowohl bei den Mitarbeitenden als auch bei den Bewohnenden dank </a:t>
            </a:r>
            <a:r>
              <a:rPr lang="de-CH" dirty="0" err="1" smtClean="0"/>
              <a:t>Auffrischimpfung</a:t>
            </a:r>
            <a:r>
              <a:rPr lang="de-CH" dirty="0" smtClean="0"/>
              <a:t> </a:t>
            </a:r>
            <a:r>
              <a:rPr lang="de-CH" dirty="0"/>
              <a:t>mehrheitlich sehr </a:t>
            </a:r>
            <a:r>
              <a:rPr lang="de-CH" dirty="0" smtClean="0"/>
              <a:t>milde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Personalsituation </a:t>
            </a:r>
            <a:r>
              <a:rPr lang="de-CH" dirty="0"/>
              <a:t>aktuell nur in wenigen Institutionen angespannt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14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35890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Verkürzung der Isolation und Quarantäne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Aufhebung der Isolation nach 5 Tagen, sofern 48 Stunden symptomfrei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Aufhebung der Quarantäne nach 5 Tagen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Gemäss Bundesratsbeschluss vom 12.1.22 in Kraft seit dem 13.1.22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Mit Risiken verbunden, aber wichtiger Kompromiss für Wirtschaft und Infrastruktur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5279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Weitere Erleichterung für systemrelevante Betriebe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9" y="1403052"/>
            <a:ext cx="8137525" cy="31849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Zwingende Voraussetzungen</a:t>
            </a:r>
            <a:r>
              <a:rPr lang="de-CH" dirty="0"/>
              <a:t>: Einstufung als «systemrelevant» </a:t>
            </a:r>
            <a:r>
              <a:rPr lang="de-CH" dirty="0" smtClean="0"/>
              <a:t>und zurzeit relevanter </a:t>
            </a:r>
            <a:r>
              <a:rPr lang="de-CH" dirty="0"/>
              <a:t>Personalmangel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Erleichterung gilt nur für die berufliche Tätigkeit und den Arbeitsweg</a:t>
            </a:r>
          </a:p>
          <a:p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Isolationserleichterung für systemrelevante Betriebe: </a:t>
            </a:r>
            <a:r>
              <a:rPr lang="de-CH" dirty="0"/>
              <a:t>Bewilligungspflicht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Quarantäne-Erleichterung für systemrelevante Betriebe: Meldepflicht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Zudem: Quarantäne-Erleichterung für Betriebe mit repetitiven Testungen: Bewilligungspflicht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hlinkClick r:id="rId2"/>
              </a:rPr>
              <a:t>https://</a:t>
            </a:r>
            <a:r>
              <a:rPr lang="de-CH" dirty="0" smtClean="0">
                <a:hlinkClick r:id="rId2"/>
              </a:rPr>
              <a:t>www.coronavirus.bs.ch/isolation-und-quarantaene/ausnahmen.html</a:t>
            </a:r>
            <a:endParaRPr lang="de-CH" dirty="0" smtClean="0"/>
          </a:p>
          <a:p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45827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Systemrelevante Betriebe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9" y="1563638"/>
            <a:ext cx="8137525" cy="3184922"/>
          </a:xfrm>
        </p:spPr>
        <p:txBody>
          <a:bodyPr/>
          <a:lstStyle/>
          <a:p>
            <a:r>
              <a:rPr lang="de-CH" dirty="0" smtClean="0"/>
              <a:t>Gemäss Empfehlung des Bundes:</a:t>
            </a:r>
          </a:p>
          <a:p>
            <a:r>
              <a:rPr lang="de-CH" dirty="0" smtClean="0"/>
              <a:t>Energie, Logistik, Ernährung, Heilmittel, Informations- und Kommunikations-technologien, Industrie, Behörden, Entsorgung, Finanzen, Gesundheit und Soziales, öffentliche Sicherheit, Information und Kommunikation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17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564873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RR </a:t>
            </a:r>
            <a:r>
              <a:rPr lang="de-CH" dirty="0" err="1" smtClean="0"/>
              <a:t>Conradin</a:t>
            </a:r>
            <a:r>
              <a:rPr lang="de-CH" dirty="0" smtClean="0"/>
              <a:t> Cramer</a:t>
            </a:r>
            <a:endParaRPr lang="de-CH" dirty="0" smtClean="0"/>
          </a:p>
          <a:p>
            <a:r>
              <a:rPr lang="de-CH" dirty="0" smtClean="0"/>
              <a:t>Vorsteher Erziehungsdepartement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540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Markus Ledergerber</a:t>
            </a:r>
          </a:p>
          <a:p>
            <a:r>
              <a:rPr lang="de-CH" dirty="0" smtClean="0"/>
              <a:t>Leiter Kinder- und Jugendgesundheitsdienst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251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RR Lukas Engelberger</a:t>
            </a:r>
            <a:endParaRPr lang="de-CH" dirty="0" smtClean="0"/>
          </a:p>
          <a:p>
            <a:r>
              <a:rPr lang="de-CH" dirty="0" smtClean="0"/>
              <a:t>Vorsteher Gesundheitsdepartement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35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der Fallzahlen in Schulen und Kitas BS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20</a:t>
            </a:fld>
            <a:endParaRPr lang="de-CH" altLang="de-DE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/>
          </p:nvPr>
        </p:nvGraphicFramePr>
        <p:xfrm>
          <a:off x="179513" y="1203597"/>
          <a:ext cx="8712968" cy="3663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860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Bisheriger Verlauf der Pooltests in den Schulen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S</a:t>
            </a:r>
            <a:r>
              <a:rPr lang="de-CH" dirty="0" smtClean="0"/>
              <a:t>eit </a:t>
            </a:r>
            <a:r>
              <a:rPr lang="de-CH" dirty="0"/>
              <a:t>Sommer </a:t>
            </a:r>
            <a:r>
              <a:rPr lang="de-CH" dirty="0" smtClean="0"/>
              <a:t>2021 Pooltests auf allen Schulstufen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/>
              <a:t>S</a:t>
            </a:r>
            <a:r>
              <a:rPr lang="de-CH" dirty="0" smtClean="0"/>
              <a:t>eit </a:t>
            </a:r>
            <a:r>
              <a:rPr lang="de-CH" dirty="0"/>
              <a:t>Januar 2022 </a:t>
            </a:r>
            <a:r>
              <a:rPr lang="de-CH" dirty="0" smtClean="0"/>
              <a:t>auf der Primarstufe und Sek I obligatorisch, auf der Sek II </a:t>
            </a:r>
            <a:r>
              <a:rPr lang="de-CH" dirty="0"/>
              <a:t>weiterhin </a:t>
            </a:r>
            <a:r>
              <a:rPr lang="de-CH" dirty="0" smtClean="0"/>
              <a:t>freiwillig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In der Volksschule werden rund </a:t>
            </a:r>
            <a:r>
              <a:rPr lang="de-CH" dirty="0"/>
              <a:t>17'000 </a:t>
            </a:r>
            <a:r>
              <a:rPr lang="de-CH" dirty="0" smtClean="0"/>
              <a:t>Personen pro Woche getestet.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Mitwirkung der Eltern sowie Schülerinnen und Schüler gut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Lehrpersonen stark gefordert, leisten sehr gute Arbeit. Vielen Dank!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Pooltests in Schulen haben sich bewährt als wirksames Instrument, Neuansteckungen früh zu entdecken und die Schulen offen zu halten.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Wir sind sehr bemüht, die Pooltests aufrecht zu erhalten und den Prozess zu vereinfachen.</a:t>
            </a:r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21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93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Pooltests auf der Primarstufe und Sek I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22</a:t>
            </a:fld>
            <a:endParaRPr lang="de-CH" alt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/>
          </p:nvPr>
        </p:nvGraphicFramePr>
        <p:xfrm>
          <a:off x="611188" y="1465263"/>
          <a:ext cx="8137525" cy="31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0077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Tests Sekundarstufe 2 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23</a:t>
            </a:fld>
            <a:endParaRPr lang="de-CH" altLang="de-DE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/>
          </p:nvPr>
        </p:nvGraphicFramePr>
        <p:xfrm>
          <a:off x="611188" y="1465263"/>
          <a:ext cx="8137525" cy="31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CH" altLang="de-DE" smtClean="0"/>
              <a:t>Positivitätsrate bezieht sich auf die Einzelergebnisse (Depoolig findet direkt im Labor statt)</a:t>
            </a:r>
            <a:endParaRPr lang="de-CH" alt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4621053"/>
            <a:ext cx="3096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/>
              <a:t>*In </a:t>
            </a:r>
            <a:r>
              <a:rPr lang="de-CH" sz="800" dirty="0"/>
              <a:t>den Herbstferien </a:t>
            </a:r>
            <a:r>
              <a:rPr lang="de-CH" sz="800" dirty="0" smtClean="0"/>
              <a:t>testeten vereinzelt Schüler </a:t>
            </a:r>
            <a:r>
              <a:rPr lang="de-CH" sz="800" dirty="0"/>
              <a:t>von </a:t>
            </a:r>
            <a:r>
              <a:rPr lang="de-CH" sz="800" dirty="0" smtClean="0"/>
              <a:t>Privat-schulen</a:t>
            </a:r>
            <a:r>
              <a:rPr lang="de-CH" sz="800" dirty="0"/>
              <a:t>. </a:t>
            </a:r>
            <a:r>
              <a:rPr lang="de-CH" sz="800" dirty="0" smtClean="0"/>
              <a:t>Es fanden wenige Tests mit einem positiven Ergebnis statt, weshalb die </a:t>
            </a:r>
            <a:r>
              <a:rPr lang="de-CH" sz="800" dirty="0" err="1"/>
              <a:t>Positivitätsrate</a:t>
            </a:r>
            <a:r>
              <a:rPr lang="de-CH" sz="800" dirty="0"/>
              <a:t> </a:t>
            </a:r>
            <a:r>
              <a:rPr lang="de-CH" sz="800" dirty="0" smtClean="0"/>
              <a:t>ausreisst</a:t>
            </a:r>
            <a:r>
              <a:rPr lang="de-CH" sz="1000" dirty="0" smtClean="0"/>
              <a:t>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707904" y="162635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954414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Herausforderungen bei den Pooltests in den Schulen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Steigende Fallzahlen und somit Zunahme der positiven Klassenpools und der notwendigen Einzeltests im </a:t>
            </a:r>
            <a:r>
              <a:rPr lang="de-CH" dirty="0" err="1" smtClean="0"/>
              <a:t>Depooling</a:t>
            </a:r>
            <a:r>
              <a:rPr lang="de-CH" dirty="0"/>
              <a:t> </a:t>
            </a:r>
            <a:r>
              <a:rPr lang="de-CH" dirty="0" smtClean="0"/>
              <a:t>(Primarstufe und Sek 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Bei gleichzeitiger starker Auslastung der Laborkapazitäten insgesamt.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Werden die Kapazitätsgrenzen überschritten, müssen rasch Anpassungen erfolgen.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24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43876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Aufrechterhaltung der Pooltests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Systemwechsel </a:t>
            </a:r>
            <a:r>
              <a:rPr lang="de-CH" dirty="0"/>
              <a:t>auf direktes </a:t>
            </a:r>
            <a:r>
              <a:rPr lang="de-CH" dirty="0" err="1"/>
              <a:t>Depooling</a:t>
            </a:r>
            <a:r>
              <a:rPr lang="de-CH" dirty="0"/>
              <a:t> </a:t>
            </a:r>
            <a:r>
              <a:rPr lang="de-CH" dirty="0" smtClean="0"/>
              <a:t>wird angestrebt </a:t>
            </a:r>
            <a:br>
              <a:rPr lang="de-CH" dirty="0" smtClean="0"/>
            </a:br>
            <a:r>
              <a:rPr lang="de-CH" dirty="0" smtClean="0"/>
              <a:t>(</a:t>
            </a:r>
            <a:r>
              <a:rPr lang="de-CH" dirty="0" err="1" smtClean="0"/>
              <a:t>Depooling</a:t>
            </a:r>
            <a:r>
              <a:rPr lang="de-CH" dirty="0" smtClean="0"/>
              <a:t> </a:t>
            </a:r>
            <a:r>
              <a:rPr lang="de-CH" dirty="0"/>
              <a:t>direkt im Labor mit </a:t>
            </a:r>
            <a:r>
              <a:rPr lang="de-CH" dirty="0" smtClean="0"/>
              <a:t>Rückhalteproben).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Weitere Szenarien, die Modalitäten für eine zeitlich begrenzte Dauer anzupassen, werden aktuell geprüft und vorbereitet.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Dabei sind Rhythmuswechsel oder Rhythmusvereinfachungen möglich, eventuell auch kurzfristig</a:t>
            </a:r>
            <a:r>
              <a:rPr lang="de-CH" dirty="0"/>
              <a:t>. </a:t>
            </a: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Aktuell bleibt die Situation </a:t>
            </a:r>
            <a:r>
              <a:rPr lang="de-CH" dirty="0"/>
              <a:t>anspruchsvoll bei </a:t>
            </a:r>
            <a:r>
              <a:rPr lang="de-CH" dirty="0" smtClean="0"/>
              <a:t>noch weiter steigenden </a:t>
            </a:r>
            <a:r>
              <a:rPr lang="de-CH" dirty="0"/>
              <a:t>Zahlen</a:t>
            </a:r>
            <a:r>
              <a:rPr lang="de-CH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Die Zusammenarbeit zwischen ED und GD funktioniert auch hier sehr gut.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25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61352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60"/>
          <p:cNvGrpSpPr>
            <a:grpSpLocks noChangeAspect="1"/>
          </p:cNvGrpSpPr>
          <p:nvPr/>
        </p:nvGrpSpPr>
        <p:grpSpPr bwMode="auto">
          <a:xfrm>
            <a:off x="3851920" y="1445085"/>
            <a:ext cx="4924897" cy="3737581"/>
            <a:chOff x="-1971" y="-1521"/>
            <a:chExt cx="9702" cy="7363"/>
          </a:xfrm>
        </p:grpSpPr>
        <p:sp>
          <p:nvSpPr>
            <p:cNvPr id="12" name="AutoShape 59"/>
            <p:cNvSpPr>
              <a:spLocks noChangeAspect="1" noChangeArrowheads="1" noTextEdit="1"/>
            </p:cNvSpPr>
            <p:nvPr/>
          </p:nvSpPr>
          <p:spPr bwMode="auto">
            <a:xfrm>
              <a:off x="-1971" y="-1521"/>
              <a:ext cx="9702" cy="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-1269" y="-975"/>
              <a:ext cx="3938" cy="5416"/>
            </a:xfrm>
            <a:custGeom>
              <a:avLst/>
              <a:gdLst>
                <a:gd name="T0" fmla="*/ 1667 w 1667"/>
                <a:gd name="T1" fmla="*/ 149 h 2293"/>
                <a:gd name="T2" fmla="*/ 1439 w 1667"/>
                <a:gd name="T3" fmla="*/ 237 h 2293"/>
                <a:gd name="T4" fmla="*/ 607 w 1667"/>
                <a:gd name="T5" fmla="*/ 337 h 2293"/>
                <a:gd name="T6" fmla="*/ 199 w 1667"/>
                <a:gd name="T7" fmla="*/ 957 h 2293"/>
                <a:gd name="T8" fmla="*/ 547 w 1667"/>
                <a:gd name="T9" fmla="*/ 1721 h 2293"/>
                <a:gd name="T10" fmla="*/ 547 w 1667"/>
                <a:gd name="T11" fmla="*/ 2025 h 2293"/>
                <a:gd name="T12" fmla="*/ 847 w 1667"/>
                <a:gd name="T13" fmla="*/ 1833 h 2293"/>
                <a:gd name="T14" fmla="*/ 951 w 1667"/>
                <a:gd name="T15" fmla="*/ 2017 h 2293"/>
                <a:gd name="T16" fmla="*/ 743 w 1667"/>
                <a:gd name="T17" fmla="*/ 2077 h 2293"/>
                <a:gd name="T18" fmla="*/ 371 w 1667"/>
                <a:gd name="T19" fmla="*/ 2293 h 2293"/>
                <a:gd name="T20" fmla="*/ 371 w 1667"/>
                <a:gd name="T21" fmla="*/ 1921 h 2293"/>
                <a:gd name="T22" fmla="*/ 371 w 1667"/>
                <a:gd name="T23" fmla="*/ 1801 h 2293"/>
                <a:gd name="T24" fmla="*/ 275 w 1667"/>
                <a:gd name="T25" fmla="*/ 1697 h 2293"/>
                <a:gd name="T26" fmla="*/ 63 w 1667"/>
                <a:gd name="T27" fmla="*/ 1309 h 2293"/>
                <a:gd name="T28" fmla="*/ 107 w 1667"/>
                <a:gd name="T29" fmla="*/ 637 h 2293"/>
                <a:gd name="T30" fmla="*/ 479 w 1667"/>
                <a:gd name="T31" fmla="*/ 209 h 2293"/>
                <a:gd name="T32" fmla="*/ 1095 w 1667"/>
                <a:gd name="T33" fmla="*/ 13 h 2293"/>
                <a:gd name="T34" fmla="*/ 1667 w 1667"/>
                <a:gd name="T35" fmla="*/ 149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67" h="2293">
                  <a:moveTo>
                    <a:pt x="1667" y="149"/>
                  </a:moveTo>
                  <a:cubicBezTo>
                    <a:pt x="1591" y="179"/>
                    <a:pt x="1509" y="202"/>
                    <a:pt x="1439" y="237"/>
                  </a:cubicBezTo>
                  <a:cubicBezTo>
                    <a:pt x="1145" y="133"/>
                    <a:pt x="816" y="213"/>
                    <a:pt x="607" y="337"/>
                  </a:cubicBezTo>
                  <a:cubicBezTo>
                    <a:pt x="395" y="462"/>
                    <a:pt x="220" y="669"/>
                    <a:pt x="199" y="957"/>
                  </a:cubicBezTo>
                  <a:cubicBezTo>
                    <a:pt x="172" y="1330"/>
                    <a:pt x="355" y="1545"/>
                    <a:pt x="547" y="1721"/>
                  </a:cubicBezTo>
                  <a:cubicBezTo>
                    <a:pt x="547" y="1822"/>
                    <a:pt x="547" y="1924"/>
                    <a:pt x="547" y="2025"/>
                  </a:cubicBezTo>
                  <a:cubicBezTo>
                    <a:pt x="644" y="1974"/>
                    <a:pt x="744" y="1892"/>
                    <a:pt x="847" y="1833"/>
                  </a:cubicBezTo>
                  <a:cubicBezTo>
                    <a:pt x="876" y="1897"/>
                    <a:pt x="924" y="1964"/>
                    <a:pt x="951" y="2017"/>
                  </a:cubicBezTo>
                  <a:cubicBezTo>
                    <a:pt x="865" y="1991"/>
                    <a:pt x="807" y="2040"/>
                    <a:pt x="743" y="2077"/>
                  </a:cubicBezTo>
                  <a:cubicBezTo>
                    <a:pt x="618" y="2149"/>
                    <a:pt x="493" y="2228"/>
                    <a:pt x="371" y="2293"/>
                  </a:cubicBezTo>
                  <a:cubicBezTo>
                    <a:pt x="371" y="2178"/>
                    <a:pt x="371" y="2047"/>
                    <a:pt x="371" y="1921"/>
                  </a:cubicBezTo>
                  <a:cubicBezTo>
                    <a:pt x="371" y="1881"/>
                    <a:pt x="380" y="1832"/>
                    <a:pt x="371" y="1801"/>
                  </a:cubicBezTo>
                  <a:cubicBezTo>
                    <a:pt x="364" y="1774"/>
                    <a:pt x="295" y="1719"/>
                    <a:pt x="275" y="1697"/>
                  </a:cubicBezTo>
                  <a:cubicBezTo>
                    <a:pt x="177" y="1585"/>
                    <a:pt x="109" y="1477"/>
                    <a:pt x="63" y="1309"/>
                  </a:cubicBezTo>
                  <a:cubicBezTo>
                    <a:pt x="0" y="1081"/>
                    <a:pt x="21" y="826"/>
                    <a:pt x="107" y="637"/>
                  </a:cubicBezTo>
                  <a:cubicBezTo>
                    <a:pt x="189" y="458"/>
                    <a:pt x="323" y="312"/>
                    <a:pt x="479" y="209"/>
                  </a:cubicBezTo>
                  <a:cubicBezTo>
                    <a:pt x="633" y="106"/>
                    <a:pt x="851" y="26"/>
                    <a:pt x="1095" y="13"/>
                  </a:cubicBezTo>
                  <a:cubicBezTo>
                    <a:pt x="1340" y="0"/>
                    <a:pt x="1501" y="67"/>
                    <a:pt x="1667" y="1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63"/>
            <p:cNvSpPr>
              <a:spLocks noEditPoints="1"/>
            </p:cNvSpPr>
            <p:nvPr/>
          </p:nvSpPr>
          <p:spPr bwMode="auto">
            <a:xfrm>
              <a:off x="878" y="-328"/>
              <a:ext cx="5306" cy="5421"/>
            </a:xfrm>
            <a:custGeom>
              <a:avLst/>
              <a:gdLst>
                <a:gd name="T0" fmla="*/ 370 w 2246"/>
                <a:gd name="T1" fmla="*/ 2295 h 2295"/>
                <a:gd name="T2" fmla="*/ 370 w 2246"/>
                <a:gd name="T3" fmla="*/ 2055 h 2295"/>
                <a:gd name="T4" fmla="*/ 370 w 2246"/>
                <a:gd name="T5" fmla="*/ 1815 h 2295"/>
                <a:gd name="T6" fmla="*/ 274 w 2246"/>
                <a:gd name="T7" fmla="*/ 1707 h 2295"/>
                <a:gd name="T8" fmla="*/ 22 w 2246"/>
                <a:gd name="T9" fmla="*/ 967 h 2295"/>
                <a:gd name="T10" fmla="*/ 478 w 2246"/>
                <a:gd name="T11" fmla="*/ 219 h 2295"/>
                <a:gd name="T12" fmla="*/ 1094 w 2246"/>
                <a:gd name="T13" fmla="*/ 19 h 2295"/>
                <a:gd name="T14" fmla="*/ 1902 w 2246"/>
                <a:gd name="T15" fmla="*/ 335 h 2295"/>
                <a:gd name="T16" fmla="*/ 2202 w 2246"/>
                <a:gd name="T17" fmla="*/ 1143 h 2295"/>
                <a:gd name="T18" fmla="*/ 1782 w 2246"/>
                <a:gd name="T19" fmla="*/ 1847 h 2295"/>
                <a:gd name="T20" fmla="*/ 998 w 2246"/>
                <a:gd name="T21" fmla="*/ 2027 h 2295"/>
                <a:gd name="T22" fmla="*/ 870 w 2246"/>
                <a:gd name="T23" fmla="*/ 2015 h 2295"/>
                <a:gd name="T24" fmla="*/ 742 w 2246"/>
                <a:gd name="T25" fmla="*/ 2087 h 2295"/>
                <a:gd name="T26" fmla="*/ 370 w 2246"/>
                <a:gd name="T27" fmla="*/ 2295 h 2295"/>
                <a:gd name="T28" fmla="*/ 850 w 2246"/>
                <a:gd name="T29" fmla="*/ 1835 h 2295"/>
                <a:gd name="T30" fmla="*/ 2026 w 2246"/>
                <a:gd name="T31" fmla="*/ 1155 h 2295"/>
                <a:gd name="T32" fmla="*/ 1782 w 2246"/>
                <a:gd name="T33" fmla="*/ 463 h 2295"/>
                <a:gd name="T34" fmla="*/ 1094 w 2246"/>
                <a:gd name="T35" fmla="*/ 195 h 2295"/>
                <a:gd name="T36" fmla="*/ 246 w 2246"/>
                <a:gd name="T37" fmla="*/ 751 h 2295"/>
                <a:gd name="T38" fmla="*/ 458 w 2246"/>
                <a:gd name="T39" fmla="*/ 1651 h 2295"/>
                <a:gd name="T40" fmla="*/ 546 w 2246"/>
                <a:gd name="T41" fmla="*/ 1739 h 2295"/>
                <a:gd name="T42" fmla="*/ 546 w 2246"/>
                <a:gd name="T43" fmla="*/ 2031 h 2295"/>
                <a:gd name="T44" fmla="*/ 850 w 2246"/>
                <a:gd name="T45" fmla="*/ 1835 h 2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46" h="2295">
                  <a:moveTo>
                    <a:pt x="370" y="2295"/>
                  </a:moveTo>
                  <a:cubicBezTo>
                    <a:pt x="370" y="2221"/>
                    <a:pt x="370" y="2141"/>
                    <a:pt x="370" y="2055"/>
                  </a:cubicBezTo>
                  <a:cubicBezTo>
                    <a:pt x="370" y="1978"/>
                    <a:pt x="386" y="1883"/>
                    <a:pt x="370" y="1815"/>
                  </a:cubicBezTo>
                  <a:cubicBezTo>
                    <a:pt x="362" y="1784"/>
                    <a:pt x="298" y="1734"/>
                    <a:pt x="274" y="1707"/>
                  </a:cubicBezTo>
                  <a:cubicBezTo>
                    <a:pt x="126" y="1541"/>
                    <a:pt x="0" y="1288"/>
                    <a:pt x="22" y="967"/>
                  </a:cubicBezTo>
                  <a:cubicBezTo>
                    <a:pt x="46" y="611"/>
                    <a:pt x="237" y="375"/>
                    <a:pt x="478" y="219"/>
                  </a:cubicBezTo>
                  <a:cubicBezTo>
                    <a:pt x="644" y="111"/>
                    <a:pt x="837" y="33"/>
                    <a:pt x="1094" y="19"/>
                  </a:cubicBezTo>
                  <a:cubicBezTo>
                    <a:pt x="1459" y="0"/>
                    <a:pt x="1725" y="158"/>
                    <a:pt x="1902" y="335"/>
                  </a:cubicBezTo>
                  <a:cubicBezTo>
                    <a:pt x="2081" y="514"/>
                    <a:pt x="2246" y="764"/>
                    <a:pt x="2202" y="1143"/>
                  </a:cubicBezTo>
                  <a:cubicBezTo>
                    <a:pt x="2164" y="1476"/>
                    <a:pt x="1993" y="1699"/>
                    <a:pt x="1782" y="1847"/>
                  </a:cubicBezTo>
                  <a:cubicBezTo>
                    <a:pt x="1583" y="1987"/>
                    <a:pt x="1339" y="2055"/>
                    <a:pt x="998" y="2027"/>
                  </a:cubicBezTo>
                  <a:cubicBezTo>
                    <a:pt x="959" y="2024"/>
                    <a:pt x="909" y="2010"/>
                    <a:pt x="870" y="2015"/>
                  </a:cubicBezTo>
                  <a:cubicBezTo>
                    <a:pt x="832" y="2020"/>
                    <a:pt x="782" y="2064"/>
                    <a:pt x="742" y="2087"/>
                  </a:cubicBezTo>
                  <a:cubicBezTo>
                    <a:pt x="615" y="2160"/>
                    <a:pt x="490" y="2231"/>
                    <a:pt x="370" y="2295"/>
                  </a:cubicBezTo>
                  <a:close/>
                  <a:moveTo>
                    <a:pt x="850" y="1835"/>
                  </a:moveTo>
                  <a:cubicBezTo>
                    <a:pt x="1492" y="1949"/>
                    <a:pt x="1954" y="1671"/>
                    <a:pt x="2026" y="1155"/>
                  </a:cubicBezTo>
                  <a:cubicBezTo>
                    <a:pt x="2069" y="845"/>
                    <a:pt x="1944" y="625"/>
                    <a:pt x="1782" y="463"/>
                  </a:cubicBezTo>
                  <a:cubicBezTo>
                    <a:pt x="1623" y="304"/>
                    <a:pt x="1407" y="178"/>
                    <a:pt x="1094" y="195"/>
                  </a:cubicBezTo>
                  <a:cubicBezTo>
                    <a:pt x="684" y="217"/>
                    <a:pt x="368" y="445"/>
                    <a:pt x="246" y="751"/>
                  </a:cubicBezTo>
                  <a:cubicBezTo>
                    <a:pt x="105" y="1106"/>
                    <a:pt x="272" y="1465"/>
                    <a:pt x="458" y="1651"/>
                  </a:cubicBezTo>
                  <a:cubicBezTo>
                    <a:pt x="486" y="1679"/>
                    <a:pt x="538" y="1707"/>
                    <a:pt x="546" y="1739"/>
                  </a:cubicBezTo>
                  <a:cubicBezTo>
                    <a:pt x="568" y="1832"/>
                    <a:pt x="529" y="1930"/>
                    <a:pt x="546" y="2031"/>
                  </a:cubicBezTo>
                  <a:cubicBezTo>
                    <a:pt x="645" y="1979"/>
                    <a:pt x="745" y="1894"/>
                    <a:pt x="850" y="183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64"/>
            <p:cNvSpPr>
              <a:spLocks noEditPoints="1"/>
            </p:cNvSpPr>
            <p:nvPr/>
          </p:nvSpPr>
          <p:spPr bwMode="auto">
            <a:xfrm>
              <a:off x="1126" y="92"/>
              <a:ext cx="4640" cy="4378"/>
            </a:xfrm>
            <a:custGeom>
              <a:avLst/>
              <a:gdLst>
                <a:gd name="T0" fmla="*/ 441 w 1964"/>
                <a:gd name="T1" fmla="*/ 1853 h 1853"/>
                <a:gd name="T2" fmla="*/ 441 w 1964"/>
                <a:gd name="T3" fmla="*/ 1561 h 1853"/>
                <a:gd name="T4" fmla="*/ 353 w 1964"/>
                <a:gd name="T5" fmla="*/ 1473 h 1853"/>
                <a:gd name="T6" fmla="*/ 141 w 1964"/>
                <a:gd name="T7" fmla="*/ 573 h 1853"/>
                <a:gd name="T8" fmla="*/ 989 w 1964"/>
                <a:gd name="T9" fmla="*/ 17 h 1853"/>
                <a:gd name="T10" fmla="*/ 1677 w 1964"/>
                <a:gd name="T11" fmla="*/ 285 h 1853"/>
                <a:gd name="T12" fmla="*/ 1921 w 1964"/>
                <a:gd name="T13" fmla="*/ 977 h 1853"/>
                <a:gd name="T14" fmla="*/ 745 w 1964"/>
                <a:gd name="T15" fmla="*/ 1657 h 1853"/>
                <a:gd name="T16" fmla="*/ 441 w 1964"/>
                <a:gd name="T17" fmla="*/ 1853 h 1853"/>
                <a:gd name="T18" fmla="*/ 609 w 1964"/>
                <a:gd name="T19" fmla="*/ 1001 h 1853"/>
                <a:gd name="T20" fmla="*/ 733 w 1964"/>
                <a:gd name="T21" fmla="*/ 805 h 1853"/>
                <a:gd name="T22" fmla="*/ 541 w 1964"/>
                <a:gd name="T23" fmla="*/ 685 h 1853"/>
                <a:gd name="T24" fmla="*/ 609 w 1964"/>
                <a:gd name="T25" fmla="*/ 1001 h 1853"/>
                <a:gd name="T26" fmla="*/ 861 w 1964"/>
                <a:gd name="T27" fmla="*/ 857 h 1853"/>
                <a:gd name="T28" fmla="*/ 1181 w 1964"/>
                <a:gd name="T29" fmla="*/ 805 h 1853"/>
                <a:gd name="T30" fmla="*/ 989 w 1964"/>
                <a:gd name="T31" fmla="*/ 685 h 1853"/>
                <a:gd name="T32" fmla="*/ 861 w 1964"/>
                <a:gd name="T33" fmla="*/ 857 h 1853"/>
                <a:gd name="T34" fmla="*/ 1309 w 1964"/>
                <a:gd name="T35" fmla="*/ 845 h 1853"/>
                <a:gd name="T36" fmla="*/ 1633 w 1964"/>
                <a:gd name="T37" fmla="*/ 841 h 1853"/>
                <a:gd name="T38" fmla="*/ 1437 w 1964"/>
                <a:gd name="T39" fmla="*/ 685 h 1853"/>
                <a:gd name="T40" fmla="*/ 1309 w 1964"/>
                <a:gd name="T41" fmla="*/ 845 h 1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4" h="1853">
                  <a:moveTo>
                    <a:pt x="441" y="1853"/>
                  </a:moveTo>
                  <a:cubicBezTo>
                    <a:pt x="424" y="1752"/>
                    <a:pt x="463" y="1654"/>
                    <a:pt x="441" y="1561"/>
                  </a:cubicBezTo>
                  <a:cubicBezTo>
                    <a:pt x="433" y="1529"/>
                    <a:pt x="381" y="1501"/>
                    <a:pt x="353" y="1473"/>
                  </a:cubicBezTo>
                  <a:cubicBezTo>
                    <a:pt x="167" y="1287"/>
                    <a:pt x="0" y="928"/>
                    <a:pt x="141" y="573"/>
                  </a:cubicBezTo>
                  <a:cubicBezTo>
                    <a:pt x="263" y="267"/>
                    <a:pt x="579" y="39"/>
                    <a:pt x="989" y="17"/>
                  </a:cubicBezTo>
                  <a:cubicBezTo>
                    <a:pt x="1302" y="0"/>
                    <a:pt x="1518" y="126"/>
                    <a:pt x="1677" y="285"/>
                  </a:cubicBezTo>
                  <a:cubicBezTo>
                    <a:pt x="1839" y="447"/>
                    <a:pt x="1964" y="667"/>
                    <a:pt x="1921" y="977"/>
                  </a:cubicBezTo>
                  <a:cubicBezTo>
                    <a:pt x="1849" y="1493"/>
                    <a:pt x="1387" y="1771"/>
                    <a:pt x="745" y="1657"/>
                  </a:cubicBezTo>
                  <a:cubicBezTo>
                    <a:pt x="640" y="1716"/>
                    <a:pt x="540" y="1801"/>
                    <a:pt x="441" y="1853"/>
                  </a:cubicBezTo>
                  <a:close/>
                  <a:moveTo>
                    <a:pt x="609" y="1001"/>
                  </a:moveTo>
                  <a:cubicBezTo>
                    <a:pt x="693" y="986"/>
                    <a:pt x="749" y="892"/>
                    <a:pt x="733" y="805"/>
                  </a:cubicBezTo>
                  <a:cubicBezTo>
                    <a:pt x="718" y="724"/>
                    <a:pt x="632" y="668"/>
                    <a:pt x="541" y="685"/>
                  </a:cubicBezTo>
                  <a:cubicBezTo>
                    <a:pt x="343" y="722"/>
                    <a:pt x="395" y="1040"/>
                    <a:pt x="609" y="1001"/>
                  </a:cubicBezTo>
                  <a:close/>
                  <a:moveTo>
                    <a:pt x="861" y="857"/>
                  </a:moveTo>
                  <a:cubicBezTo>
                    <a:pt x="880" y="1061"/>
                    <a:pt x="1224" y="1039"/>
                    <a:pt x="1181" y="805"/>
                  </a:cubicBezTo>
                  <a:cubicBezTo>
                    <a:pt x="1168" y="731"/>
                    <a:pt x="1085" y="667"/>
                    <a:pt x="989" y="685"/>
                  </a:cubicBezTo>
                  <a:cubicBezTo>
                    <a:pt x="909" y="700"/>
                    <a:pt x="852" y="763"/>
                    <a:pt x="861" y="857"/>
                  </a:cubicBezTo>
                  <a:close/>
                  <a:moveTo>
                    <a:pt x="1309" y="845"/>
                  </a:moveTo>
                  <a:cubicBezTo>
                    <a:pt x="1314" y="1057"/>
                    <a:pt x="1632" y="1042"/>
                    <a:pt x="1633" y="841"/>
                  </a:cubicBezTo>
                  <a:cubicBezTo>
                    <a:pt x="1633" y="737"/>
                    <a:pt x="1546" y="664"/>
                    <a:pt x="1437" y="685"/>
                  </a:cubicBezTo>
                  <a:cubicBezTo>
                    <a:pt x="1366" y="699"/>
                    <a:pt x="1307" y="752"/>
                    <a:pt x="1309" y="8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5"/>
            <p:cNvSpPr>
              <a:spLocks/>
            </p:cNvSpPr>
            <p:nvPr/>
          </p:nvSpPr>
          <p:spPr bwMode="auto">
            <a:xfrm>
              <a:off x="1936" y="1670"/>
              <a:ext cx="959" cy="879"/>
            </a:xfrm>
            <a:custGeom>
              <a:avLst/>
              <a:gdLst>
                <a:gd name="T0" fmla="*/ 198 w 406"/>
                <a:gd name="T1" fmla="*/ 17 h 372"/>
                <a:gd name="T2" fmla="*/ 390 w 406"/>
                <a:gd name="T3" fmla="*/ 137 h 372"/>
                <a:gd name="T4" fmla="*/ 266 w 406"/>
                <a:gd name="T5" fmla="*/ 333 h 372"/>
                <a:gd name="T6" fmla="*/ 198 w 406"/>
                <a:gd name="T7" fmla="*/ 17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372">
                  <a:moveTo>
                    <a:pt x="198" y="17"/>
                  </a:moveTo>
                  <a:cubicBezTo>
                    <a:pt x="289" y="0"/>
                    <a:pt x="375" y="56"/>
                    <a:pt x="390" y="137"/>
                  </a:cubicBezTo>
                  <a:cubicBezTo>
                    <a:pt x="406" y="224"/>
                    <a:pt x="350" y="318"/>
                    <a:pt x="266" y="333"/>
                  </a:cubicBezTo>
                  <a:cubicBezTo>
                    <a:pt x="52" y="372"/>
                    <a:pt x="0" y="54"/>
                    <a:pt x="198" y="17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66"/>
            <p:cNvSpPr>
              <a:spLocks/>
            </p:cNvSpPr>
            <p:nvPr/>
          </p:nvSpPr>
          <p:spPr bwMode="auto">
            <a:xfrm>
              <a:off x="3139" y="1668"/>
              <a:ext cx="879" cy="931"/>
            </a:xfrm>
            <a:custGeom>
              <a:avLst/>
              <a:gdLst>
                <a:gd name="T0" fmla="*/ 137 w 372"/>
                <a:gd name="T1" fmla="*/ 18 h 394"/>
                <a:gd name="T2" fmla="*/ 329 w 372"/>
                <a:gd name="T3" fmla="*/ 138 h 394"/>
                <a:gd name="T4" fmla="*/ 9 w 372"/>
                <a:gd name="T5" fmla="*/ 190 h 394"/>
                <a:gd name="T6" fmla="*/ 137 w 372"/>
                <a:gd name="T7" fmla="*/ 18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2" h="394">
                  <a:moveTo>
                    <a:pt x="137" y="18"/>
                  </a:moveTo>
                  <a:cubicBezTo>
                    <a:pt x="233" y="0"/>
                    <a:pt x="316" y="64"/>
                    <a:pt x="329" y="138"/>
                  </a:cubicBezTo>
                  <a:cubicBezTo>
                    <a:pt x="372" y="372"/>
                    <a:pt x="28" y="394"/>
                    <a:pt x="9" y="190"/>
                  </a:cubicBezTo>
                  <a:cubicBezTo>
                    <a:pt x="0" y="96"/>
                    <a:pt x="57" y="33"/>
                    <a:pt x="137" y="18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7"/>
            <p:cNvSpPr>
              <a:spLocks/>
            </p:cNvSpPr>
            <p:nvPr/>
          </p:nvSpPr>
          <p:spPr bwMode="auto">
            <a:xfrm>
              <a:off x="4214" y="1661"/>
              <a:ext cx="770" cy="928"/>
            </a:xfrm>
            <a:custGeom>
              <a:avLst/>
              <a:gdLst>
                <a:gd name="T0" fmla="*/ 130 w 326"/>
                <a:gd name="T1" fmla="*/ 21 h 393"/>
                <a:gd name="T2" fmla="*/ 326 w 326"/>
                <a:gd name="T3" fmla="*/ 177 h 393"/>
                <a:gd name="T4" fmla="*/ 2 w 326"/>
                <a:gd name="T5" fmla="*/ 181 h 393"/>
                <a:gd name="T6" fmla="*/ 130 w 326"/>
                <a:gd name="T7" fmla="*/ 21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" h="393">
                  <a:moveTo>
                    <a:pt x="130" y="21"/>
                  </a:moveTo>
                  <a:cubicBezTo>
                    <a:pt x="239" y="0"/>
                    <a:pt x="326" y="73"/>
                    <a:pt x="326" y="177"/>
                  </a:cubicBezTo>
                  <a:cubicBezTo>
                    <a:pt x="325" y="378"/>
                    <a:pt x="7" y="393"/>
                    <a:pt x="2" y="181"/>
                  </a:cubicBezTo>
                  <a:cubicBezTo>
                    <a:pt x="0" y="88"/>
                    <a:pt x="59" y="35"/>
                    <a:pt x="130" y="21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634480" y="915566"/>
            <a:ext cx="8137525" cy="2430066"/>
          </a:xfrm>
        </p:spPr>
        <p:txBody>
          <a:bodyPr rtlCol="0">
            <a:normAutofit/>
          </a:bodyPr>
          <a:lstStyle/>
          <a:p>
            <a:pPr defTabSz="342000" fontAlgn="auto">
              <a:defRPr/>
            </a:pPr>
            <a:r>
              <a:rPr lang="de-CH" sz="2800" dirty="0" smtClean="0">
                <a:solidFill>
                  <a:srgbClr val="C00000"/>
                </a:solidFill>
              </a:rPr>
              <a:t>Fragen im Plenum</a:t>
            </a:r>
            <a:endParaRPr lang="de-CH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43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 stehen wir: Die Infektionszahlen in Basel-Stadt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3587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r"/>
              </a:tabLst>
              <a:defRPr/>
            </a:pPr>
            <a:r>
              <a:rPr kumimoji="0" lang="de-CH" alt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|	</a:t>
            </a:r>
            <a:fld id="{16867995-E00E-4CCA-921E-79758703F21B}" type="slidenum">
              <a:rPr kumimoji="0" lang="de-CH" altLang="de-DE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3587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7338" algn="r"/>
                </a:tabLst>
                <a:defRPr/>
              </a:pPr>
              <a:t>3</a:t>
            </a:fld>
            <a:endParaRPr kumimoji="0" lang="de-CH" altLang="de-DE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827" y="1177352"/>
            <a:ext cx="6569009" cy="381033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Quelle: Gesundheitsdepartement Basel-Stadt, </a:t>
            </a:r>
            <a:r>
              <a:rPr kumimoji="0" lang="de-CH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Stand: 19.01.2022</a:t>
            </a:r>
          </a:p>
        </p:txBody>
      </p:sp>
    </p:spTree>
    <p:extLst>
      <p:ext uri="{BB962C8B-B14F-4D97-AF65-F5344CB8AC3E}">
        <p14:creationId xmlns:p14="http://schemas.microsoft.com/office/powerpoint/2010/main" val="229059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623888" y="1779663"/>
            <a:ext cx="7548511" cy="2586556"/>
            <a:chOff x="623888" y="1593793"/>
            <a:chExt cx="8069895" cy="2772426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3888" y="1593793"/>
              <a:ext cx="6366311" cy="2772426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2894" y="2293240"/>
              <a:ext cx="1730889" cy="502700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Verlauf der COVID-19-Hospitalisationen </a:t>
            </a:r>
            <a:r>
              <a:rPr lang="de-CH" dirty="0"/>
              <a:t>in </a:t>
            </a:r>
            <a:r>
              <a:rPr lang="de-CH" dirty="0" smtClean="0"/>
              <a:t>Basel-Stadt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4</a:t>
            </a:fld>
            <a:endParaRPr lang="de-CH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477549" y="4063723"/>
            <a:ext cx="22880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100" dirty="0" smtClean="0"/>
              <a:t>Stationäre COVID-19-Patientinnen und -Patienten in BS-Spitälern, alle Wohnsitze</a:t>
            </a:r>
          </a:p>
        </p:txBody>
      </p:sp>
      <p:sp>
        <p:nvSpPr>
          <p:cNvPr id="8" name="Rechteck 7"/>
          <p:cNvSpPr/>
          <p:nvPr/>
        </p:nvSpPr>
        <p:spPr>
          <a:xfrm>
            <a:off x="6372200" y="4515966"/>
            <a:ext cx="144016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5" name="Textfeld 14"/>
          <p:cNvSpPr txBox="1"/>
          <p:nvPr/>
        </p:nvSpPr>
        <p:spPr>
          <a:xfrm>
            <a:off x="537661" y="4737721"/>
            <a:ext cx="5832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</a:t>
            </a:r>
            <a:r>
              <a:rPr lang="de-CH" sz="900" dirty="0"/>
              <a:t>Fachstelle für Open </a:t>
            </a:r>
            <a:r>
              <a:rPr lang="de-CH" sz="900" dirty="0" err="1"/>
              <a:t>Government</a:t>
            </a:r>
            <a:r>
              <a:rPr lang="de-CH" sz="900" dirty="0"/>
              <a:t> </a:t>
            </a:r>
            <a:r>
              <a:rPr lang="de-CH" sz="900" dirty="0" smtClean="0"/>
              <a:t>Data (OGD) des Kantons Basel-Stadt, Stand: 19.01.2022</a:t>
            </a:r>
          </a:p>
        </p:txBody>
      </p:sp>
    </p:spTree>
    <p:extLst>
      <p:ext uri="{BB962C8B-B14F-4D97-AF65-F5344CB8AC3E}">
        <p14:creationId xmlns:p14="http://schemas.microsoft.com/office/powerpoint/2010/main" val="13926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Wir müssen jetzt durchs Nadelöhr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Wir sind seit </a:t>
            </a:r>
            <a:r>
              <a:rPr lang="de-DE" dirty="0"/>
              <a:t>zwei Wochen in einer </a:t>
            </a:r>
            <a:r>
              <a:rPr lang="de-DE" dirty="0" smtClean="0"/>
              <a:t>Situation mit enorm steigenden Zahlen.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Infektionszahlen sind aktuell höher als die bisherigen Wellen.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Situation in Basler Spitälern (</a:t>
            </a:r>
            <a:r>
              <a:rPr lang="de-DE" dirty="0" err="1" smtClean="0"/>
              <a:t>Kohortenstation</a:t>
            </a:r>
            <a:r>
              <a:rPr lang="de-DE" dirty="0" smtClean="0"/>
              <a:t> und Intensivpflegestation) ist angespannt und belastet, jedoch nicht überlastet.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Die </a:t>
            </a:r>
            <a:r>
              <a:rPr lang="de-CH" dirty="0"/>
              <a:t>Auslastung in den Kohorten- und Intensivpflegestationen </a:t>
            </a:r>
            <a:r>
              <a:rPr lang="de-CH" dirty="0" smtClean="0"/>
              <a:t>steigt aktuell nicht </a:t>
            </a:r>
            <a:r>
              <a:rPr lang="de-CH" dirty="0"/>
              <a:t>so stark </a:t>
            </a:r>
            <a:r>
              <a:rPr lang="de-CH" dirty="0" smtClean="0"/>
              <a:t>an wie </a:t>
            </a:r>
            <a:r>
              <a:rPr lang="de-CH" dirty="0"/>
              <a:t>in den früheren Wellen</a:t>
            </a:r>
            <a:r>
              <a:rPr lang="de-CH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</a:t>
            </a:r>
            <a:r>
              <a:rPr lang="de-DE" dirty="0" err="1"/>
              <a:t>grosse</a:t>
            </a:r>
            <a:r>
              <a:rPr lang="de-DE" dirty="0"/>
              <a:t> Frage ist, ob sich die Zahlen </a:t>
            </a:r>
            <a:r>
              <a:rPr lang="de-DE" dirty="0" smtClean="0"/>
              <a:t>in den kommenden Wochen </a:t>
            </a:r>
            <a:r>
              <a:rPr lang="de-DE" dirty="0"/>
              <a:t>in eine dramatischere Situation in den Spitälern </a:t>
            </a:r>
            <a:r>
              <a:rPr lang="de-DE" dirty="0" smtClean="0"/>
              <a:t>übersetzen.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84478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59625A5E-A0B5-4473-9FEF-010C5C8EF3A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think-cell Folie" r:id="rId4" imgW="480" imgH="481" progId="TCLayout.ActiveDocument.1">
                  <p:embed/>
                </p:oleObj>
              </mc:Choice>
              <mc:Fallback>
                <p:oleObj name="think-cell Folie" r:id="rId4" imgW="480" imgH="481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59625A5E-A0B5-4473-9FEF-010C5C8EF3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FA1CBDA6-8FD1-49BB-9AF2-DA8AC36335B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982" t="771" b="28962"/>
          <a:stretch/>
        </p:blipFill>
        <p:spPr>
          <a:xfrm>
            <a:off x="848401" y="1698603"/>
            <a:ext cx="6392087" cy="25652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CH" dirty="0"/>
              <a:t>Geimpfte Personen mit Wohnsitz im Kanton Basel-Stadt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/>
              <a:t>|	</a:t>
            </a:r>
            <a:fld id="{16867995-E00E-4CCA-921E-79758703F21B}" type="slidenum">
              <a:rPr lang="de-CH" altLang="de-DE" smtClean="0"/>
              <a:pPr/>
              <a:t>6</a:t>
            </a:fld>
            <a:endParaRPr lang="de-CH" altLang="de-DE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1B4DB92-7F1F-41FD-93BD-FF60CF28006A}"/>
              </a:ext>
            </a:extLst>
          </p:cNvPr>
          <p:cNvGrpSpPr/>
          <p:nvPr/>
        </p:nvGrpSpPr>
        <p:grpSpPr>
          <a:xfrm>
            <a:off x="7275095" y="1419622"/>
            <a:ext cx="1547228" cy="2806565"/>
            <a:chOff x="9649508" y="1240786"/>
            <a:chExt cx="2376264" cy="2806565"/>
          </a:xfrm>
        </p:grpSpPr>
        <p:sp>
          <p:nvSpPr>
            <p:cNvPr id="16" name="Inhaltsplatzhalter 2">
              <a:extLst>
                <a:ext uri="{FF2B5EF4-FFF2-40B4-BE49-F238E27FC236}">
                  <a16:creationId xmlns:a16="http://schemas.microsoft.com/office/drawing/2014/main" id="{148C63DE-5193-4BB5-ADDF-D86D426B57B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49508" y="1548526"/>
              <a:ext cx="23762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-342900"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2900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341313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84213" algn="l" defTabSz="341313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de-CH" sz="1000">
                  <a:solidFill>
                    <a:srgbClr val="71C6AB"/>
                  </a:solidFill>
                </a:rPr>
                <a:t>mit mind. 1 Dosis Geimpfte</a:t>
              </a:r>
            </a:p>
            <a:p>
              <a:pPr>
                <a:spcAft>
                  <a:spcPts val="0"/>
                </a:spcAft>
              </a:pPr>
              <a:r>
                <a:rPr lang="de-CH" sz="1000">
                  <a:solidFill>
                    <a:srgbClr val="71C6AB"/>
                  </a:solidFill>
                </a:rPr>
                <a:t>18. Januar 2022 – </a:t>
              </a:r>
              <a:r>
                <a:rPr lang="de-CH" sz="1000" b="1">
                  <a:solidFill>
                    <a:srgbClr val="71C6AB"/>
                  </a:solidFill>
                </a:rPr>
                <a:t>73,56%</a:t>
              </a:r>
              <a:endParaRPr lang="de-CH" sz="1000" b="1" dirty="0">
                <a:solidFill>
                  <a:srgbClr val="71C6AB"/>
                </a:solidFill>
              </a:endParaRPr>
            </a:p>
          </p:txBody>
        </p:sp>
        <p:sp>
          <p:nvSpPr>
            <p:cNvPr id="17" name="Inhaltsplatzhalter 2">
              <a:extLst>
                <a:ext uri="{FF2B5EF4-FFF2-40B4-BE49-F238E27FC236}">
                  <a16:creationId xmlns:a16="http://schemas.microsoft.com/office/drawing/2014/main" id="{3F7AD1BC-0D08-4B8F-8D6C-DF634B95B66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49508" y="1856303"/>
              <a:ext cx="2376264" cy="30777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-342900"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2900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341313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84213" algn="l" defTabSz="341313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152888"/>
                  </a:solidFill>
                </a:rPr>
                <a:t>vollständig Geimpfte</a:t>
              </a:r>
            </a:p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152888"/>
                  </a:solidFill>
                </a:rPr>
                <a:t>18. Januar 2022 – </a:t>
              </a:r>
              <a:r>
                <a:rPr lang="de-CH" sz="1000" b="1" dirty="0">
                  <a:solidFill>
                    <a:srgbClr val="152888"/>
                  </a:solidFill>
                </a:rPr>
                <a:t>71,50%</a:t>
              </a:r>
            </a:p>
          </p:txBody>
        </p:sp>
        <p:sp>
          <p:nvSpPr>
            <p:cNvPr id="18" name="Inhaltsplatzhalter 2">
              <a:extLst>
                <a:ext uri="{FF2B5EF4-FFF2-40B4-BE49-F238E27FC236}">
                  <a16:creationId xmlns:a16="http://schemas.microsoft.com/office/drawing/2014/main" id="{BD90A589-E7E4-42DA-98F9-31FA6C4412B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49508" y="2522338"/>
              <a:ext cx="2376264" cy="30777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-342900"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2900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341313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84213" algn="l" defTabSz="341313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000000"/>
                  </a:solidFill>
                </a:rPr>
                <a:t>mit Auffrischimpfung</a:t>
              </a:r>
            </a:p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000000"/>
                  </a:solidFill>
                </a:rPr>
                <a:t>18. Januar 2022 – </a:t>
              </a:r>
              <a:r>
                <a:rPr lang="de-CH" sz="1000" b="1" dirty="0">
                  <a:solidFill>
                    <a:srgbClr val="000000"/>
                  </a:solidFill>
                </a:rPr>
                <a:t>43,69%</a:t>
              </a:r>
            </a:p>
          </p:txBody>
        </p:sp>
        <p:sp>
          <p:nvSpPr>
            <p:cNvPr id="19" name="Inhaltsplatzhalter 2">
              <a:extLst>
                <a:ext uri="{FF2B5EF4-FFF2-40B4-BE49-F238E27FC236}">
                  <a16:creationId xmlns:a16="http://schemas.microsoft.com/office/drawing/2014/main" id="{2823F9EF-1F9B-43E9-9F77-23FF03BE991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49508" y="3739574"/>
              <a:ext cx="2376264" cy="30777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-342900"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2900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341313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84213" algn="l" defTabSz="341313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5195C1"/>
                  </a:solidFill>
                </a:rPr>
                <a:t>teilweise Geimpfte</a:t>
              </a:r>
            </a:p>
            <a:p>
              <a:pPr>
                <a:spcAft>
                  <a:spcPts val="0"/>
                </a:spcAft>
              </a:pPr>
              <a:r>
                <a:rPr lang="de-CH" sz="1000" dirty="0">
                  <a:solidFill>
                    <a:srgbClr val="5195C1"/>
                  </a:solidFill>
                </a:rPr>
                <a:t>18. Januar 2022 – </a:t>
              </a:r>
              <a:r>
                <a:rPr lang="de-CH" sz="1000" b="1" dirty="0">
                  <a:solidFill>
                    <a:srgbClr val="5195C1"/>
                  </a:solidFill>
                </a:rPr>
                <a:t>2,06%</a:t>
              </a:r>
            </a:p>
          </p:txBody>
        </p:sp>
        <p:sp>
          <p:nvSpPr>
            <p:cNvPr id="20" name="Inhaltsplatzhalter 2">
              <a:extLst>
                <a:ext uri="{FF2B5EF4-FFF2-40B4-BE49-F238E27FC236}">
                  <a16:creationId xmlns:a16="http://schemas.microsoft.com/office/drawing/2014/main" id="{CFFC31F2-AFC5-4C74-9EFF-C5257ED7273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49508" y="1240786"/>
              <a:ext cx="237626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-342900" algn="l" defTabSz="341313" rtl="0" eaLnBrk="0" fontAlgn="base" hangingPunct="0">
                <a:spcBef>
                  <a:spcPct val="0"/>
                </a:spcBef>
                <a:spcAft>
                  <a:spcPts val="863"/>
                </a:spcAft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2900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341313" algn="l" defTabSz="341313" rtl="0" eaLnBrk="0" fontAlgn="base" hangingPunct="0">
                <a:spcBef>
                  <a:spcPct val="0"/>
                </a:spcBef>
                <a:spcAft>
                  <a:spcPts val="675"/>
                </a:spcAft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84213" algn="l" defTabSz="341313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r>
                <a:rPr lang="de-CH" sz="1200" b="1" dirty="0"/>
                <a:t>Summe Anteil:</a:t>
              </a:r>
            </a:p>
          </p:txBody>
        </p:sp>
      </p:grpSp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6B9BBAC6-3E2F-4CA1-8BFA-3042830060FF}"/>
              </a:ext>
            </a:extLst>
          </p:cNvPr>
          <p:cNvSpPr txBox="1">
            <a:spLocks/>
          </p:cNvSpPr>
          <p:nvPr/>
        </p:nvSpPr>
        <p:spPr bwMode="auto">
          <a:xfrm>
            <a:off x="662185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Jan </a:t>
            </a:r>
            <a:br>
              <a:rPr lang="de-CH" sz="1000" dirty="0"/>
            </a:br>
            <a:r>
              <a:rPr lang="de-CH" sz="1000" dirty="0"/>
              <a:t>2021</a:t>
            </a: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DEC02A08-BEDA-42D6-B405-4D0DC0C17E6D}"/>
              </a:ext>
            </a:extLst>
          </p:cNvPr>
          <p:cNvSpPr txBox="1">
            <a:spLocks/>
          </p:cNvSpPr>
          <p:nvPr/>
        </p:nvSpPr>
        <p:spPr bwMode="auto">
          <a:xfrm>
            <a:off x="1171344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Feb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4" name="Inhaltsplatzhalter 2">
            <a:extLst>
              <a:ext uri="{FF2B5EF4-FFF2-40B4-BE49-F238E27FC236}">
                <a16:creationId xmlns:a16="http://schemas.microsoft.com/office/drawing/2014/main" id="{EF623BE7-1AA0-4FF7-A3C8-31FDA0649E63}"/>
              </a:ext>
            </a:extLst>
          </p:cNvPr>
          <p:cNvSpPr txBox="1">
            <a:spLocks/>
          </p:cNvSpPr>
          <p:nvPr/>
        </p:nvSpPr>
        <p:spPr bwMode="auto">
          <a:xfrm>
            <a:off x="1623864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Mär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5" name="Inhaltsplatzhalter 2">
            <a:extLst>
              <a:ext uri="{FF2B5EF4-FFF2-40B4-BE49-F238E27FC236}">
                <a16:creationId xmlns:a16="http://schemas.microsoft.com/office/drawing/2014/main" id="{4A8B54CE-FCDF-4729-B173-5A217671CF51}"/>
              </a:ext>
            </a:extLst>
          </p:cNvPr>
          <p:cNvSpPr txBox="1">
            <a:spLocks/>
          </p:cNvSpPr>
          <p:nvPr/>
        </p:nvSpPr>
        <p:spPr bwMode="auto">
          <a:xfrm>
            <a:off x="2131804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Apr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6" name="Inhaltsplatzhalter 2">
            <a:extLst>
              <a:ext uri="{FF2B5EF4-FFF2-40B4-BE49-F238E27FC236}">
                <a16:creationId xmlns:a16="http://schemas.microsoft.com/office/drawing/2014/main" id="{8969E959-795D-4CE7-810E-D9E7A2A798F0}"/>
              </a:ext>
            </a:extLst>
          </p:cNvPr>
          <p:cNvSpPr txBox="1">
            <a:spLocks/>
          </p:cNvSpPr>
          <p:nvPr/>
        </p:nvSpPr>
        <p:spPr bwMode="auto">
          <a:xfrm>
            <a:off x="2620339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Mai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7" name="Inhaltsplatzhalter 2">
            <a:extLst>
              <a:ext uri="{FF2B5EF4-FFF2-40B4-BE49-F238E27FC236}">
                <a16:creationId xmlns:a16="http://schemas.microsoft.com/office/drawing/2014/main" id="{F5746D49-FC33-4D83-B488-51076F8683D1}"/>
              </a:ext>
            </a:extLst>
          </p:cNvPr>
          <p:cNvSpPr txBox="1">
            <a:spLocks/>
          </p:cNvSpPr>
          <p:nvPr/>
        </p:nvSpPr>
        <p:spPr bwMode="auto">
          <a:xfrm>
            <a:off x="3138423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Jun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8" name="Inhaltsplatzhalter 2">
            <a:extLst>
              <a:ext uri="{FF2B5EF4-FFF2-40B4-BE49-F238E27FC236}">
                <a16:creationId xmlns:a16="http://schemas.microsoft.com/office/drawing/2014/main" id="{437B0FA5-8B99-4BFB-B075-4F92DFF6AFD1}"/>
              </a:ext>
            </a:extLst>
          </p:cNvPr>
          <p:cNvSpPr txBox="1">
            <a:spLocks/>
          </p:cNvSpPr>
          <p:nvPr/>
        </p:nvSpPr>
        <p:spPr bwMode="auto">
          <a:xfrm>
            <a:off x="3600484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Jun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29" name="Inhaltsplatzhalter 2">
            <a:extLst>
              <a:ext uri="{FF2B5EF4-FFF2-40B4-BE49-F238E27FC236}">
                <a16:creationId xmlns:a16="http://schemas.microsoft.com/office/drawing/2014/main" id="{3B9D406E-78BC-4AA5-97A1-740FAB0FBBB8}"/>
              </a:ext>
            </a:extLst>
          </p:cNvPr>
          <p:cNvSpPr txBox="1">
            <a:spLocks/>
          </p:cNvSpPr>
          <p:nvPr/>
        </p:nvSpPr>
        <p:spPr bwMode="auto">
          <a:xfrm>
            <a:off x="4118568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Aug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30" name="Inhaltsplatzhalter 2">
            <a:extLst>
              <a:ext uri="{FF2B5EF4-FFF2-40B4-BE49-F238E27FC236}">
                <a16:creationId xmlns:a16="http://schemas.microsoft.com/office/drawing/2014/main" id="{24AA904C-E16A-4830-8BBD-E46030D3E69E}"/>
              </a:ext>
            </a:extLst>
          </p:cNvPr>
          <p:cNvSpPr txBox="1">
            <a:spLocks/>
          </p:cNvSpPr>
          <p:nvPr/>
        </p:nvSpPr>
        <p:spPr bwMode="auto">
          <a:xfrm>
            <a:off x="4630403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Sep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32" name="Inhaltsplatzhalter 2">
            <a:extLst>
              <a:ext uri="{FF2B5EF4-FFF2-40B4-BE49-F238E27FC236}">
                <a16:creationId xmlns:a16="http://schemas.microsoft.com/office/drawing/2014/main" id="{16D2BE1A-E57A-40D4-99A4-49C8F09DDE3E}"/>
              </a:ext>
            </a:extLst>
          </p:cNvPr>
          <p:cNvSpPr txBox="1">
            <a:spLocks/>
          </p:cNvSpPr>
          <p:nvPr/>
        </p:nvSpPr>
        <p:spPr bwMode="auto">
          <a:xfrm>
            <a:off x="5119449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Okt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33" name="Inhaltsplatzhalter 2">
            <a:extLst>
              <a:ext uri="{FF2B5EF4-FFF2-40B4-BE49-F238E27FC236}">
                <a16:creationId xmlns:a16="http://schemas.microsoft.com/office/drawing/2014/main" id="{259CB3C8-2C76-4236-B73F-EA72A10F6F54}"/>
              </a:ext>
            </a:extLst>
          </p:cNvPr>
          <p:cNvSpPr txBox="1">
            <a:spLocks/>
          </p:cNvSpPr>
          <p:nvPr/>
        </p:nvSpPr>
        <p:spPr bwMode="auto">
          <a:xfrm>
            <a:off x="5633026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Nov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34" name="Inhaltsplatzhalter 2">
            <a:extLst>
              <a:ext uri="{FF2B5EF4-FFF2-40B4-BE49-F238E27FC236}">
                <a16:creationId xmlns:a16="http://schemas.microsoft.com/office/drawing/2014/main" id="{E1D664C5-967D-4344-95B7-03814C59AAFB}"/>
              </a:ext>
            </a:extLst>
          </p:cNvPr>
          <p:cNvSpPr txBox="1">
            <a:spLocks/>
          </p:cNvSpPr>
          <p:nvPr/>
        </p:nvSpPr>
        <p:spPr bwMode="auto">
          <a:xfrm>
            <a:off x="6110142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Dez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2021</a:t>
            </a:r>
          </a:p>
        </p:txBody>
      </p:sp>
      <p:sp>
        <p:nvSpPr>
          <p:cNvPr id="35" name="Inhaltsplatzhalter 2">
            <a:extLst>
              <a:ext uri="{FF2B5EF4-FFF2-40B4-BE49-F238E27FC236}">
                <a16:creationId xmlns:a16="http://schemas.microsoft.com/office/drawing/2014/main" id="{1E2877D2-9644-4214-BAF8-60C63F398C99}"/>
              </a:ext>
            </a:extLst>
          </p:cNvPr>
          <p:cNvSpPr txBox="1">
            <a:spLocks/>
          </p:cNvSpPr>
          <p:nvPr/>
        </p:nvSpPr>
        <p:spPr bwMode="auto">
          <a:xfrm>
            <a:off x="6632010" y="4352205"/>
            <a:ext cx="576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Jan</a:t>
            </a:r>
          </a:p>
          <a:p>
            <a:pPr algn="ctr">
              <a:spcAft>
                <a:spcPts val="0"/>
              </a:spcAft>
            </a:pPr>
            <a:r>
              <a:rPr lang="de-CH" sz="1000" dirty="0"/>
              <a:t>2022</a:t>
            </a:r>
          </a:p>
        </p:txBody>
      </p:sp>
      <p:sp>
        <p:nvSpPr>
          <p:cNvPr id="36" name="Inhaltsplatzhalter 2">
            <a:extLst>
              <a:ext uri="{FF2B5EF4-FFF2-40B4-BE49-F238E27FC236}">
                <a16:creationId xmlns:a16="http://schemas.microsoft.com/office/drawing/2014/main" id="{2E2B00DF-02B7-44F1-9B62-9A89C7192C15}"/>
              </a:ext>
            </a:extLst>
          </p:cNvPr>
          <p:cNvSpPr txBox="1">
            <a:spLocks/>
          </p:cNvSpPr>
          <p:nvPr/>
        </p:nvSpPr>
        <p:spPr bwMode="auto">
          <a:xfrm>
            <a:off x="615102" y="4095609"/>
            <a:ext cx="29187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0%</a:t>
            </a:r>
          </a:p>
        </p:txBody>
      </p:sp>
      <p:sp>
        <p:nvSpPr>
          <p:cNvPr id="37" name="Inhaltsplatzhalter 2">
            <a:extLst>
              <a:ext uri="{FF2B5EF4-FFF2-40B4-BE49-F238E27FC236}">
                <a16:creationId xmlns:a16="http://schemas.microsoft.com/office/drawing/2014/main" id="{23320D9C-49E5-4EC6-A2D3-35FF9F89787E}"/>
              </a:ext>
            </a:extLst>
          </p:cNvPr>
          <p:cNvSpPr txBox="1">
            <a:spLocks/>
          </p:cNvSpPr>
          <p:nvPr/>
        </p:nvSpPr>
        <p:spPr bwMode="auto">
          <a:xfrm>
            <a:off x="615102" y="3493664"/>
            <a:ext cx="29187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20%</a:t>
            </a:r>
          </a:p>
        </p:txBody>
      </p:sp>
      <p:sp>
        <p:nvSpPr>
          <p:cNvPr id="38" name="Inhaltsplatzhalter 2">
            <a:extLst>
              <a:ext uri="{FF2B5EF4-FFF2-40B4-BE49-F238E27FC236}">
                <a16:creationId xmlns:a16="http://schemas.microsoft.com/office/drawing/2014/main" id="{1A8A4F44-F604-4FC4-9509-1801574E00AD}"/>
              </a:ext>
            </a:extLst>
          </p:cNvPr>
          <p:cNvSpPr txBox="1">
            <a:spLocks/>
          </p:cNvSpPr>
          <p:nvPr/>
        </p:nvSpPr>
        <p:spPr bwMode="auto">
          <a:xfrm>
            <a:off x="615102" y="2890198"/>
            <a:ext cx="29187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40%</a:t>
            </a:r>
          </a:p>
        </p:txBody>
      </p:sp>
      <p:sp>
        <p:nvSpPr>
          <p:cNvPr id="39" name="Inhaltsplatzhalter 2">
            <a:extLst>
              <a:ext uri="{FF2B5EF4-FFF2-40B4-BE49-F238E27FC236}">
                <a16:creationId xmlns:a16="http://schemas.microsoft.com/office/drawing/2014/main" id="{39F2641D-DCE3-458D-A6FE-75CDD56B42CD}"/>
              </a:ext>
            </a:extLst>
          </p:cNvPr>
          <p:cNvSpPr txBox="1">
            <a:spLocks/>
          </p:cNvSpPr>
          <p:nvPr/>
        </p:nvSpPr>
        <p:spPr bwMode="auto">
          <a:xfrm>
            <a:off x="615102" y="2286732"/>
            <a:ext cx="29187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60%</a:t>
            </a:r>
          </a:p>
        </p:txBody>
      </p:sp>
      <p:sp>
        <p:nvSpPr>
          <p:cNvPr id="40" name="Inhaltsplatzhalter 2">
            <a:extLst>
              <a:ext uri="{FF2B5EF4-FFF2-40B4-BE49-F238E27FC236}">
                <a16:creationId xmlns:a16="http://schemas.microsoft.com/office/drawing/2014/main" id="{F1E0F17E-3826-4B64-ACD2-60C7A4C9D343}"/>
              </a:ext>
            </a:extLst>
          </p:cNvPr>
          <p:cNvSpPr txBox="1">
            <a:spLocks/>
          </p:cNvSpPr>
          <p:nvPr/>
        </p:nvSpPr>
        <p:spPr bwMode="auto">
          <a:xfrm>
            <a:off x="615102" y="1678157"/>
            <a:ext cx="291879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de-CH" sz="1000" dirty="0"/>
              <a:t>80%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37661" y="4781261"/>
            <a:ext cx="5832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Quelle: </a:t>
            </a:r>
            <a:r>
              <a:rPr lang="de-CH" sz="900" dirty="0"/>
              <a:t>Fachstelle für Open </a:t>
            </a:r>
            <a:r>
              <a:rPr lang="de-CH" sz="900" dirty="0" err="1"/>
              <a:t>Government</a:t>
            </a:r>
            <a:r>
              <a:rPr lang="de-CH" sz="900" dirty="0"/>
              <a:t> </a:t>
            </a:r>
            <a:r>
              <a:rPr lang="de-CH" sz="900" dirty="0" smtClean="0"/>
              <a:t>Data (OGD) des Kantons Basel-Stadt, Stand</a:t>
            </a:r>
            <a:r>
              <a:rPr lang="de-CH" sz="900" smtClean="0"/>
              <a:t>: 18.01.2022</a:t>
            </a:r>
            <a:endParaRPr lang="de-CH" sz="900" dirty="0" smtClean="0"/>
          </a:p>
        </p:txBody>
      </p:sp>
    </p:spTree>
    <p:extLst>
      <p:ext uri="{BB962C8B-B14F-4D97-AF65-F5344CB8AC3E}">
        <p14:creationId xmlns:p14="http://schemas.microsoft.com/office/powerpoint/2010/main" val="57200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kt 22" hidden="1">
            <a:extLst>
              <a:ext uri="{FF2B5EF4-FFF2-40B4-BE49-F238E27FC236}">
                <a16:creationId xmlns:a16="http://schemas.microsoft.com/office/drawing/2014/main" id="{917BA952-9EFA-4DA2-BA6D-443920CA7FB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think-cell Folie" r:id="rId4" imgW="480" imgH="481" progId="TCLayout.ActiveDocument.1">
                  <p:embed/>
                </p:oleObj>
              </mc:Choice>
              <mc:Fallback>
                <p:oleObj name="think-cell Folie" r:id="rId4" imgW="480" imgH="481" progId="TCLayout.ActiveDocument.1">
                  <p:embed/>
                  <p:pic>
                    <p:nvPicPr>
                      <p:cNvPr id="23" name="Objekt 22" hidden="1">
                        <a:extLst>
                          <a:ext uri="{FF2B5EF4-FFF2-40B4-BE49-F238E27FC236}">
                            <a16:creationId xmlns:a16="http://schemas.microsoft.com/office/drawing/2014/main" id="{917BA952-9EFA-4DA2-BA6D-443920CA7F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e 6">
            <a:extLst>
              <a:ext uri="{FF2B5EF4-FFF2-40B4-BE49-F238E27FC236}">
                <a16:creationId xmlns:a16="http://schemas.microsoft.com/office/drawing/2014/main" id="{3A090B42-3FB9-4C80-87A1-2943981418A7}"/>
              </a:ext>
            </a:extLst>
          </p:cNvPr>
          <p:cNvSpPr/>
          <p:nvPr/>
        </p:nvSpPr>
        <p:spPr>
          <a:xfrm>
            <a:off x="1066805" y="2067694"/>
            <a:ext cx="1017265" cy="10172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B326E78-A7C9-4B5D-930E-74B820FF19DA}"/>
              </a:ext>
            </a:extLst>
          </p:cNvPr>
          <p:cNvSpPr/>
          <p:nvPr/>
        </p:nvSpPr>
        <p:spPr>
          <a:xfrm>
            <a:off x="3148780" y="2067694"/>
            <a:ext cx="1017265" cy="10172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E0E435C1-877E-4602-B5BB-A76C1B55F9CF}"/>
              </a:ext>
            </a:extLst>
          </p:cNvPr>
          <p:cNvSpPr/>
          <p:nvPr/>
        </p:nvSpPr>
        <p:spPr>
          <a:xfrm>
            <a:off x="5230139" y="2067694"/>
            <a:ext cx="1017265" cy="10172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79A3922-4A6A-449A-9C3A-755D17DC9E8E}"/>
              </a:ext>
            </a:extLst>
          </p:cNvPr>
          <p:cNvSpPr/>
          <p:nvPr/>
        </p:nvSpPr>
        <p:spPr>
          <a:xfrm>
            <a:off x="7311498" y="2067694"/>
            <a:ext cx="1017265" cy="10172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e-CH" dirty="0"/>
              <a:t>Schutz bieten nach wie vor: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9764" y="3274814"/>
            <a:ext cx="1872579" cy="809104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 anchor="ctr" anchorCtr="0"/>
          <a:lstStyle/>
          <a:p>
            <a:pPr algn="ctr"/>
            <a:r>
              <a:rPr lang="de-CH" b="1" dirty="0"/>
              <a:t>Abstand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/>
              <a:t>|	</a:t>
            </a:r>
            <a:fld id="{16867995-E00E-4CCA-921E-79758703F21B}" type="slidenum">
              <a:rPr lang="de-CH" altLang="de-DE" smtClean="0"/>
              <a:pPr/>
              <a:t>7</a:t>
            </a:fld>
            <a:endParaRPr lang="de-CH" alt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A879391-7240-43E5-A558-E8E511C2B1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39679" y="2179266"/>
            <a:ext cx="869593" cy="86959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80E288C-7709-4487-83F6-B6A759CEDA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402929" y="2303594"/>
            <a:ext cx="554861" cy="55486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057F230-3815-4444-8717-F46291EAFAF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340432" y="2356495"/>
            <a:ext cx="796677" cy="44774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A17CC03-E9B4-4B87-9DFC-97FBD5D2D3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510952" y="2262572"/>
            <a:ext cx="618356" cy="618356"/>
          </a:xfrm>
          <a:prstGeom prst="rect">
            <a:avLst/>
          </a:prstGeom>
        </p:spPr>
      </p:pic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E9228378-F79A-4649-9259-C65550F31538}"/>
              </a:ext>
            </a:extLst>
          </p:cNvPr>
          <p:cNvSpPr txBox="1">
            <a:spLocks/>
          </p:cNvSpPr>
          <p:nvPr/>
        </p:nvSpPr>
        <p:spPr bwMode="auto">
          <a:xfrm>
            <a:off x="2721124" y="3274814"/>
            <a:ext cx="1872579" cy="809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b="1" dirty="0"/>
              <a:t>Hygiene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BCC98521-DCB5-4FCA-8EC2-F8A356578C3D}"/>
              </a:ext>
            </a:extLst>
          </p:cNvPr>
          <p:cNvSpPr txBox="1">
            <a:spLocks/>
          </p:cNvSpPr>
          <p:nvPr/>
        </p:nvSpPr>
        <p:spPr bwMode="auto">
          <a:xfrm>
            <a:off x="4802484" y="3274814"/>
            <a:ext cx="1872579" cy="809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b="1" dirty="0"/>
              <a:t>Maske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1DE2137E-4494-40D7-A666-277274E4DC2E}"/>
              </a:ext>
            </a:extLst>
          </p:cNvPr>
          <p:cNvSpPr txBox="1">
            <a:spLocks/>
          </p:cNvSpPr>
          <p:nvPr/>
        </p:nvSpPr>
        <p:spPr bwMode="auto">
          <a:xfrm>
            <a:off x="6883845" y="3274814"/>
            <a:ext cx="1872579" cy="809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b="1" dirty="0"/>
              <a:t>Impfung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C4DB14D-0220-4F7E-B40E-81F054AA1339}"/>
              </a:ext>
            </a:extLst>
          </p:cNvPr>
          <p:cNvSpPr txBox="1">
            <a:spLocks/>
          </p:cNvSpPr>
          <p:nvPr/>
        </p:nvSpPr>
        <p:spPr bwMode="auto">
          <a:xfrm>
            <a:off x="639764" y="3274814"/>
            <a:ext cx="1872579" cy="86864"/>
          </a:xfrm>
          <a:custGeom>
            <a:avLst/>
            <a:gdLst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6" fmla="*/ 0 w 1872579"/>
              <a:gd name="connsiteY6" fmla="*/ 809104 h 809104"/>
              <a:gd name="connsiteX0" fmla="*/ 0 w 1872579"/>
              <a:gd name="connsiteY0" fmla="*/ 809104 h 900544"/>
              <a:gd name="connsiteX1" fmla="*/ 0 w 1872579"/>
              <a:gd name="connsiteY1" fmla="*/ 0 h 900544"/>
              <a:gd name="connsiteX2" fmla="*/ 852319 w 1872579"/>
              <a:gd name="connsiteY2" fmla="*/ 0 h 900544"/>
              <a:gd name="connsiteX3" fmla="*/ 936289 w 1872579"/>
              <a:gd name="connsiteY3" fmla="*/ 141159 h 900544"/>
              <a:gd name="connsiteX4" fmla="*/ 1020260 w 1872579"/>
              <a:gd name="connsiteY4" fmla="*/ 0 h 900544"/>
              <a:gd name="connsiteX5" fmla="*/ 1872579 w 1872579"/>
              <a:gd name="connsiteY5" fmla="*/ 0 h 900544"/>
              <a:gd name="connsiteX6" fmla="*/ 1872579 w 1872579"/>
              <a:gd name="connsiteY6" fmla="*/ 809104 h 900544"/>
              <a:gd name="connsiteX7" fmla="*/ 91440 w 1872579"/>
              <a:gd name="connsiteY7" fmla="*/ 900544 h 900544"/>
              <a:gd name="connsiteX0" fmla="*/ 0 w 1872579"/>
              <a:gd name="connsiteY0" fmla="*/ 809104 h 809104"/>
              <a:gd name="connsiteX1" fmla="*/ 0 w 1872579"/>
              <a:gd name="connsiteY1" fmla="*/ 0 h 809104"/>
              <a:gd name="connsiteX2" fmla="*/ 852319 w 1872579"/>
              <a:gd name="connsiteY2" fmla="*/ 0 h 809104"/>
              <a:gd name="connsiteX3" fmla="*/ 936289 w 1872579"/>
              <a:gd name="connsiteY3" fmla="*/ 141159 h 809104"/>
              <a:gd name="connsiteX4" fmla="*/ 1020260 w 1872579"/>
              <a:gd name="connsiteY4" fmla="*/ 0 h 809104"/>
              <a:gd name="connsiteX5" fmla="*/ 1872579 w 1872579"/>
              <a:gd name="connsiteY5" fmla="*/ 0 h 809104"/>
              <a:gd name="connsiteX6" fmla="*/ 1872579 w 1872579"/>
              <a:gd name="connsiteY6" fmla="*/ 809104 h 809104"/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0" fmla="*/ 0 w 1872579"/>
              <a:gd name="connsiteY0" fmla="*/ 0 h 141159"/>
              <a:gd name="connsiteX1" fmla="*/ 852319 w 1872579"/>
              <a:gd name="connsiteY1" fmla="*/ 0 h 141159"/>
              <a:gd name="connsiteX2" fmla="*/ 936289 w 1872579"/>
              <a:gd name="connsiteY2" fmla="*/ 141159 h 141159"/>
              <a:gd name="connsiteX3" fmla="*/ 1020260 w 1872579"/>
              <a:gd name="connsiteY3" fmla="*/ 0 h 141159"/>
              <a:gd name="connsiteX4" fmla="*/ 1872579 w 1872579"/>
              <a:gd name="connsiteY4" fmla="*/ 0 h 14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579" h="141159">
                <a:moveTo>
                  <a:pt x="0" y="0"/>
                </a:moveTo>
                <a:lnTo>
                  <a:pt x="852319" y="0"/>
                </a:lnTo>
                <a:lnTo>
                  <a:pt x="936289" y="141159"/>
                </a:lnTo>
                <a:lnTo>
                  <a:pt x="1020260" y="0"/>
                </a:lnTo>
                <a:lnTo>
                  <a:pt x="1872579" y="0"/>
                </a:lnTo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CH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D43E61C-58E1-4D0A-A1B4-E718927D8BCD}"/>
              </a:ext>
            </a:extLst>
          </p:cNvPr>
          <p:cNvSpPr txBox="1">
            <a:spLocks/>
          </p:cNvSpPr>
          <p:nvPr/>
        </p:nvSpPr>
        <p:spPr bwMode="auto">
          <a:xfrm>
            <a:off x="2721124" y="3274814"/>
            <a:ext cx="1872579" cy="86864"/>
          </a:xfrm>
          <a:custGeom>
            <a:avLst/>
            <a:gdLst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6" fmla="*/ 0 w 1872579"/>
              <a:gd name="connsiteY6" fmla="*/ 809104 h 809104"/>
              <a:gd name="connsiteX0" fmla="*/ 0 w 1872579"/>
              <a:gd name="connsiteY0" fmla="*/ 809104 h 900544"/>
              <a:gd name="connsiteX1" fmla="*/ 0 w 1872579"/>
              <a:gd name="connsiteY1" fmla="*/ 0 h 900544"/>
              <a:gd name="connsiteX2" fmla="*/ 852319 w 1872579"/>
              <a:gd name="connsiteY2" fmla="*/ 0 h 900544"/>
              <a:gd name="connsiteX3" fmla="*/ 936289 w 1872579"/>
              <a:gd name="connsiteY3" fmla="*/ 141159 h 900544"/>
              <a:gd name="connsiteX4" fmla="*/ 1020260 w 1872579"/>
              <a:gd name="connsiteY4" fmla="*/ 0 h 900544"/>
              <a:gd name="connsiteX5" fmla="*/ 1872579 w 1872579"/>
              <a:gd name="connsiteY5" fmla="*/ 0 h 900544"/>
              <a:gd name="connsiteX6" fmla="*/ 1872579 w 1872579"/>
              <a:gd name="connsiteY6" fmla="*/ 809104 h 900544"/>
              <a:gd name="connsiteX7" fmla="*/ 91440 w 1872579"/>
              <a:gd name="connsiteY7" fmla="*/ 900544 h 900544"/>
              <a:gd name="connsiteX0" fmla="*/ 0 w 1872579"/>
              <a:gd name="connsiteY0" fmla="*/ 809104 h 809104"/>
              <a:gd name="connsiteX1" fmla="*/ 0 w 1872579"/>
              <a:gd name="connsiteY1" fmla="*/ 0 h 809104"/>
              <a:gd name="connsiteX2" fmla="*/ 852319 w 1872579"/>
              <a:gd name="connsiteY2" fmla="*/ 0 h 809104"/>
              <a:gd name="connsiteX3" fmla="*/ 936289 w 1872579"/>
              <a:gd name="connsiteY3" fmla="*/ 141159 h 809104"/>
              <a:gd name="connsiteX4" fmla="*/ 1020260 w 1872579"/>
              <a:gd name="connsiteY4" fmla="*/ 0 h 809104"/>
              <a:gd name="connsiteX5" fmla="*/ 1872579 w 1872579"/>
              <a:gd name="connsiteY5" fmla="*/ 0 h 809104"/>
              <a:gd name="connsiteX6" fmla="*/ 1872579 w 1872579"/>
              <a:gd name="connsiteY6" fmla="*/ 809104 h 809104"/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0" fmla="*/ 0 w 1872579"/>
              <a:gd name="connsiteY0" fmla="*/ 0 h 141159"/>
              <a:gd name="connsiteX1" fmla="*/ 852319 w 1872579"/>
              <a:gd name="connsiteY1" fmla="*/ 0 h 141159"/>
              <a:gd name="connsiteX2" fmla="*/ 936289 w 1872579"/>
              <a:gd name="connsiteY2" fmla="*/ 141159 h 141159"/>
              <a:gd name="connsiteX3" fmla="*/ 1020260 w 1872579"/>
              <a:gd name="connsiteY3" fmla="*/ 0 h 141159"/>
              <a:gd name="connsiteX4" fmla="*/ 1872579 w 1872579"/>
              <a:gd name="connsiteY4" fmla="*/ 0 h 14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579" h="141159">
                <a:moveTo>
                  <a:pt x="0" y="0"/>
                </a:moveTo>
                <a:lnTo>
                  <a:pt x="852319" y="0"/>
                </a:lnTo>
                <a:lnTo>
                  <a:pt x="936289" y="141159"/>
                </a:lnTo>
                <a:lnTo>
                  <a:pt x="1020260" y="0"/>
                </a:lnTo>
                <a:lnTo>
                  <a:pt x="1872579" y="0"/>
                </a:lnTo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CH" b="1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9595978-71A6-455D-AC7D-74007DACFC32}"/>
              </a:ext>
            </a:extLst>
          </p:cNvPr>
          <p:cNvSpPr txBox="1">
            <a:spLocks/>
          </p:cNvSpPr>
          <p:nvPr/>
        </p:nvSpPr>
        <p:spPr bwMode="auto">
          <a:xfrm>
            <a:off x="4802484" y="3274814"/>
            <a:ext cx="1872579" cy="86864"/>
          </a:xfrm>
          <a:custGeom>
            <a:avLst/>
            <a:gdLst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6" fmla="*/ 0 w 1872579"/>
              <a:gd name="connsiteY6" fmla="*/ 809104 h 809104"/>
              <a:gd name="connsiteX0" fmla="*/ 0 w 1872579"/>
              <a:gd name="connsiteY0" fmla="*/ 809104 h 900544"/>
              <a:gd name="connsiteX1" fmla="*/ 0 w 1872579"/>
              <a:gd name="connsiteY1" fmla="*/ 0 h 900544"/>
              <a:gd name="connsiteX2" fmla="*/ 852319 w 1872579"/>
              <a:gd name="connsiteY2" fmla="*/ 0 h 900544"/>
              <a:gd name="connsiteX3" fmla="*/ 936289 w 1872579"/>
              <a:gd name="connsiteY3" fmla="*/ 141159 h 900544"/>
              <a:gd name="connsiteX4" fmla="*/ 1020260 w 1872579"/>
              <a:gd name="connsiteY4" fmla="*/ 0 h 900544"/>
              <a:gd name="connsiteX5" fmla="*/ 1872579 w 1872579"/>
              <a:gd name="connsiteY5" fmla="*/ 0 h 900544"/>
              <a:gd name="connsiteX6" fmla="*/ 1872579 w 1872579"/>
              <a:gd name="connsiteY6" fmla="*/ 809104 h 900544"/>
              <a:gd name="connsiteX7" fmla="*/ 91440 w 1872579"/>
              <a:gd name="connsiteY7" fmla="*/ 900544 h 900544"/>
              <a:gd name="connsiteX0" fmla="*/ 0 w 1872579"/>
              <a:gd name="connsiteY0" fmla="*/ 809104 h 809104"/>
              <a:gd name="connsiteX1" fmla="*/ 0 w 1872579"/>
              <a:gd name="connsiteY1" fmla="*/ 0 h 809104"/>
              <a:gd name="connsiteX2" fmla="*/ 852319 w 1872579"/>
              <a:gd name="connsiteY2" fmla="*/ 0 h 809104"/>
              <a:gd name="connsiteX3" fmla="*/ 936289 w 1872579"/>
              <a:gd name="connsiteY3" fmla="*/ 141159 h 809104"/>
              <a:gd name="connsiteX4" fmla="*/ 1020260 w 1872579"/>
              <a:gd name="connsiteY4" fmla="*/ 0 h 809104"/>
              <a:gd name="connsiteX5" fmla="*/ 1872579 w 1872579"/>
              <a:gd name="connsiteY5" fmla="*/ 0 h 809104"/>
              <a:gd name="connsiteX6" fmla="*/ 1872579 w 1872579"/>
              <a:gd name="connsiteY6" fmla="*/ 809104 h 809104"/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0" fmla="*/ 0 w 1872579"/>
              <a:gd name="connsiteY0" fmla="*/ 0 h 141159"/>
              <a:gd name="connsiteX1" fmla="*/ 852319 w 1872579"/>
              <a:gd name="connsiteY1" fmla="*/ 0 h 141159"/>
              <a:gd name="connsiteX2" fmla="*/ 936289 w 1872579"/>
              <a:gd name="connsiteY2" fmla="*/ 141159 h 141159"/>
              <a:gd name="connsiteX3" fmla="*/ 1020260 w 1872579"/>
              <a:gd name="connsiteY3" fmla="*/ 0 h 141159"/>
              <a:gd name="connsiteX4" fmla="*/ 1872579 w 1872579"/>
              <a:gd name="connsiteY4" fmla="*/ 0 h 14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579" h="141159">
                <a:moveTo>
                  <a:pt x="0" y="0"/>
                </a:moveTo>
                <a:lnTo>
                  <a:pt x="852319" y="0"/>
                </a:lnTo>
                <a:lnTo>
                  <a:pt x="936289" y="141159"/>
                </a:lnTo>
                <a:lnTo>
                  <a:pt x="1020260" y="0"/>
                </a:lnTo>
                <a:lnTo>
                  <a:pt x="1872579" y="0"/>
                </a:lnTo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CH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35A251D-15D6-4C1D-AB5B-3F349EEDC9EC}"/>
              </a:ext>
            </a:extLst>
          </p:cNvPr>
          <p:cNvSpPr txBox="1">
            <a:spLocks/>
          </p:cNvSpPr>
          <p:nvPr/>
        </p:nvSpPr>
        <p:spPr bwMode="auto">
          <a:xfrm>
            <a:off x="6883845" y="3274814"/>
            <a:ext cx="1872579" cy="86864"/>
          </a:xfrm>
          <a:custGeom>
            <a:avLst/>
            <a:gdLst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6" fmla="*/ 0 w 1872579"/>
              <a:gd name="connsiteY6" fmla="*/ 809104 h 809104"/>
              <a:gd name="connsiteX0" fmla="*/ 0 w 1872579"/>
              <a:gd name="connsiteY0" fmla="*/ 809104 h 900544"/>
              <a:gd name="connsiteX1" fmla="*/ 0 w 1872579"/>
              <a:gd name="connsiteY1" fmla="*/ 0 h 900544"/>
              <a:gd name="connsiteX2" fmla="*/ 852319 w 1872579"/>
              <a:gd name="connsiteY2" fmla="*/ 0 h 900544"/>
              <a:gd name="connsiteX3" fmla="*/ 936289 w 1872579"/>
              <a:gd name="connsiteY3" fmla="*/ 141159 h 900544"/>
              <a:gd name="connsiteX4" fmla="*/ 1020260 w 1872579"/>
              <a:gd name="connsiteY4" fmla="*/ 0 h 900544"/>
              <a:gd name="connsiteX5" fmla="*/ 1872579 w 1872579"/>
              <a:gd name="connsiteY5" fmla="*/ 0 h 900544"/>
              <a:gd name="connsiteX6" fmla="*/ 1872579 w 1872579"/>
              <a:gd name="connsiteY6" fmla="*/ 809104 h 900544"/>
              <a:gd name="connsiteX7" fmla="*/ 91440 w 1872579"/>
              <a:gd name="connsiteY7" fmla="*/ 900544 h 900544"/>
              <a:gd name="connsiteX0" fmla="*/ 0 w 1872579"/>
              <a:gd name="connsiteY0" fmla="*/ 809104 h 809104"/>
              <a:gd name="connsiteX1" fmla="*/ 0 w 1872579"/>
              <a:gd name="connsiteY1" fmla="*/ 0 h 809104"/>
              <a:gd name="connsiteX2" fmla="*/ 852319 w 1872579"/>
              <a:gd name="connsiteY2" fmla="*/ 0 h 809104"/>
              <a:gd name="connsiteX3" fmla="*/ 936289 w 1872579"/>
              <a:gd name="connsiteY3" fmla="*/ 141159 h 809104"/>
              <a:gd name="connsiteX4" fmla="*/ 1020260 w 1872579"/>
              <a:gd name="connsiteY4" fmla="*/ 0 h 809104"/>
              <a:gd name="connsiteX5" fmla="*/ 1872579 w 1872579"/>
              <a:gd name="connsiteY5" fmla="*/ 0 h 809104"/>
              <a:gd name="connsiteX6" fmla="*/ 1872579 w 1872579"/>
              <a:gd name="connsiteY6" fmla="*/ 809104 h 809104"/>
              <a:gd name="connsiteX0" fmla="*/ 0 w 1872579"/>
              <a:gd name="connsiteY0" fmla="*/ 0 h 809104"/>
              <a:gd name="connsiteX1" fmla="*/ 852319 w 1872579"/>
              <a:gd name="connsiteY1" fmla="*/ 0 h 809104"/>
              <a:gd name="connsiteX2" fmla="*/ 936289 w 1872579"/>
              <a:gd name="connsiteY2" fmla="*/ 141159 h 809104"/>
              <a:gd name="connsiteX3" fmla="*/ 1020260 w 1872579"/>
              <a:gd name="connsiteY3" fmla="*/ 0 h 809104"/>
              <a:gd name="connsiteX4" fmla="*/ 1872579 w 1872579"/>
              <a:gd name="connsiteY4" fmla="*/ 0 h 809104"/>
              <a:gd name="connsiteX5" fmla="*/ 1872579 w 1872579"/>
              <a:gd name="connsiteY5" fmla="*/ 809104 h 809104"/>
              <a:gd name="connsiteX0" fmla="*/ 0 w 1872579"/>
              <a:gd name="connsiteY0" fmla="*/ 0 h 141159"/>
              <a:gd name="connsiteX1" fmla="*/ 852319 w 1872579"/>
              <a:gd name="connsiteY1" fmla="*/ 0 h 141159"/>
              <a:gd name="connsiteX2" fmla="*/ 936289 w 1872579"/>
              <a:gd name="connsiteY2" fmla="*/ 141159 h 141159"/>
              <a:gd name="connsiteX3" fmla="*/ 1020260 w 1872579"/>
              <a:gd name="connsiteY3" fmla="*/ 0 h 141159"/>
              <a:gd name="connsiteX4" fmla="*/ 1872579 w 1872579"/>
              <a:gd name="connsiteY4" fmla="*/ 0 h 14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2579" h="141159">
                <a:moveTo>
                  <a:pt x="0" y="0"/>
                </a:moveTo>
                <a:lnTo>
                  <a:pt x="852319" y="0"/>
                </a:lnTo>
                <a:lnTo>
                  <a:pt x="936289" y="141159"/>
                </a:lnTo>
                <a:lnTo>
                  <a:pt x="1020260" y="0"/>
                </a:lnTo>
                <a:lnTo>
                  <a:pt x="1872579" y="0"/>
                </a:lnTo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lvl1pPr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defTabSz="341313" rtl="0" eaLnBrk="0" fontAlgn="base" hangingPunct="0">
              <a:spcBef>
                <a:spcPct val="0"/>
              </a:spcBef>
              <a:spcAft>
                <a:spcPts val="863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341313" algn="l" defTabSz="341313" rtl="0" eaLnBrk="0" fontAlgn="base" hangingPunct="0">
              <a:spcBef>
                <a:spcPct val="0"/>
              </a:spcBef>
              <a:spcAft>
                <a:spcPts val="675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4213" algn="l" defTabSz="34131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33890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Simon Fuchs</a:t>
            </a:r>
          </a:p>
          <a:p>
            <a:r>
              <a:rPr lang="de-CH" dirty="0" smtClean="0"/>
              <a:t>Designierter Kantonsarzt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657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b="5318"/>
          <a:stretch/>
        </p:blipFill>
        <p:spPr>
          <a:xfrm>
            <a:off x="1114405" y="1195119"/>
            <a:ext cx="6913979" cy="368088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Situation weltweit: 7-Tage-Schnitt ausgewählter Länder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CH" altLang="de-DE" smtClean="0"/>
              <a:t>|	</a:t>
            </a:r>
            <a:fld id="{16867995-E00E-4CCA-921E-79758703F21B}" type="slidenum">
              <a:rPr lang="de-CH" altLang="de-DE" smtClean="0"/>
              <a:pPr/>
              <a:t>9</a:t>
            </a:fld>
            <a:endParaRPr lang="de-CH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4881890"/>
            <a:ext cx="6696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/>
              <a:t>Visualisierung: ourworldindata.org, Quelle: Johns Hopkins Universität, Stand: 19.01.2022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524328" y="1195119"/>
            <a:ext cx="576064" cy="440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dirty="0" err="1" smtClean="0"/>
          </a:p>
        </p:txBody>
      </p:sp>
      <p:sp>
        <p:nvSpPr>
          <p:cNvPr id="8" name="Textfeld 7"/>
          <p:cNvSpPr txBox="1"/>
          <p:nvPr/>
        </p:nvSpPr>
        <p:spPr>
          <a:xfrm>
            <a:off x="1114405" y="1658516"/>
            <a:ext cx="86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dirty="0" err="1" smtClean="0"/>
          </a:p>
        </p:txBody>
      </p:sp>
    </p:spTree>
    <p:extLst>
      <p:ext uri="{BB962C8B-B14F-4D97-AF65-F5344CB8AC3E}">
        <p14:creationId xmlns:p14="http://schemas.microsoft.com/office/powerpoint/2010/main" val="5992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30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EA&quot; g=&quot;EA&quot; b=&quot;EA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3d_BE2LOcnWHRc_Bsv5e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3d_BE2LOcnWHRc_Bsv5e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S_standard_office_2003">
  <a:themeElements>
    <a:clrScheme name="BS-Theme-Colors">
      <a:dk1>
        <a:sysClr val="windowText" lastClr="000000"/>
      </a:dk1>
      <a:lt1>
        <a:sysClr val="window" lastClr="FFFFFF"/>
      </a:lt1>
      <a:dk2>
        <a:srgbClr val="000000"/>
      </a:dk2>
      <a:lt2>
        <a:srgbClr val="999999"/>
      </a:lt2>
      <a:accent1>
        <a:srgbClr val="B9282E"/>
      </a:accent1>
      <a:accent2>
        <a:srgbClr val="E78E23"/>
      </a:accent2>
      <a:accent3>
        <a:srgbClr val="467B93"/>
      </a:accent3>
      <a:accent4>
        <a:srgbClr val="003958"/>
      </a:accent4>
      <a:accent5>
        <a:srgbClr val="8EC033"/>
      </a:accent5>
      <a:accent6>
        <a:srgbClr val="24732E"/>
      </a:accent6>
      <a:hlink>
        <a:srgbClr val="003958"/>
      </a:hlink>
      <a:folHlink>
        <a:srgbClr val="467B93"/>
      </a:folHlink>
    </a:clrScheme>
    <a:fontScheme name="Swiss-TPH-Theme-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2"/>
        </a:solidFill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BS_standard_office_2003">
  <a:themeElements>
    <a:clrScheme name="BS-Theme-Colors">
      <a:dk1>
        <a:sysClr val="windowText" lastClr="000000"/>
      </a:dk1>
      <a:lt1>
        <a:sysClr val="window" lastClr="FFFFFF"/>
      </a:lt1>
      <a:dk2>
        <a:srgbClr val="000000"/>
      </a:dk2>
      <a:lt2>
        <a:srgbClr val="999999"/>
      </a:lt2>
      <a:accent1>
        <a:srgbClr val="B9282E"/>
      </a:accent1>
      <a:accent2>
        <a:srgbClr val="E78E23"/>
      </a:accent2>
      <a:accent3>
        <a:srgbClr val="467B93"/>
      </a:accent3>
      <a:accent4>
        <a:srgbClr val="003958"/>
      </a:accent4>
      <a:accent5>
        <a:srgbClr val="8EC033"/>
      </a:accent5>
      <a:accent6>
        <a:srgbClr val="24732E"/>
      </a:accent6>
      <a:hlink>
        <a:srgbClr val="003958"/>
      </a:hlink>
      <a:folHlink>
        <a:srgbClr val="467B93"/>
      </a:folHlink>
    </a:clrScheme>
    <a:fontScheme name="Swiss-TPH-Theme-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2"/>
        </a:solidFill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BS_standard_office_2003</Template>
  <TotalTime>0</TotalTime>
  <Words>905</Words>
  <Application>Microsoft Office PowerPoint</Application>
  <PresentationFormat>Bildschirmpräsentation (16:9)</PresentationFormat>
  <Paragraphs>156</Paragraphs>
  <Slides>26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BS_standard_office_2003</vt:lpstr>
      <vt:lpstr>1_BS_standard_office_2003</vt:lpstr>
      <vt:lpstr>think-cell Folie</vt:lpstr>
      <vt:lpstr>PowerPoint-Präsentation</vt:lpstr>
      <vt:lpstr>PowerPoint-Präsentation</vt:lpstr>
      <vt:lpstr>Wo stehen wir: Die Infektionszahlen in Basel-Stadt</vt:lpstr>
      <vt:lpstr>Verlauf der COVID-19-Hospitalisationen in Basel-Stadt</vt:lpstr>
      <vt:lpstr>Wir müssen jetzt durchs Nadelöhr</vt:lpstr>
      <vt:lpstr>Geimpfte Personen mit Wohnsitz im Kanton Basel-Stadt</vt:lpstr>
      <vt:lpstr>Schutz bieten nach wie vor:</vt:lpstr>
      <vt:lpstr>PowerPoint-Präsentation</vt:lpstr>
      <vt:lpstr>Situation weltweit: 7-Tage-Schnitt ausgewählter Länder</vt:lpstr>
      <vt:lpstr>Lage Schweiz: Tägliche Fallzahlen</vt:lpstr>
      <vt:lpstr>Lage Schweiz: Hospitalisierungen</vt:lpstr>
      <vt:lpstr>Wo stehen wir: Die Infektionszahlen in Basel-Stadt</vt:lpstr>
      <vt:lpstr>Wo stehen wir: Die Infektionszahlen in Basel-Stadt</vt:lpstr>
      <vt:lpstr>Wo stehen wir: Pflegeheime in Basel-Stadt</vt:lpstr>
      <vt:lpstr>Verkürzung der Isolation und Quarantäne</vt:lpstr>
      <vt:lpstr>Weitere Erleichterung für systemrelevante Betriebe</vt:lpstr>
      <vt:lpstr>Systemrelevante Betriebe</vt:lpstr>
      <vt:lpstr>PowerPoint-Präsentation</vt:lpstr>
      <vt:lpstr>PowerPoint-Präsentation</vt:lpstr>
      <vt:lpstr>Entwicklung der Fallzahlen in Schulen und Kitas BS</vt:lpstr>
      <vt:lpstr>Bisheriger Verlauf der Pooltests in den Schulen</vt:lpstr>
      <vt:lpstr>Entwicklung Pooltests auf der Primarstufe und Sek I</vt:lpstr>
      <vt:lpstr>Entwicklung Tests Sekundarstufe 2 </vt:lpstr>
      <vt:lpstr>Herausforderungen bei den Pooltests in den Schulen</vt:lpstr>
      <vt:lpstr>Aufrechterhaltung der Pooltests</vt:lpstr>
      <vt:lpstr>PowerPoint-Präsentation</vt:lpstr>
    </vt:vector>
  </TitlesOfParts>
  <Company>Kanton Basel-Stadt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Anne Tschudin</dc:creator>
  <cp:lastModifiedBy>Simon</cp:lastModifiedBy>
  <cp:revision>756</cp:revision>
  <cp:lastPrinted>2020-11-18T14:51:02Z</cp:lastPrinted>
  <dcterms:created xsi:type="dcterms:W3CDTF">2013-03-04T15:33:42Z</dcterms:created>
  <dcterms:modified xsi:type="dcterms:W3CDTF">2022-01-20T07:53:25Z</dcterms:modified>
</cp:coreProperties>
</file>